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EB9631B5-78F2-41C9-869B-9F39066F8104}" styleName="Estilo medio 3 - 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1" d="100"/>
          <a:sy n="51" d="100"/>
        </p:scale>
        <p:origin x="-2196" y="-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9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1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3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DE5BF-04FA-47D5-8C32-B51B2D58C223}" type="datetimeFigureOut">
              <a:rPr lang="es-CO" smtClean="0"/>
              <a:pPr/>
              <a:t>26/11/2015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8C131-BC9C-4BB8-ACFA-9C04BA8F1FEB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DE5BF-04FA-47D5-8C32-B51B2D58C223}" type="datetimeFigureOut">
              <a:rPr lang="es-CO" smtClean="0"/>
              <a:pPr/>
              <a:t>26/11/2015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8C131-BC9C-4BB8-ACFA-9C04BA8F1FEB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DE5BF-04FA-47D5-8C32-B51B2D58C223}" type="datetimeFigureOut">
              <a:rPr lang="es-CO" smtClean="0"/>
              <a:pPr/>
              <a:t>26/11/2015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8C131-BC9C-4BB8-ACFA-9C04BA8F1FEB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DE5BF-04FA-47D5-8C32-B51B2D58C223}" type="datetimeFigureOut">
              <a:rPr lang="es-CO" smtClean="0"/>
              <a:pPr/>
              <a:t>26/11/2015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8C131-BC9C-4BB8-ACFA-9C04BA8F1FEB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3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9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9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16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39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6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8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DE5BF-04FA-47D5-8C32-B51B2D58C223}" type="datetimeFigureOut">
              <a:rPr lang="es-CO" smtClean="0"/>
              <a:pPr/>
              <a:t>26/11/2015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8C131-BC9C-4BB8-ACFA-9C04BA8F1FEB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57176" y="2844802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628901" y="2844802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DE5BF-04FA-47D5-8C32-B51B2D58C223}" type="datetimeFigureOut">
              <a:rPr lang="es-CO" smtClean="0"/>
              <a:pPr/>
              <a:t>26/11/2015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8C131-BC9C-4BB8-ACFA-9C04BA8F1FEB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33" indent="0">
              <a:buNone/>
              <a:defRPr sz="2000" b="1"/>
            </a:lvl2pPr>
            <a:lvl3pPr marL="914466" indent="0">
              <a:buNone/>
              <a:defRPr sz="1800" b="1"/>
            </a:lvl3pPr>
            <a:lvl4pPr marL="1371699" indent="0">
              <a:buNone/>
              <a:defRPr sz="1600" b="1"/>
            </a:lvl4pPr>
            <a:lvl5pPr marL="1828931" indent="0">
              <a:buNone/>
              <a:defRPr sz="1600" b="1"/>
            </a:lvl5pPr>
            <a:lvl6pPr marL="2286164" indent="0">
              <a:buNone/>
              <a:defRPr sz="1600" b="1"/>
            </a:lvl6pPr>
            <a:lvl7pPr marL="2743397" indent="0">
              <a:buNone/>
              <a:defRPr sz="1600" b="1"/>
            </a:lvl7pPr>
            <a:lvl8pPr marL="3200630" indent="0">
              <a:buNone/>
              <a:defRPr sz="1600" b="1"/>
            </a:lvl8pPr>
            <a:lvl9pPr marL="3657862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33" indent="0">
              <a:buNone/>
              <a:defRPr sz="2000" b="1"/>
            </a:lvl2pPr>
            <a:lvl3pPr marL="914466" indent="0">
              <a:buNone/>
              <a:defRPr sz="1800" b="1"/>
            </a:lvl3pPr>
            <a:lvl4pPr marL="1371699" indent="0">
              <a:buNone/>
              <a:defRPr sz="1600" b="1"/>
            </a:lvl4pPr>
            <a:lvl5pPr marL="1828931" indent="0">
              <a:buNone/>
              <a:defRPr sz="1600" b="1"/>
            </a:lvl5pPr>
            <a:lvl6pPr marL="2286164" indent="0">
              <a:buNone/>
              <a:defRPr sz="1600" b="1"/>
            </a:lvl6pPr>
            <a:lvl7pPr marL="2743397" indent="0">
              <a:buNone/>
              <a:defRPr sz="1600" b="1"/>
            </a:lvl7pPr>
            <a:lvl8pPr marL="3200630" indent="0">
              <a:buNone/>
              <a:defRPr sz="1600" b="1"/>
            </a:lvl8pPr>
            <a:lvl9pPr marL="3657862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DE5BF-04FA-47D5-8C32-B51B2D58C223}" type="datetimeFigureOut">
              <a:rPr lang="es-CO" smtClean="0"/>
              <a:pPr/>
              <a:t>26/11/2015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8C131-BC9C-4BB8-ACFA-9C04BA8F1FEB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DE5BF-04FA-47D5-8C32-B51B2D58C223}" type="datetimeFigureOut">
              <a:rPr lang="es-CO" smtClean="0"/>
              <a:pPr/>
              <a:t>26/11/2015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8C131-BC9C-4BB8-ACFA-9C04BA8F1FEB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DE5BF-04FA-47D5-8C32-B51B2D58C223}" type="datetimeFigureOut">
              <a:rPr lang="es-CO" smtClean="0"/>
              <a:pPr/>
              <a:t>26/11/2015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8C131-BC9C-4BB8-ACFA-9C04BA8F1FEB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33" indent="0">
              <a:buNone/>
              <a:defRPr sz="1200"/>
            </a:lvl2pPr>
            <a:lvl3pPr marL="914466" indent="0">
              <a:buNone/>
              <a:defRPr sz="1000"/>
            </a:lvl3pPr>
            <a:lvl4pPr marL="1371699" indent="0">
              <a:buNone/>
              <a:defRPr sz="900"/>
            </a:lvl4pPr>
            <a:lvl5pPr marL="1828931" indent="0">
              <a:buNone/>
              <a:defRPr sz="900"/>
            </a:lvl5pPr>
            <a:lvl6pPr marL="2286164" indent="0">
              <a:buNone/>
              <a:defRPr sz="900"/>
            </a:lvl6pPr>
            <a:lvl7pPr marL="2743397" indent="0">
              <a:buNone/>
              <a:defRPr sz="900"/>
            </a:lvl7pPr>
            <a:lvl8pPr marL="3200630" indent="0">
              <a:buNone/>
              <a:defRPr sz="900"/>
            </a:lvl8pPr>
            <a:lvl9pPr marL="3657862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DE5BF-04FA-47D5-8C32-B51B2D58C223}" type="datetimeFigureOut">
              <a:rPr lang="es-CO" smtClean="0"/>
              <a:pPr/>
              <a:t>26/11/2015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8C131-BC9C-4BB8-ACFA-9C04BA8F1FEB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2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33" indent="0">
              <a:buNone/>
              <a:defRPr sz="2800"/>
            </a:lvl2pPr>
            <a:lvl3pPr marL="914466" indent="0">
              <a:buNone/>
              <a:defRPr sz="2400"/>
            </a:lvl3pPr>
            <a:lvl4pPr marL="1371699" indent="0">
              <a:buNone/>
              <a:defRPr sz="2000"/>
            </a:lvl4pPr>
            <a:lvl5pPr marL="1828931" indent="0">
              <a:buNone/>
              <a:defRPr sz="2000"/>
            </a:lvl5pPr>
            <a:lvl6pPr marL="2286164" indent="0">
              <a:buNone/>
              <a:defRPr sz="2000"/>
            </a:lvl6pPr>
            <a:lvl7pPr marL="2743397" indent="0">
              <a:buNone/>
              <a:defRPr sz="2000"/>
            </a:lvl7pPr>
            <a:lvl8pPr marL="3200630" indent="0">
              <a:buNone/>
              <a:defRPr sz="2000"/>
            </a:lvl8pPr>
            <a:lvl9pPr marL="3657862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3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33" indent="0">
              <a:buNone/>
              <a:defRPr sz="1200"/>
            </a:lvl2pPr>
            <a:lvl3pPr marL="914466" indent="0">
              <a:buNone/>
              <a:defRPr sz="1000"/>
            </a:lvl3pPr>
            <a:lvl4pPr marL="1371699" indent="0">
              <a:buNone/>
              <a:defRPr sz="900"/>
            </a:lvl4pPr>
            <a:lvl5pPr marL="1828931" indent="0">
              <a:buNone/>
              <a:defRPr sz="900"/>
            </a:lvl5pPr>
            <a:lvl6pPr marL="2286164" indent="0">
              <a:buNone/>
              <a:defRPr sz="900"/>
            </a:lvl6pPr>
            <a:lvl7pPr marL="2743397" indent="0">
              <a:buNone/>
              <a:defRPr sz="900"/>
            </a:lvl7pPr>
            <a:lvl8pPr marL="3200630" indent="0">
              <a:buNone/>
              <a:defRPr sz="900"/>
            </a:lvl8pPr>
            <a:lvl9pPr marL="3657862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DE5BF-04FA-47D5-8C32-B51B2D58C223}" type="datetimeFigureOut">
              <a:rPr lang="es-CO" smtClean="0"/>
              <a:pPr/>
              <a:t>26/11/2015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8C131-BC9C-4BB8-ACFA-9C04BA8F1FEB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3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1DE5BF-04FA-47D5-8C32-B51B2D58C223}" type="datetimeFigureOut">
              <a:rPr lang="es-CO" smtClean="0"/>
              <a:pPr/>
              <a:t>26/11/2015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58C131-BC9C-4BB8-ACFA-9C04BA8F1FEB}" type="slidenum">
              <a:rPr lang="es-CO" smtClean="0"/>
              <a:pPr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66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25" indent="-342925" algn="l" defTabSz="914466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3003" indent="-285771" algn="l" defTabSz="914466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82" indent="-228616" algn="l" defTabSz="914466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315" indent="-228616" algn="l" defTabSz="914466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548" indent="-228616" algn="l" defTabSz="914466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781" indent="-228616" algn="l" defTabSz="91446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013" indent="-228616" algn="l" defTabSz="91446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246" indent="-228616" algn="l" defTabSz="91446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479" indent="-228616" algn="l" defTabSz="91446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33" algn="l" defTabSz="9144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66" algn="l" defTabSz="9144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99" algn="l" defTabSz="9144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931" algn="l" defTabSz="9144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164" algn="l" defTabSz="9144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397" algn="l" defTabSz="9144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630" algn="l" defTabSz="9144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862" algn="l" defTabSz="9144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492896" y="-180528"/>
            <a:ext cx="4365104" cy="1728192"/>
          </a:xfrm>
        </p:spPr>
        <p:txBody>
          <a:bodyPr>
            <a:noAutofit/>
          </a:bodyPr>
          <a:lstStyle/>
          <a:p>
            <a:r>
              <a:rPr lang="es-CO" sz="1600" dirty="0"/>
              <a:t>PREVALENCIA DE MALOCLUSIONES DENTALES Y NECESIDAD DE TRATAMIENTO ORTOPÉDICO EN NIÑOS DE 6 A 9 AÑOS.ZONA URBANA, ZIPAQUIRÁ, COLOMBIA. 2015. FASE I</a:t>
            </a:r>
            <a:r>
              <a:rPr lang="es-CO" sz="1800" b="1" dirty="0"/>
              <a:t/>
            </a:r>
            <a:br>
              <a:rPr lang="es-CO" sz="1800" b="1" dirty="0"/>
            </a:br>
            <a:r>
              <a:rPr lang="es-CO" sz="1200" dirty="0"/>
              <a:t>Méndez L, Parra D,  Calderón M, Triana E, Méndez A, Álvarez N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476673" y="1347987"/>
            <a:ext cx="1224136" cy="27699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sz="1200" dirty="0"/>
              <a:t>INTRODUCCIÓN</a:t>
            </a:r>
          </a:p>
        </p:txBody>
      </p:sp>
      <p:pic>
        <p:nvPicPr>
          <p:cNvPr id="5" name="4 Imagen" descr="2014-10-31_2087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323528"/>
            <a:ext cx="1916832" cy="726132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16632" y="1687686"/>
            <a:ext cx="3030176" cy="1892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defTabSz="914466" fontAlgn="base">
              <a:spcBef>
                <a:spcPct val="0"/>
              </a:spcBef>
              <a:spcAft>
                <a:spcPct val="0"/>
              </a:spcAft>
            </a:pPr>
            <a:r>
              <a:rPr lang="es-CO" sz="900" dirty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Las maloclusiones </a:t>
            </a:r>
            <a:r>
              <a:rPr lang="es-CO" sz="900" dirty="0">
                <a:latin typeface="Arial" pitchFamily="34" charset="0"/>
                <a:ea typeface="Calibri" pitchFamily="34" charset="0"/>
                <a:cs typeface="Arial" pitchFamily="34" charset="0"/>
              </a:rPr>
              <a:t>pueden ocasionar alteraciones en el sistema estomatognático y sus funciones.</a:t>
            </a:r>
            <a:r>
              <a:rPr lang="es-CO" sz="900" baseline="30000" dirty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1, 2, </a:t>
            </a:r>
            <a:r>
              <a:rPr lang="es-CO" sz="900" baseline="30000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3</a:t>
            </a:r>
            <a:endParaRPr lang="es-CO" sz="900" dirty="0">
              <a:latin typeface="Arial" pitchFamily="34" charset="0"/>
              <a:cs typeface="Arial" pitchFamily="34" charset="0"/>
            </a:endParaRPr>
          </a:p>
          <a:p>
            <a:pPr algn="just" defTabSz="914466" fontAlgn="base">
              <a:spcBef>
                <a:spcPct val="0"/>
              </a:spcBef>
              <a:spcAft>
                <a:spcPct val="0"/>
              </a:spcAft>
            </a:pPr>
            <a:r>
              <a:rPr lang="es-CO" sz="900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s-CO" sz="900" dirty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E</a:t>
            </a:r>
            <a:r>
              <a:rPr lang="es-CO" sz="900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n </a:t>
            </a:r>
            <a:r>
              <a:rPr lang="es-CO" sz="900" dirty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el periodo de dentición mixta </a:t>
            </a:r>
            <a:r>
              <a:rPr lang="es-CO" sz="900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temprano es </a:t>
            </a:r>
            <a:r>
              <a:rPr lang="es-CO" sz="900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importante </a:t>
            </a:r>
            <a:r>
              <a:rPr lang="es-CO" sz="900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realizar </a:t>
            </a:r>
            <a:r>
              <a:rPr lang="es-CO" sz="900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un tratamiento ortopédico </a:t>
            </a:r>
            <a:r>
              <a:rPr lang="es-CO" sz="900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para </a:t>
            </a:r>
            <a:r>
              <a:rPr lang="es-CO" sz="900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restablecer </a:t>
            </a:r>
            <a:r>
              <a:rPr lang="es-CO" sz="900" dirty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la función normal de la cavidad </a:t>
            </a:r>
            <a:r>
              <a:rPr lang="es-CO" sz="900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bucal y  prevenir  </a:t>
            </a:r>
            <a:r>
              <a:rPr lang="es-CO" sz="900" dirty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patrones de crecimiento </a:t>
            </a:r>
            <a:r>
              <a:rPr lang="es-CO" sz="900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desfavorables. </a:t>
            </a:r>
            <a:r>
              <a:rPr lang="es-CO" sz="900" baseline="30000" dirty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4, 5</a:t>
            </a:r>
            <a:r>
              <a:rPr lang="es-CO" sz="900" dirty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endParaRPr lang="es-CO" sz="900" dirty="0">
              <a:latin typeface="Arial" pitchFamily="34" charset="0"/>
              <a:cs typeface="Arial" pitchFamily="34" charset="0"/>
            </a:endParaRPr>
          </a:p>
          <a:p>
            <a:pPr algn="just" defTabSz="914466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CO" sz="900" dirty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Es </a:t>
            </a:r>
            <a:r>
              <a:rPr lang="es-CO" sz="900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útil aplicar </a:t>
            </a:r>
            <a:r>
              <a:rPr lang="es-CO" sz="900" dirty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índices </a:t>
            </a:r>
            <a:r>
              <a:rPr lang="es-CO" sz="900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como ayuda </a:t>
            </a:r>
            <a:r>
              <a:rPr lang="es-CO" sz="900" dirty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para realizar un diagnóstico certero y ofrecer un plan de tratamiento </a:t>
            </a:r>
            <a:r>
              <a:rPr lang="es-CO" sz="900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idóneo;</a:t>
            </a:r>
            <a:r>
              <a:rPr lang="es-CO" sz="900" baseline="30000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1</a:t>
            </a:r>
            <a:r>
              <a:rPr lang="es-CO" sz="900" dirty="0">
                <a:latin typeface="Arial" pitchFamily="34" charset="0"/>
                <a:cs typeface="Arial" pitchFamily="34" charset="0"/>
              </a:rPr>
              <a:t> </a:t>
            </a:r>
            <a:r>
              <a:rPr lang="es-CO" sz="9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s-CO" sz="900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Dentro </a:t>
            </a:r>
            <a:r>
              <a:rPr lang="es-CO" sz="900" dirty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de los diferentes índices desarrollados para evaluar las maloclusiones y estimar la necesidad de tratamiento ortodóntico, el IOTN, desarrollado por </a:t>
            </a:r>
            <a:r>
              <a:rPr lang="es-CO" sz="900" dirty="0" err="1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Brook</a:t>
            </a:r>
            <a:r>
              <a:rPr lang="es-CO" sz="900" dirty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y Shaw en 1989</a:t>
            </a:r>
            <a:r>
              <a:rPr lang="es-CO" sz="900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, es </a:t>
            </a:r>
            <a:r>
              <a:rPr lang="es-CO" sz="900" dirty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uno de los más utilizados. </a:t>
            </a:r>
            <a:r>
              <a:rPr lang="es-CO" sz="900" baseline="30000" dirty="0">
                <a:latin typeface="Arial" pitchFamily="34" charset="0"/>
                <a:cs typeface="Arial" pitchFamily="34" charset="0"/>
              </a:rPr>
              <a:t>3, 4, 5</a:t>
            </a:r>
            <a:endParaRPr lang="es-CO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35536" y="4596482"/>
            <a:ext cx="1080119" cy="27699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sz="1200" dirty="0"/>
              <a:t>OBJETIVO</a:t>
            </a: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201386" y="5005955"/>
            <a:ext cx="2945422" cy="784830"/>
          </a:xfrm>
          <a:prstGeom prst="rect">
            <a:avLst/>
          </a:prstGeom>
          <a:noFill/>
          <a:ln w="9525">
            <a:solidFill>
              <a:schemeClr val="accent3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s-CO" sz="900" dirty="0">
                <a:latin typeface="Arial" pitchFamily="34" charset="0"/>
                <a:cs typeface="Arial" pitchFamily="34" charset="0"/>
              </a:rPr>
              <a:t>Determinar  la prevalencia de maloclusiones dentales y la necesidad de tratamiento </a:t>
            </a:r>
            <a:r>
              <a:rPr lang="es-CO" sz="800" dirty="0">
                <a:latin typeface="Arial" pitchFamily="34" charset="0"/>
                <a:cs typeface="Arial" pitchFamily="34" charset="0"/>
              </a:rPr>
              <a:t>ortopédico</a:t>
            </a:r>
            <a:r>
              <a:rPr lang="es-CO" sz="900" dirty="0">
                <a:latin typeface="Arial" pitchFamily="34" charset="0"/>
                <a:cs typeface="Arial" pitchFamily="34" charset="0"/>
              </a:rPr>
              <a:t> usando el IOTN en niños escolarizados de 6 a 9 años de edad en colegios públicos de la zona urbana de Zipaquirá, Colombia en el año 2015.</a:t>
            </a:r>
          </a:p>
        </p:txBody>
      </p:sp>
      <p:sp>
        <p:nvSpPr>
          <p:cNvPr id="12" name="11 CuadroTexto"/>
          <p:cNvSpPr txBox="1"/>
          <p:nvPr/>
        </p:nvSpPr>
        <p:spPr>
          <a:xfrm>
            <a:off x="382353" y="5940446"/>
            <a:ext cx="1152128" cy="27699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sz="1200" dirty="0"/>
              <a:t>METODOLOGIA</a:t>
            </a:r>
          </a:p>
        </p:txBody>
      </p:sp>
      <p:graphicFrame>
        <p:nvGraphicFramePr>
          <p:cNvPr id="13" name="1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68565961"/>
              </p:ext>
            </p:extLst>
          </p:nvPr>
        </p:nvGraphicFramePr>
        <p:xfrm>
          <a:off x="299955" y="6318676"/>
          <a:ext cx="2520280" cy="1789594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945105"/>
                <a:gridCol w="1575175"/>
              </a:tblGrid>
              <a:tr h="475905">
                <a:tc>
                  <a:txBody>
                    <a:bodyPr/>
                    <a:lstStyle/>
                    <a:p>
                      <a:pPr algn="ctr"/>
                      <a:r>
                        <a:rPr lang="es-CO" sz="900" b="1" dirty="0" smtClean="0">
                          <a:latin typeface="Arial" pitchFamily="34" charset="0"/>
                          <a:cs typeface="Arial" pitchFamily="34" charset="0"/>
                        </a:rPr>
                        <a:t>TIPO DE ESTUDIO</a:t>
                      </a:r>
                      <a:endParaRPr lang="es-CO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900" b="0" dirty="0" smtClean="0">
                          <a:latin typeface="Arial" pitchFamily="34" charset="0"/>
                          <a:cs typeface="Arial" pitchFamily="34" charset="0"/>
                        </a:rPr>
                        <a:t>Observacional de corte transversal</a:t>
                      </a:r>
                      <a:endParaRPr lang="es-CO" sz="9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58361">
                <a:tc>
                  <a:txBody>
                    <a:bodyPr/>
                    <a:lstStyle/>
                    <a:p>
                      <a:pPr algn="ctr"/>
                      <a:r>
                        <a:rPr lang="es-CO" sz="900" b="1" dirty="0" smtClean="0">
                          <a:latin typeface="Arial" pitchFamily="34" charset="0"/>
                          <a:cs typeface="Arial" pitchFamily="34" charset="0"/>
                        </a:rPr>
                        <a:t>POBLACIÓN DE ESTUDIO</a:t>
                      </a:r>
                      <a:endParaRPr lang="es-CO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9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Niños en dentición temprana mixta (6-9 años de edad)</a:t>
                      </a:r>
                      <a:r>
                        <a:rPr lang="es-CO" sz="9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s-CO" sz="9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escolarizados en colegios públicos de Zipaquirá, Colombia.</a:t>
                      </a:r>
                      <a:endParaRPr lang="es-CO" sz="9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55328">
                <a:tc>
                  <a:txBody>
                    <a:bodyPr/>
                    <a:lstStyle/>
                    <a:p>
                      <a:pPr algn="ctr"/>
                      <a:r>
                        <a:rPr lang="es-CO" sz="900" b="1" dirty="0" smtClean="0">
                          <a:latin typeface="Arial" pitchFamily="34" charset="0"/>
                          <a:cs typeface="Arial" pitchFamily="34" charset="0"/>
                        </a:rPr>
                        <a:t>TAMAÑO DE MUESTRA</a:t>
                      </a:r>
                      <a:endParaRPr lang="es-CO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900" dirty="0" smtClean="0">
                          <a:latin typeface="Arial" pitchFamily="34" charset="0"/>
                          <a:cs typeface="Arial" pitchFamily="34" charset="0"/>
                        </a:rPr>
                        <a:t>327 niños escogidos aleatoriamente</a:t>
                      </a:r>
                      <a:endParaRPr lang="es-CO" sz="9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4" name="1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03549914"/>
              </p:ext>
            </p:extLst>
          </p:nvPr>
        </p:nvGraphicFramePr>
        <p:xfrm>
          <a:off x="3284984" y="1331641"/>
          <a:ext cx="3391282" cy="792087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186949"/>
                <a:gridCol w="2204333"/>
              </a:tblGrid>
              <a:tr h="792087">
                <a:tc>
                  <a:txBody>
                    <a:bodyPr/>
                    <a:lstStyle/>
                    <a:p>
                      <a:pPr algn="ctr"/>
                      <a:endParaRPr lang="es-CO" sz="900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endParaRPr lang="es-CO" sz="900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es-CO" sz="900" b="1" dirty="0" smtClean="0">
                          <a:latin typeface="Arial" pitchFamily="34" charset="0"/>
                          <a:cs typeface="Arial" pitchFamily="34" charset="0"/>
                        </a:rPr>
                        <a:t>CRITERIOS</a:t>
                      </a:r>
                      <a:r>
                        <a:rPr lang="es-CO" sz="900" b="1" baseline="0" dirty="0" smtClean="0">
                          <a:latin typeface="Arial" pitchFamily="34" charset="0"/>
                          <a:cs typeface="Arial" pitchFamily="34" charset="0"/>
                        </a:rPr>
                        <a:t>  DE INCLUSIÓN</a:t>
                      </a:r>
                      <a:endParaRPr lang="es-CO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just">
                        <a:buFont typeface="Arial" pitchFamily="34" charset="0"/>
                        <a:buChar char="•"/>
                      </a:pPr>
                      <a:r>
                        <a:rPr lang="es-CO" sz="9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Niños de 6 a 9 años de edad en periodo de dentición mixta temprana, sin tratamientos previos</a:t>
                      </a:r>
                    </a:p>
                    <a:p>
                      <a:pPr lvl="0" algn="just">
                        <a:buFont typeface="Arial" pitchFamily="34" charset="0"/>
                        <a:buChar char="•"/>
                      </a:pPr>
                      <a:r>
                        <a:rPr lang="es-CO" sz="9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Niños cuyos padres/acudientes hayan</a:t>
                      </a:r>
                      <a:r>
                        <a:rPr lang="es-CO" sz="900" b="0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s-CO" sz="9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firmado el </a:t>
                      </a:r>
                      <a:r>
                        <a:rPr lang="es-CO" sz="9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consentimiento informado</a:t>
                      </a:r>
                      <a:r>
                        <a:rPr lang="es-CO" sz="9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.</a:t>
                      </a:r>
                      <a:endParaRPr lang="es-CO" sz="900" b="0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3356992" y="2202994"/>
            <a:ext cx="3312368" cy="784830"/>
          </a:xfrm>
          <a:prstGeom prst="rect">
            <a:avLst/>
          </a:prstGeom>
          <a:noFill/>
          <a:ln w="9525">
            <a:solidFill>
              <a:srgbClr val="92D05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s-CO" sz="900" dirty="0">
                <a:latin typeface="Arial" pitchFamily="34" charset="0"/>
                <a:cs typeface="Arial" pitchFamily="34" charset="0"/>
              </a:rPr>
              <a:t>TOMA DE LA MUESTRA: </a:t>
            </a:r>
            <a:r>
              <a:rPr lang="es-CO" sz="900" dirty="0" smtClean="0">
                <a:latin typeface="Arial" pitchFamily="34" charset="0"/>
                <a:cs typeface="Arial" pitchFamily="34" charset="0"/>
              </a:rPr>
              <a:t>Permiso de Secretaría de Educación y Salud. Selección de colegios públicos. Firma de consentimiento y asentimiento informado. </a:t>
            </a:r>
            <a:r>
              <a:rPr lang="es-CO" sz="900" dirty="0" smtClean="0">
                <a:latin typeface="Arial" pitchFamily="34" charset="0"/>
                <a:cs typeface="Arial" pitchFamily="34" charset="0"/>
              </a:rPr>
              <a:t>Entrega </a:t>
            </a:r>
            <a:r>
              <a:rPr lang="es-CO" sz="900" dirty="0">
                <a:latin typeface="Arial" pitchFamily="34" charset="0"/>
                <a:cs typeface="Arial" pitchFamily="34" charset="0"/>
              </a:rPr>
              <a:t>de un kit de higiene oral obsequiado por Colgate®. Revisión en unidad portátil bajo luz día con espejo intraoral y calibrador de </a:t>
            </a:r>
            <a:r>
              <a:rPr lang="es-CO" sz="900" dirty="0" err="1" smtClean="0">
                <a:latin typeface="Arial" pitchFamily="34" charset="0"/>
                <a:cs typeface="Arial" pitchFamily="34" charset="0"/>
              </a:rPr>
              <a:t>Boley</a:t>
            </a:r>
            <a:r>
              <a:rPr lang="es-CO" sz="900" dirty="0" smtClean="0">
                <a:latin typeface="Arial" pitchFamily="34" charset="0"/>
                <a:cs typeface="Arial" pitchFamily="34" charset="0"/>
              </a:rPr>
              <a:t>.</a:t>
            </a:r>
            <a:endParaRPr lang="es-CO" sz="9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Imagen 1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21288" y="4211960"/>
            <a:ext cx="64807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1" descr="http://img.medicalexpo.es/images_me/photo-g/72002-1596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45224" y="3707904"/>
            <a:ext cx="101501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17 CuadroTexto"/>
          <p:cNvSpPr txBox="1"/>
          <p:nvPr/>
        </p:nvSpPr>
        <p:spPr>
          <a:xfrm>
            <a:off x="3498985" y="5763242"/>
            <a:ext cx="1152128" cy="27699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sz="1200" dirty="0"/>
              <a:t>RESULTADOS</a:t>
            </a:r>
          </a:p>
        </p:txBody>
      </p:sp>
      <p:sp>
        <p:nvSpPr>
          <p:cNvPr id="19" name="Rectangle 1"/>
          <p:cNvSpPr>
            <a:spLocks noChangeArrowheads="1"/>
          </p:cNvSpPr>
          <p:nvPr/>
        </p:nvSpPr>
        <p:spPr bwMode="auto">
          <a:xfrm>
            <a:off x="3426520" y="6137595"/>
            <a:ext cx="3096344" cy="1754326"/>
          </a:xfrm>
          <a:prstGeom prst="rect">
            <a:avLst/>
          </a:prstGeom>
          <a:noFill/>
          <a:ln w="9525">
            <a:solidFill>
              <a:schemeClr val="accent3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s-CO" sz="900" dirty="0">
                <a:latin typeface="Arial" pitchFamily="34" charset="0"/>
                <a:cs typeface="Arial" pitchFamily="34" charset="0"/>
              </a:rPr>
              <a:t> 56.26% fueron de sexo femenino  y el 43.73% de sexo masculino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s-CO" sz="900" dirty="0">
                <a:latin typeface="Arial" pitchFamily="34" charset="0"/>
                <a:cs typeface="Arial" pitchFamily="34" charset="0"/>
              </a:rPr>
              <a:t> Se observó apiñamiento en un 59.94% de los niños, caracterizándose por ser la maloclusión más frecuente. El 34.56% se encontraba asociado a otro tipo de maloclusión.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s-CO" sz="900" dirty="0">
                <a:latin typeface="Arial" pitchFamily="34" charset="0"/>
                <a:cs typeface="Arial" pitchFamily="34" charset="0"/>
              </a:rPr>
              <a:t>El overjet aumentado fue la segunda maloclusión más encontrada con un 39.44%.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s-CO" sz="900" dirty="0">
                <a:latin typeface="Arial" pitchFamily="34" charset="0"/>
                <a:cs typeface="Arial" pitchFamily="34" charset="0"/>
              </a:rPr>
              <a:t>Un 74.32% presentaba  algún grado de necesidad de tratamiento ortopédico; 8,26% no necesitaban tratamiento y 59.33% presentaba una necesidad de tratamiento urgente. </a:t>
            </a:r>
          </a:p>
        </p:txBody>
      </p:sp>
      <p:sp>
        <p:nvSpPr>
          <p:cNvPr id="20" name="19 CuadroTexto"/>
          <p:cNvSpPr txBox="1"/>
          <p:nvPr/>
        </p:nvSpPr>
        <p:spPr>
          <a:xfrm>
            <a:off x="3450621" y="8020969"/>
            <a:ext cx="1080120" cy="26161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sz="1100" dirty="0"/>
              <a:t>BIBLIOGRAFÍA</a:t>
            </a:r>
          </a:p>
        </p:txBody>
      </p:sp>
      <p:sp>
        <p:nvSpPr>
          <p:cNvPr id="21" name="Rectangle 1"/>
          <p:cNvSpPr>
            <a:spLocks noChangeArrowheads="1"/>
          </p:cNvSpPr>
          <p:nvPr/>
        </p:nvSpPr>
        <p:spPr bwMode="auto">
          <a:xfrm>
            <a:off x="116632" y="8315835"/>
            <a:ext cx="66247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28616" indent="-228616">
              <a:buFont typeface="+mj-lt"/>
              <a:buAutoNum type="arabicPeriod"/>
            </a:pPr>
            <a:r>
              <a:rPr lang="es-CO" sz="600" dirty="0"/>
              <a:t>Thilander B y cols. </a:t>
            </a:r>
            <a:r>
              <a:rPr lang="en-US" sz="600" dirty="0"/>
              <a:t>Prevalence of malocclusion and orthodontic treatment need in children and adolescents in Bogota, Colombia. An epidemiological study related to different stages of dental development. European Journal of Orthodontics 2001; 23: 153-167.</a:t>
            </a:r>
            <a:endParaRPr lang="es-CO" sz="600" dirty="0"/>
          </a:p>
          <a:p>
            <a:pPr marL="228616" indent="-228616">
              <a:buFont typeface="+mj-lt"/>
              <a:buAutoNum type="arabicPeriod"/>
            </a:pPr>
            <a:r>
              <a:rPr lang="en-US" sz="600" dirty="0" err="1"/>
              <a:t>Katri-Keski</a:t>
            </a:r>
            <a:r>
              <a:rPr lang="en-US" sz="600" dirty="0"/>
              <a:t> N y cols. Occurrence of malocclusion and need of orthodontic treatment in early mixed dentition. Am J </a:t>
            </a:r>
            <a:r>
              <a:rPr lang="en-US" sz="600" dirty="0" err="1"/>
              <a:t>Orthod</a:t>
            </a:r>
            <a:r>
              <a:rPr lang="en-US" sz="600" dirty="0"/>
              <a:t> Dentofacial </a:t>
            </a:r>
            <a:r>
              <a:rPr lang="en-US" sz="600" dirty="0" err="1"/>
              <a:t>Orthop</a:t>
            </a:r>
            <a:r>
              <a:rPr lang="en-US" sz="600" dirty="0"/>
              <a:t>. 2003; 124: 631-8.</a:t>
            </a:r>
            <a:endParaRPr lang="es-CO" sz="600" dirty="0"/>
          </a:p>
          <a:p>
            <a:pPr marL="228616" indent="-228616">
              <a:buFont typeface="+mj-lt"/>
              <a:buAutoNum type="arabicPeriod"/>
            </a:pPr>
            <a:r>
              <a:rPr lang="en-US" sz="600" dirty="0" err="1"/>
              <a:t>Tausche</a:t>
            </a:r>
            <a:r>
              <a:rPr lang="en-US" sz="600" dirty="0"/>
              <a:t> E, Luck O, </a:t>
            </a:r>
            <a:r>
              <a:rPr lang="en-US" sz="600" dirty="0" err="1"/>
              <a:t>Harzer</a:t>
            </a:r>
            <a:r>
              <a:rPr lang="en-US" sz="600" dirty="0"/>
              <a:t> W. Prevalence of malocclusions in the early mixed dentition and orthodontic treatment need. European Journal of Orthodontics. 2004; 26 (3): 237-344.</a:t>
            </a:r>
            <a:endParaRPr lang="es-CO" sz="600" dirty="0"/>
          </a:p>
          <a:p>
            <a:pPr marL="228616" indent="-228616">
              <a:buFont typeface="+mj-lt"/>
              <a:buAutoNum type="arabicPeriod"/>
            </a:pPr>
            <a:r>
              <a:rPr lang="en-US" sz="600" dirty="0" err="1"/>
              <a:t>Naretto</a:t>
            </a:r>
            <a:r>
              <a:rPr lang="en-US" sz="600" dirty="0"/>
              <a:t> S. Principles in Contemporary Orthodontics. </a:t>
            </a:r>
            <a:r>
              <a:rPr lang="en-US" sz="600" dirty="0" err="1"/>
              <a:t>Capitulo</a:t>
            </a:r>
            <a:r>
              <a:rPr lang="en-US" sz="600" dirty="0"/>
              <a:t> 9: An Overview of Selected Orthodontic Treatment Need Indices. </a:t>
            </a:r>
            <a:r>
              <a:rPr lang="en-US" sz="600" dirty="0" err="1"/>
              <a:t>Intech</a:t>
            </a:r>
            <a:r>
              <a:rPr lang="en-US" sz="600" dirty="0"/>
              <a:t> 2011: 215-236.</a:t>
            </a:r>
            <a:endParaRPr lang="es-CO" sz="600" dirty="0"/>
          </a:p>
          <a:p>
            <a:pPr marL="228616" indent="-228616">
              <a:buFont typeface="+mj-lt"/>
              <a:buAutoNum type="arabicPeriod"/>
            </a:pPr>
            <a:r>
              <a:rPr lang="en-US" sz="600" dirty="0" err="1"/>
              <a:t>Jarvinen</a:t>
            </a:r>
            <a:r>
              <a:rPr lang="en-US" sz="600" dirty="0"/>
              <a:t>, S. Indexes for orthodontic treatment need. Am J </a:t>
            </a:r>
            <a:r>
              <a:rPr lang="en-US" sz="600" dirty="0" err="1"/>
              <a:t>Orthod</a:t>
            </a:r>
            <a:r>
              <a:rPr lang="en-US" sz="600" dirty="0"/>
              <a:t> Dentofacial </a:t>
            </a:r>
            <a:r>
              <a:rPr lang="en-US" sz="600" dirty="0" err="1"/>
              <a:t>Orthop</a:t>
            </a:r>
            <a:r>
              <a:rPr lang="en-US" sz="600" dirty="0"/>
              <a:t>. 2001; 120: 337-9.</a:t>
            </a:r>
            <a:endParaRPr lang="es-CO" sz="600" dirty="0"/>
          </a:p>
        </p:txBody>
      </p:sp>
      <p:sp>
        <p:nvSpPr>
          <p:cNvPr id="3" name="Rectángulo redondeado 2"/>
          <p:cNvSpPr/>
          <p:nvPr/>
        </p:nvSpPr>
        <p:spPr>
          <a:xfrm>
            <a:off x="3573016" y="3057070"/>
            <a:ext cx="2877840" cy="65083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100" dirty="0" smtClean="0"/>
              <a:t>EVALUACIÓN DE MALOCLUSIONES, </a:t>
            </a:r>
            <a:r>
              <a:rPr lang="es-ES" sz="1100" dirty="0" smtClean="0"/>
              <a:t>APLICACIÓN </a:t>
            </a:r>
            <a:r>
              <a:rPr lang="es-ES" sz="1100" dirty="0" smtClean="0"/>
              <a:t>DEL </a:t>
            </a:r>
            <a:r>
              <a:rPr lang="es-ES" sz="1100" dirty="0" smtClean="0"/>
              <a:t>ÍNDICE </a:t>
            </a:r>
            <a:r>
              <a:rPr lang="es-ES" sz="1100" dirty="0" smtClean="0"/>
              <a:t>IOTN Y </a:t>
            </a:r>
            <a:r>
              <a:rPr lang="es-ES" sz="1100" dirty="0" smtClean="0"/>
              <a:t>DETERMINACIÓN </a:t>
            </a:r>
            <a:r>
              <a:rPr lang="es-ES" sz="1100" dirty="0" smtClean="0"/>
              <a:t>DE NECESIDAD DE </a:t>
            </a:r>
            <a:r>
              <a:rPr lang="es-ES" sz="1100" dirty="0" smtClean="0"/>
              <a:t>TRATAMIENTO</a:t>
            </a:r>
            <a:r>
              <a:rPr lang="es-ES" sz="1100" dirty="0" smtClean="0"/>
              <a:t>. </a:t>
            </a:r>
            <a:endParaRPr lang="es-ES" sz="11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01008" y="3779912"/>
            <a:ext cx="1721834" cy="1596008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flipH="1">
            <a:off x="5412874" y="4196052"/>
            <a:ext cx="497223" cy="807988"/>
          </a:xfrm>
          <a:prstGeom prst="rect">
            <a:avLst/>
          </a:prstGeom>
        </p:spPr>
      </p:pic>
      <p:sp>
        <p:nvSpPr>
          <p:cNvPr id="23" name="CuadroTexto 22"/>
          <p:cNvSpPr txBox="1"/>
          <p:nvPr/>
        </p:nvSpPr>
        <p:spPr>
          <a:xfrm>
            <a:off x="4308231" y="37123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271883" y="5056731"/>
            <a:ext cx="1188359" cy="655974"/>
          </a:xfrm>
          <a:prstGeom prst="rect">
            <a:avLst/>
          </a:prstGeom>
        </p:spPr>
      </p:pic>
      <p:pic>
        <p:nvPicPr>
          <p:cNvPr id="24" name="Imagen 23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04333" y="3623916"/>
            <a:ext cx="2016223" cy="8400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526</TotalTime>
  <Words>553</Words>
  <Application>Microsoft Office PowerPoint</Application>
  <PresentationFormat>Presentación en pantalla (4:3)</PresentationFormat>
  <Paragraphs>32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PREVALENCIA DE MALOCLUSIONES DENTALES Y NECESIDAD DE TRATAMIENTO ORTOPÉDICO EN NIÑOS DE 6 A 9 AÑOS.ZONA URBANA, ZIPAQUIRÁ, COLOMBIA. 2015. FASE I Méndez L, Parra D,  Calderón M, Triana E, Méndez A, Álvarez N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PREVALENCIA DE MALOCLUSIONES DENTALES Y NECESIDAD DE TRATAMIENTO ORTOPÉDICO EN NIÑOS DE 6 A 9 AÑOS.ZONA URBANA, ZIPAQUIRÁ, COLOMBIA. 2015. FASE I Méndez L, Parra D,  Calderón M, Triana E, Méndez A, Álvarez N</dc:title>
  <dc:creator>maria andrea calderon</dc:creator>
  <cp:lastModifiedBy>maria andrea calderon</cp:lastModifiedBy>
  <cp:revision>10</cp:revision>
  <dcterms:created xsi:type="dcterms:W3CDTF">2015-11-23T18:04:30Z</dcterms:created>
  <dcterms:modified xsi:type="dcterms:W3CDTF">2015-11-27T02:09:47Z</dcterms:modified>
</cp:coreProperties>
</file>