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67" r:id="rId2"/>
    <p:sldId id="285" r:id="rId3"/>
    <p:sldId id="268" r:id="rId4"/>
    <p:sldId id="269" r:id="rId5"/>
    <p:sldId id="270" r:id="rId6"/>
    <p:sldId id="271" r:id="rId7"/>
    <p:sldId id="273" r:id="rId8"/>
    <p:sldId id="323" r:id="rId9"/>
    <p:sldId id="274" r:id="rId10"/>
    <p:sldId id="275" r:id="rId11"/>
    <p:sldId id="282" r:id="rId12"/>
    <p:sldId id="286" r:id="rId13"/>
    <p:sldId id="318" r:id="rId14"/>
    <p:sldId id="288" r:id="rId15"/>
    <p:sldId id="293" r:id="rId16"/>
    <p:sldId id="312" r:id="rId17"/>
    <p:sldId id="289" r:id="rId18"/>
    <p:sldId id="290" r:id="rId19"/>
    <p:sldId id="319" r:id="rId20"/>
    <p:sldId id="322" r:id="rId21"/>
    <p:sldId id="292" r:id="rId22"/>
    <p:sldId id="313" r:id="rId23"/>
    <p:sldId id="324" r:id="rId24"/>
    <p:sldId id="294" r:id="rId25"/>
    <p:sldId id="295" r:id="rId26"/>
    <p:sldId id="296" r:id="rId27"/>
    <p:sldId id="297" r:id="rId28"/>
    <p:sldId id="298" r:id="rId29"/>
    <p:sldId id="299" r:id="rId30"/>
    <p:sldId id="310" r:id="rId31"/>
    <p:sldId id="320" r:id="rId32"/>
    <p:sldId id="314" r:id="rId33"/>
    <p:sldId id="315" r:id="rId34"/>
    <p:sldId id="321" r:id="rId35"/>
    <p:sldId id="316" r:id="rId36"/>
    <p:sldId id="307" r:id="rId37"/>
    <p:sldId id="309" r:id="rId38"/>
    <p:sldId id="325" r:id="rId39"/>
    <p:sldId id="326" r:id="rId40"/>
    <p:sldId id="264" r:id="rId41"/>
    <p:sldId id="317" r:id="rId4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111"/>
    <a:srgbClr val="00C0BC"/>
    <a:srgbClr val="EA00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1203" autoAdjust="0"/>
  </p:normalViewPr>
  <p:slideViewPr>
    <p:cSldViewPr>
      <p:cViewPr varScale="1">
        <p:scale>
          <a:sx n="63" d="100"/>
          <a:sy n="63" d="100"/>
        </p:scale>
        <p:origin x="1392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65D2D6-255C-4019-B6D8-7D13DCC73998}" type="doc">
      <dgm:prSet loTypeId="urn:microsoft.com/office/officeart/2005/8/layout/hierarchy2" loCatId="hierarchy" qsTypeId="urn:microsoft.com/office/officeart/2005/8/quickstyle/simple4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C286DB9F-5212-4248-88D8-E1A85CD78B65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Mordida cruzada posterior</a:t>
          </a:r>
          <a:endParaRPr lang="es-ES" sz="1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8767F3-F08C-4058-9453-CB5FA286B4D0}" type="parTrans" cxnId="{E0D628CE-9F27-46FB-BEC5-E2648984A4DC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3BA50A-9B59-49F8-A78E-415C0E8066D6}" type="sibTrans" cxnId="{E0D628CE-9F27-46FB-BEC5-E2648984A4DC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D46649-3682-401D-8DDC-6DFF95940EDE}" type="asst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ENSAB IV </a:t>
          </a:r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721067-B916-4853-92F5-8A294AD0F162}" type="parTrans" cxnId="{304976F1-69E1-4E2F-ABD8-C7A991D9068C}">
      <dgm:prSet custT="1"/>
      <dgm:spPr/>
      <dgm:t>
        <a:bodyPr/>
        <a:lstStyle/>
        <a:p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5D31F0-D938-4532-B836-DF82B32FCDA8}" type="sibTrans" cxnId="{304976F1-69E1-4E2F-ABD8-C7A991D9068C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83B06D-FFCD-4F61-9BC8-A9325FA55C01}">
      <dgm:prSet phldrT="[Texto]" custT="1"/>
      <dgm:spPr/>
      <dgm:t>
        <a:bodyPr/>
        <a:lstStyle/>
        <a:p>
          <a:pPr algn="just"/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presenta en un porcentaje entre el 2.41% y 1.58% de los niños de 5 años en el lado derecho e izquierdo respectivamente. </a:t>
          </a:r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EACBC1-4275-42AA-B656-D4240C3F5845}" type="parTrans" cxnId="{33A59E5C-57AF-474D-84DC-3575F760D88B}">
      <dgm:prSet custT="1"/>
      <dgm:spPr/>
      <dgm:t>
        <a:bodyPr/>
        <a:lstStyle/>
        <a:p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B8DC89-9CA5-4661-B225-A46A758D98F7}" type="sibTrans" cxnId="{33A59E5C-57AF-474D-84DC-3575F760D88B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79D901-FC28-45E4-833F-E1A7823ADBB5}" type="pres">
      <dgm:prSet presAssocID="{D165D2D6-255C-4019-B6D8-7D13DCC7399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E256D61-7E3F-4F1E-A311-1BC9ED33B7E2}" type="pres">
      <dgm:prSet presAssocID="{C286DB9F-5212-4248-88D8-E1A85CD78B65}" presName="root1" presStyleCnt="0"/>
      <dgm:spPr/>
      <dgm:t>
        <a:bodyPr/>
        <a:lstStyle/>
        <a:p>
          <a:endParaRPr lang="es-CO"/>
        </a:p>
      </dgm:t>
    </dgm:pt>
    <dgm:pt modelId="{A7E4F594-D71F-46CE-98E0-1345B5F75D95}" type="pres">
      <dgm:prSet presAssocID="{C286DB9F-5212-4248-88D8-E1A85CD78B65}" presName="LevelOneTextNode" presStyleLbl="node0" presStyleIdx="0" presStyleCnt="1" custScaleX="66807" custScaleY="11433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9F794F3-028D-4F58-92F9-876E88BB39C5}" type="pres">
      <dgm:prSet presAssocID="{C286DB9F-5212-4248-88D8-E1A85CD78B65}" presName="level2hierChild" presStyleCnt="0"/>
      <dgm:spPr/>
      <dgm:t>
        <a:bodyPr/>
        <a:lstStyle/>
        <a:p>
          <a:endParaRPr lang="es-CO"/>
        </a:p>
      </dgm:t>
    </dgm:pt>
    <dgm:pt modelId="{A1F1EFE7-0968-450C-BC22-F76ED41BFEF3}" type="pres">
      <dgm:prSet presAssocID="{45721067-B916-4853-92F5-8A294AD0F162}" presName="conn2-1" presStyleLbl="parChTrans1D2" presStyleIdx="0" presStyleCnt="1"/>
      <dgm:spPr/>
      <dgm:t>
        <a:bodyPr/>
        <a:lstStyle/>
        <a:p>
          <a:endParaRPr lang="es-ES"/>
        </a:p>
      </dgm:t>
    </dgm:pt>
    <dgm:pt modelId="{BACC93F1-080B-4278-8296-22CECBEDD29D}" type="pres">
      <dgm:prSet presAssocID="{45721067-B916-4853-92F5-8A294AD0F162}" presName="connTx" presStyleLbl="parChTrans1D2" presStyleIdx="0" presStyleCnt="1"/>
      <dgm:spPr/>
      <dgm:t>
        <a:bodyPr/>
        <a:lstStyle/>
        <a:p>
          <a:endParaRPr lang="es-ES"/>
        </a:p>
      </dgm:t>
    </dgm:pt>
    <dgm:pt modelId="{9CFC50C0-A5D9-43D8-A026-01AC7D859E5A}" type="pres">
      <dgm:prSet presAssocID="{21D46649-3682-401D-8DDC-6DFF95940EDE}" presName="root2" presStyleCnt="0"/>
      <dgm:spPr/>
      <dgm:t>
        <a:bodyPr/>
        <a:lstStyle/>
        <a:p>
          <a:endParaRPr lang="es-CO"/>
        </a:p>
      </dgm:t>
    </dgm:pt>
    <dgm:pt modelId="{A4058055-4865-4D74-A6C8-D46AB58C4F5B}" type="pres">
      <dgm:prSet presAssocID="{21D46649-3682-401D-8DDC-6DFF95940EDE}" presName="LevelTwoTextNode" presStyleLbl="asst1" presStyleIdx="0" presStyleCnt="1" custScaleX="6391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46DBEB7-225D-4910-8F8F-356362505AE2}" type="pres">
      <dgm:prSet presAssocID="{21D46649-3682-401D-8DDC-6DFF95940EDE}" presName="level3hierChild" presStyleCnt="0"/>
      <dgm:spPr/>
      <dgm:t>
        <a:bodyPr/>
        <a:lstStyle/>
        <a:p>
          <a:endParaRPr lang="es-CO"/>
        </a:p>
      </dgm:t>
    </dgm:pt>
    <dgm:pt modelId="{57526AE6-18D9-44E0-9935-70344AA462BC}" type="pres">
      <dgm:prSet presAssocID="{B5EACBC1-4275-42AA-B656-D4240C3F5845}" presName="conn2-1" presStyleLbl="parChTrans1D3" presStyleIdx="0" presStyleCnt="1"/>
      <dgm:spPr/>
      <dgm:t>
        <a:bodyPr/>
        <a:lstStyle/>
        <a:p>
          <a:endParaRPr lang="es-ES"/>
        </a:p>
      </dgm:t>
    </dgm:pt>
    <dgm:pt modelId="{6DD95F2E-4FFB-4EE9-AD5F-02A009195F1A}" type="pres">
      <dgm:prSet presAssocID="{B5EACBC1-4275-42AA-B656-D4240C3F5845}" presName="connTx" presStyleLbl="parChTrans1D3" presStyleIdx="0" presStyleCnt="1"/>
      <dgm:spPr/>
      <dgm:t>
        <a:bodyPr/>
        <a:lstStyle/>
        <a:p>
          <a:endParaRPr lang="es-ES"/>
        </a:p>
      </dgm:t>
    </dgm:pt>
    <dgm:pt modelId="{1E2797F4-A7F5-4F27-8F53-4A8B1FBAD1FD}" type="pres">
      <dgm:prSet presAssocID="{5783B06D-FFCD-4F61-9BC8-A9325FA55C01}" presName="root2" presStyleCnt="0"/>
      <dgm:spPr/>
      <dgm:t>
        <a:bodyPr/>
        <a:lstStyle/>
        <a:p>
          <a:endParaRPr lang="es-CO"/>
        </a:p>
      </dgm:t>
    </dgm:pt>
    <dgm:pt modelId="{40908721-DCD4-402B-AAAC-8D90EBF55331}" type="pres">
      <dgm:prSet presAssocID="{5783B06D-FFCD-4F61-9BC8-A9325FA55C01}" presName="LevelTwoTextNode" presStyleLbl="node3" presStyleIdx="0" presStyleCnt="1" custScaleX="181347" custScaleY="168332" custLinFactNeighborX="352" custLinFactNeighborY="-464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05F0262-921C-4EF1-A9D5-F499886E2DE3}" type="pres">
      <dgm:prSet presAssocID="{5783B06D-FFCD-4F61-9BC8-A9325FA55C01}" presName="level3hierChild" presStyleCnt="0"/>
      <dgm:spPr/>
      <dgm:t>
        <a:bodyPr/>
        <a:lstStyle/>
        <a:p>
          <a:endParaRPr lang="es-CO"/>
        </a:p>
      </dgm:t>
    </dgm:pt>
  </dgm:ptLst>
  <dgm:cxnLst>
    <dgm:cxn modelId="{24B1D100-EFD5-4C2F-9BBB-0BE4D601B697}" type="presOf" srcId="{B5EACBC1-4275-42AA-B656-D4240C3F5845}" destId="{6DD95F2E-4FFB-4EE9-AD5F-02A009195F1A}" srcOrd="1" destOrd="0" presId="urn:microsoft.com/office/officeart/2005/8/layout/hierarchy2"/>
    <dgm:cxn modelId="{12D75B47-8131-4028-B0D4-878FE987D52A}" type="presOf" srcId="{45721067-B916-4853-92F5-8A294AD0F162}" destId="{BACC93F1-080B-4278-8296-22CECBEDD29D}" srcOrd="1" destOrd="0" presId="urn:microsoft.com/office/officeart/2005/8/layout/hierarchy2"/>
    <dgm:cxn modelId="{E0D628CE-9F27-46FB-BEC5-E2648984A4DC}" srcId="{D165D2D6-255C-4019-B6D8-7D13DCC73998}" destId="{C286DB9F-5212-4248-88D8-E1A85CD78B65}" srcOrd="0" destOrd="0" parTransId="{F78767F3-F08C-4058-9453-CB5FA286B4D0}" sibTransId="{BB3BA50A-9B59-49F8-A78E-415C0E8066D6}"/>
    <dgm:cxn modelId="{AF49B18D-04D8-4C25-8FC3-1A6DC2783546}" type="presOf" srcId="{45721067-B916-4853-92F5-8A294AD0F162}" destId="{A1F1EFE7-0968-450C-BC22-F76ED41BFEF3}" srcOrd="0" destOrd="0" presId="urn:microsoft.com/office/officeart/2005/8/layout/hierarchy2"/>
    <dgm:cxn modelId="{DE849F24-1202-41CA-BCB3-4B2A503A2377}" type="presOf" srcId="{21D46649-3682-401D-8DDC-6DFF95940EDE}" destId="{A4058055-4865-4D74-A6C8-D46AB58C4F5B}" srcOrd="0" destOrd="0" presId="urn:microsoft.com/office/officeart/2005/8/layout/hierarchy2"/>
    <dgm:cxn modelId="{15F1B132-5FAE-4499-95CA-04B6D440DCF0}" type="presOf" srcId="{5783B06D-FFCD-4F61-9BC8-A9325FA55C01}" destId="{40908721-DCD4-402B-AAAC-8D90EBF55331}" srcOrd="0" destOrd="0" presId="urn:microsoft.com/office/officeart/2005/8/layout/hierarchy2"/>
    <dgm:cxn modelId="{51B2FC21-CD23-4D6D-A9E6-9C11918A5C3A}" type="presOf" srcId="{C286DB9F-5212-4248-88D8-E1A85CD78B65}" destId="{A7E4F594-D71F-46CE-98E0-1345B5F75D95}" srcOrd="0" destOrd="0" presId="urn:microsoft.com/office/officeart/2005/8/layout/hierarchy2"/>
    <dgm:cxn modelId="{DCFEFBEE-630C-4788-921B-7887AF2DA53E}" type="presOf" srcId="{B5EACBC1-4275-42AA-B656-D4240C3F5845}" destId="{57526AE6-18D9-44E0-9935-70344AA462BC}" srcOrd="0" destOrd="0" presId="urn:microsoft.com/office/officeart/2005/8/layout/hierarchy2"/>
    <dgm:cxn modelId="{33A59E5C-57AF-474D-84DC-3575F760D88B}" srcId="{21D46649-3682-401D-8DDC-6DFF95940EDE}" destId="{5783B06D-FFCD-4F61-9BC8-A9325FA55C01}" srcOrd="0" destOrd="0" parTransId="{B5EACBC1-4275-42AA-B656-D4240C3F5845}" sibTransId="{84B8DC89-9CA5-4661-B225-A46A758D98F7}"/>
    <dgm:cxn modelId="{0B10AC3D-B282-47E8-A3AB-42CED968AD04}" type="presOf" srcId="{D165D2D6-255C-4019-B6D8-7D13DCC73998}" destId="{8279D901-FC28-45E4-833F-E1A7823ADBB5}" srcOrd="0" destOrd="0" presId="urn:microsoft.com/office/officeart/2005/8/layout/hierarchy2"/>
    <dgm:cxn modelId="{304976F1-69E1-4E2F-ABD8-C7A991D9068C}" srcId="{C286DB9F-5212-4248-88D8-E1A85CD78B65}" destId="{21D46649-3682-401D-8DDC-6DFF95940EDE}" srcOrd="0" destOrd="0" parTransId="{45721067-B916-4853-92F5-8A294AD0F162}" sibTransId="{755D31F0-D938-4532-B836-DF82B32FCDA8}"/>
    <dgm:cxn modelId="{82EAA05D-E9B5-48FB-BA1F-0D8BA3ECB7FB}" type="presParOf" srcId="{8279D901-FC28-45E4-833F-E1A7823ADBB5}" destId="{0E256D61-7E3F-4F1E-A311-1BC9ED33B7E2}" srcOrd="0" destOrd="0" presId="urn:microsoft.com/office/officeart/2005/8/layout/hierarchy2"/>
    <dgm:cxn modelId="{DB391AFD-1A13-4990-A5AC-0B596B92446F}" type="presParOf" srcId="{0E256D61-7E3F-4F1E-A311-1BC9ED33B7E2}" destId="{A7E4F594-D71F-46CE-98E0-1345B5F75D95}" srcOrd="0" destOrd="0" presId="urn:microsoft.com/office/officeart/2005/8/layout/hierarchy2"/>
    <dgm:cxn modelId="{0993BB18-005E-4D1A-80E4-5598551FF76A}" type="presParOf" srcId="{0E256D61-7E3F-4F1E-A311-1BC9ED33B7E2}" destId="{F9F794F3-028D-4F58-92F9-876E88BB39C5}" srcOrd="1" destOrd="0" presId="urn:microsoft.com/office/officeart/2005/8/layout/hierarchy2"/>
    <dgm:cxn modelId="{7382BB5F-9552-4E16-ADD8-C216D790BDBF}" type="presParOf" srcId="{F9F794F3-028D-4F58-92F9-876E88BB39C5}" destId="{A1F1EFE7-0968-450C-BC22-F76ED41BFEF3}" srcOrd="0" destOrd="0" presId="urn:microsoft.com/office/officeart/2005/8/layout/hierarchy2"/>
    <dgm:cxn modelId="{EC9BC67A-077E-4E0C-A37E-D1337E4C642A}" type="presParOf" srcId="{A1F1EFE7-0968-450C-BC22-F76ED41BFEF3}" destId="{BACC93F1-080B-4278-8296-22CECBEDD29D}" srcOrd="0" destOrd="0" presId="urn:microsoft.com/office/officeart/2005/8/layout/hierarchy2"/>
    <dgm:cxn modelId="{77F2F9C1-8DAE-4AF2-891B-2F7C8EF283D1}" type="presParOf" srcId="{F9F794F3-028D-4F58-92F9-876E88BB39C5}" destId="{9CFC50C0-A5D9-43D8-A026-01AC7D859E5A}" srcOrd="1" destOrd="0" presId="urn:microsoft.com/office/officeart/2005/8/layout/hierarchy2"/>
    <dgm:cxn modelId="{2A0F8A5F-B179-41BB-872D-CAD5D009D31F}" type="presParOf" srcId="{9CFC50C0-A5D9-43D8-A026-01AC7D859E5A}" destId="{A4058055-4865-4D74-A6C8-D46AB58C4F5B}" srcOrd="0" destOrd="0" presId="urn:microsoft.com/office/officeart/2005/8/layout/hierarchy2"/>
    <dgm:cxn modelId="{083C7073-E8E3-4BCB-B37E-F2592BE2D6C0}" type="presParOf" srcId="{9CFC50C0-A5D9-43D8-A026-01AC7D859E5A}" destId="{146DBEB7-225D-4910-8F8F-356362505AE2}" srcOrd="1" destOrd="0" presId="urn:microsoft.com/office/officeart/2005/8/layout/hierarchy2"/>
    <dgm:cxn modelId="{0BD5C7E6-4C95-4579-91AD-4C1CFC46FE7A}" type="presParOf" srcId="{146DBEB7-225D-4910-8F8F-356362505AE2}" destId="{57526AE6-18D9-44E0-9935-70344AA462BC}" srcOrd="0" destOrd="0" presId="urn:microsoft.com/office/officeart/2005/8/layout/hierarchy2"/>
    <dgm:cxn modelId="{63B9FB8A-11E2-4A1A-A87F-4CA4195156C8}" type="presParOf" srcId="{57526AE6-18D9-44E0-9935-70344AA462BC}" destId="{6DD95F2E-4FFB-4EE9-AD5F-02A009195F1A}" srcOrd="0" destOrd="0" presId="urn:microsoft.com/office/officeart/2005/8/layout/hierarchy2"/>
    <dgm:cxn modelId="{D9BD7FFB-4C85-4965-8C89-E101462EACCD}" type="presParOf" srcId="{146DBEB7-225D-4910-8F8F-356362505AE2}" destId="{1E2797F4-A7F5-4F27-8F53-4A8B1FBAD1FD}" srcOrd="1" destOrd="0" presId="urn:microsoft.com/office/officeart/2005/8/layout/hierarchy2"/>
    <dgm:cxn modelId="{B7ACDBBD-8CC3-4423-8F1D-F15AFC85A79C}" type="presParOf" srcId="{1E2797F4-A7F5-4F27-8F53-4A8B1FBAD1FD}" destId="{40908721-DCD4-402B-AAAC-8D90EBF55331}" srcOrd="0" destOrd="0" presId="urn:microsoft.com/office/officeart/2005/8/layout/hierarchy2"/>
    <dgm:cxn modelId="{2DA72976-461D-47D4-8167-6D511FBD742E}" type="presParOf" srcId="{1E2797F4-A7F5-4F27-8F53-4A8B1FBAD1FD}" destId="{405F0262-921C-4EF1-A9D5-F499886E2DE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65D2D6-255C-4019-B6D8-7D13DCC73998}" type="doc">
      <dgm:prSet loTypeId="urn:microsoft.com/office/officeart/2005/8/layout/hierarchy2" loCatId="hierarchy" qsTypeId="urn:microsoft.com/office/officeart/2005/8/quickstyle/simple4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C286DB9F-5212-4248-88D8-E1A85CD78B65}">
      <dgm:prSet phldrT="[Texto]" custT="1"/>
      <dgm:spPr/>
      <dgm:t>
        <a:bodyPr/>
        <a:lstStyle/>
        <a:p>
          <a:r>
            <a:rPr lang="es-ES" sz="18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Mordida Cruzada Posterior</a:t>
          </a:r>
          <a:endParaRPr lang="es-ES" sz="18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8767F3-F08C-4058-9453-CB5FA286B4D0}" type="parTrans" cxnId="{E0D628CE-9F27-46FB-BEC5-E2648984A4DC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3BA50A-9B59-49F8-A78E-415C0E8066D6}" type="sibTrans" cxnId="{E0D628CE-9F27-46FB-BEC5-E2648984A4DC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D46649-3682-401D-8DDC-6DFF95940EDE}" type="asst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Méndez y Cols en el 2015</a:t>
          </a:r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721067-B916-4853-92F5-8A294AD0F162}" type="parTrans" cxnId="{304976F1-69E1-4E2F-ABD8-C7A991D9068C}">
      <dgm:prSet custT="1"/>
      <dgm:spPr/>
      <dgm:t>
        <a:bodyPr/>
        <a:lstStyle/>
        <a:p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5D31F0-D938-4532-B836-DF82B32FCDA8}" type="sibTrans" cxnId="{304976F1-69E1-4E2F-ABD8-C7A991D9068C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83B06D-FFCD-4F61-9BC8-A9325FA55C01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Niños  de 6 a 9 años del municipio de Zipaquirá presentaban una prevalencia de mordida cruzada posterior de 9.4% a través de un estudio observacional </a:t>
          </a:r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EACBC1-4275-42AA-B656-D4240C3F5845}" type="parTrans" cxnId="{33A59E5C-57AF-474D-84DC-3575F760D88B}">
      <dgm:prSet custT="1"/>
      <dgm:spPr/>
      <dgm:t>
        <a:bodyPr/>
        <a:lstStyle/>
        <a:p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B8DC89-9CA5-4661-B225-A46A758D98F7}" type="sibTrans" cxnId="{33A59E5C-57AF-474D-84DC-3575F760D88B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79D901-FC28-45E4-833F-E1A7823ADBB5}" type="pres">
      <dgm:prSet presAssocID="{D165D2D6-255C-4019-B6D8-7D13DCC7399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E256D61-7E3F-4F1E-A311-1BC9ED33B7E2}" type="pres">
      <dgm:prSet presAssocID="{C286DB9F-5212-4248-88D8-E1A85CD78B65}" presName="root1" presStyleCnt="0"/>
      <dgm:spPr/>
      <dgm:t>
        <a:bodyPr/>
        <a:lstStyle/>
        <a:p>
          <a:endParaRPr lang="es-CO"/>
        </a:p>
      </dgm:t>
    </dgm:pt>
    <dgm:pt modelId="{A7E4F594-D71F-46CE-98E0-1345B5F75D95}" type="pres">
      <dgm:prSet presAssocID="{C286DB9F-5212-4248-88D8-E1A85CD78B65}" presName="LevelOneTextNode" presStyleLbl="node0" presStyleIdx="0" presStyleCnt="1" custScaleX="63199" custScaleY="10786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9F794F3-028D-4F58-92F9-876E88BB39C5}" type="pres">
      <dgm:prSet presAssocID="{C286DB9F-5212-4248-88D8-E1A85CD78B65}" presName="level2hierChild" presStyleCnt="0"/>
      <dgm:spPr/>
      <dgm:t>
        <a:bodyPr/>
        <a:lstStyle/>
        <a:p>
          <a:endParaRPr lang="es-CO"/>
        </a:p>
      </dgm:t>
    </dgm:pt>
    <dgm:pt modelId="{A1F1EFE7-0968-450C-BC22-F76ED41BFEF3}" type="pres">
      <dgm:prSet presAssocID="{45721067-B916-4853-92F5-8A294AD0F162}" presName="conn2-1" presStyleLbl="parChTrans1D2" presStyleIdx="0" presStyleCnt="1"/>
      <dgm:spPr/>
      <dgm:t>
        <a:bodyPr/>
        <a:lstStyle/>
        <a:p>
          <a:endParaRPr lang="es-ES"/>
        </a:p>
      </dgm:t>
    </dgm:pt>
    <dgm:pt modelId="{BACC93F1-080B-4278-8296-22CECBEDD29D}" type="pres">
      <dgm:prSet presAssocID="{45721067-B916-4853-92F5-8A294AD0F162}" presName="connTx" presStyleLbl="parChTrans1D2" presStyleIdx="0" presStyleCnt="1"/>
      <dgm:spPr/>
      <dgm:t>
        <a:bodyPr/>
        <a:lstStyle/>
        <a:p>
          <a:endParaRPr lang="es-ES"/>
        </a:p>
      </dgm:t>
    </dgm:pt>
    <dgm:pt modelId="{9CFC50C0-A5D9-43D8-A026-01AC7D859E5A}" type="pres">
      <dgm:prSet presAssocID="{21D46649-3682-401D-8DDC-6DFF95940EDE}" presName="root2" presStyleCnt="0"/>
      <dgm:spPr/>
      <dgm:t>
        <a:bodyPr/>
        <a:lstStyle/>
        <a:p>
          <a:endParaRPr lang="es-CO"/>
        </a:p>
      </dgm:t>
    </dgm:pt>
    <dgm:pt modelId="{A4058055-4865-4D74-A6C8-D46AB58C4F5B}" type="pres">
      <dgm:prSet presAssocID="{21D46649-3682-401D-8DDC-6DFF95940EDE}" presName="LevelTwoTextNode" presStyleLbl="asst1" presStyleIdx="0" presStyleCnt="1" custScaleX="6391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46DBEB7-225D-4910-8F8F-356362505AE2}" type="pres">
      <dgm:prSet presAssocID="{21D46649-3682-401D-8DDC-6DFF95940EDE}" presName="level3hierChild" presStyleCnt="0"/>
      <dgm:spPr/>
      <dgm:t>
        <a:bodyPr/>
        <a:lstStyle/>
        <a:p>
          <a:endParaRPr lang="es-CO"/>
        </a:p>
      </dgm:t>
    </dgm:pt>
    <dgm:pt modelId="{57526AE6-18D9-44E0-9935-70344AA462BC}" type="pres">
      <dgm:prSet presAssocID="{B5EACBC1-4275-42AA-B656-D4240C3F5845}" presName="conn2-1" presStyleLbl="parChTrans1D3" presStyleIdx="0" presStyleCnt="1"/>
      <dgm:spPr/>
      <dgm:t>
        <a:bodyPr/>
        <a:lstStyle/>
        <a:p>
          <a:endParaRPr lang="es-ES"/>
        </a:p>
      </dgm:t>
    </dgm:pt>
    <dgm:pt modelId="{6DD95F2E-4FFB-4EE9-AD5F-02A009195F1A}" type="pres">
      <dgm:prSet presAssocID="{B5EACBC1-4275-42AA-B656-D4240C3F5845}" presName="connTx" presStyleLbl="parChTrans1D3" presStyleIdx="0" presStyleCnt="1"/>
      <dgm:spPr/>
      <dgm:t>
        <a:bodyPr/>
        <a:lstStyle/>
        <a:p>
          <a:endParaRPr lang="es-ES"/>
        </a:p>
      </dgm:t>
    </dgm:pt>
    <dgm:pt modelId="{1E2797F4-A7F5-4F27-8F53-4A8B1FBAD1FD}" type="pres">
      <dgm:prSet presAssocID="{5783B06D-FFCD-4F61-9BC8-A9325FA55C01}" presName="root2" presStyleCnt="0"/>
      <dgm:spPr/>
      <dgm:t>
        <a:bodyPr/>
        <a:lstStyle/>
        <a:p>
          <a:endParaRPr lang="es-CO"/>
        </a:p>
      </dgm:t>
    </dgm:pt>
    <dgm:pt modelId="{40908721-DCD4-402B-AAAC-8D90EBF55331}" type="pres">
      <dgm:prSet presAssocID="{5783B06D-FFCD-4F61-9BC8-A9325FA55C01}" presName="LevelTwoTextNode" presStyleLbl="node3" presStyleIdx="0" presStyleCnt="1" custScaleX="193382" custScaleY="14219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05F0262-921C-4EF1-A9D5-F499886E2DE3}" type="pres">
      <dgm:prSet presAssocID="{5783B06D-FFCD-4F61-9BC8-A9325FA55C01}" presName="level3hierChild" presStyleCnt="0"/>
      <dgm:spPr/>
      <dgm:t>
        <a:bodyPr/>
        <a:lstStyle/>
        <a:p>
          <a:endParaRPr lang="es-CO"/>
        </a:p>
      </dgm:t>
    </dgm:pt>
  </dgm:ptLst>
  <dgm:cxnLst>
    <dgm:cxn modelId="{94C9A6F3-8F0A-4270-9242-B024E3FE974A}" type="presOf" srcId="{B5EACBC1-4275-42AA-B656-D4240C3F5845}" destId="{6DD95F2E-4FFB-4EE9-AD5F-02A009195F1A}" srcOrd="1" destOrd="0" presId="urn:microsoft.com/office/officeart/2005/8/layout/hierarchy2"/>
    <dgm:cxn modelId="{43C756B1-624F-4D00-803A-AC3920C6B288}" type="presOf" srcId="{C286DB9F-5212-4248-88D8-E1A85CD78B65}" destId="{A7E4F594-D71F-46CE-98E0-1345B5F75D95}" srcOrd="0" destOrd="0" presId="urn:microsoft.com/office/officeart/2005/8/layout/hierarchy2"/>
    <dgm:cxn modelId="{E0D628CE-9F27-46FB-BEC5-E2648984A4DC}" srcId="{D165D2D6-255C-4019-B6D8-7D13DCC73998}" destId="{C286DB9F-5212-4248-88D8-E1A85CD78B65}" srcOrd="0" destOrd="0" parTransId="{F78767F3-F08C-4058-9453-CB5FA286B4D0}" sibTransId="{BB3BA50A-9B59-49F8-A78E-415C0E8066D6}"/>
    <dgm:cxn modelId="{D2C853C3-1B9E-400E-B688-AC63D3582646}" type="presOf" srcId="{45721067-B916-4853-92F5-8A294AD0F162}" destId="{BACC93F1-080B-4278-8296-22CECBEDD29D}" srcOrd="1" destOrd="0" presId="urn:microsoft.com/office/officeart/2005/8/layout/hierarchy2"/>
    <dgm:cxn modelId="{A866DBB9-0AB9-422C-9558-252EA2829146}" type="presOf" srcId="{45721067-B916-4853-92F5-8A294AD0F162}" destId="{A1F1EFE7-0968-450C-BC22-F76ED41BFEF3}" srcOrd="0" destOrd="0" presId="urn:microsoft.com/office/officeart/2005/8/layout/hierarchy2"/>
    <dgm:cxn modelId="{BD5A0F27-0AD2-4D85-B143-5242D839E41D}" type="presOf" srcId="{B5EACBC1-4275-42AA-B656-D4240C3F5845}" destId="{57526AE6-18D9-44E0-9935-70344AA462BC}" srcOrd="0" destOrd="0" presId="urn:microsoft.com/office/officeart/2005/8/layout/hierarchy2"/>
    <dgm:cxn modelId="{D92A7BC8-85CD-4EE1-BAD4-CDAFE1733B47}" type="presOf" srcId="{21D46649-3682-401D-8DDC-6DFF95940EDE}" destId="{A4058055-4865-4D74-A6C8-D46AB58C4F5B}" srcOrd="0" destOrd="0" presId="urn:microsoft.com/office/officeart/2005/8/layout/hierarchy2"/>
    <dgm:cxn modelId="{33A59E5C-57AF-474D-84DC-3575F760D88B}" srcId="{21D46649-3682-401D-8DDC-6DFF95940EDE}" destId="{5783B06D-FFCD-4F61-9BC8-A9325FA55C01}" srcOrd="0" destOrd="0" parTransId="{B5EACBC1-4275-42AA-B656-D4240C3F5845}" sibTransId="{84B8DC89-9CA5-4661-B225-A46A758D98F7}"/>
    <dgm:cxn modelId="{D2F0F4CF-6164-4D13-A524-F091B9C12573}" type="presOf" srcId="{D165D2D6-255C-4019-B6D8-7D13DCC73998}" destId="{8279D901-FC28-45E4-833F-E1A7823ADBB5}" srcOrd="0" destOrd="0" presId="urn:microsoft.com/office/officeart/2005/8/layout/hierarchy2"/>
    <dgm:cxn modelId="{69260A90-CB6A-49F6-A793-F791C99ACB32}" type="presOf" srcId="{5783B06D-FFCD-4F61-9BC8-A9325FA55C01}" destId="{40908721-DCD4-402B-AAAC-8D90EBF55331}" srcOrd="0" destOrd="0" presId="urn:microsoft.com/office/officeart/2005/8/layout/hierarchy2"/>
    <dgm:cxn modelId="{304976F1-69E1-4E2F-ABD8-C7A991D9068C}" srcId="{C286DB9F-5212-4248-88D8-E1A85CD78B65}" destId="{21D46649-3682-401D-8DDC-6DFF95940EDE}" srcOrd="0" destOrd="0" parTransId="{45721067-B916-4853-92F5-8A294AD0F162}" sibTransId="{755D31F0-D938-4532-B836-DF82B32FCDA8}"/>
    <dgm:cxn modelId="{D62D1DEF-6827-4661-AB59-48F2ACBCFD1E}" type="presParOf" srcId="{8279D901-FC28-45E4-833F-E1A7823ADBB5}" destId="{0E256D61-7E3F-4F1E-A311-1BC9ED33B7E2}" srcOrd="0" destOrd="0" presId="urn:microsoft.com/office/officeart/2005/8/layout/hierarchy2"/>
    <dgm:cxn modelId="{EEA2D3EE-571E-48ED-BB8B-187ECD5620FB}" type="presParOf" srcId="{0E256D61-7E3F-4F1E-A311-1BC9ED33B7E2}" destId="{A7E4F594-D71F-46CE-98E0-1345B5F75D95}" srcOrd="0" destOrd="0" presId="urn:microsoft.com/office/officeart/2005/8/layout/hierarchy2"/>
    <dgm:cxn modelId="{5F555863-6D6B-44EE-880C-ABAE4FF16742}" type="presParOf" srcId="{0E256D61-7E3F-4F1E-A311-1BC9ED33B7E2}" destId="{F9F794F3-028D-4F58-92F9-876E88BB39C5}" srcOrd="1" destOrd="0" presId="urn:microsoft.com/office/officeart/2005/8/layout/hierarchy2"/>
    <dgm:cxn modelId="{11707A5F-25AC-4911-8113-2412BE8B0E24}" type="presParOf" srcId="{F9F794F3-028D-4F58-92F9-876E88BB39C5}" destId="{A1F1EFE7-0968-450C-BC22-F76ED41BFEF3}" srcOrd="0" destOrd="0" presId="urn:microsoft.com/office/officeart/2005/8/layout/hierarchy2"/>
    <dgm:cxn modelId="{6CD735B4-D839-4F51-A384-6E1D67D7AC5B}" type="presParOf" srcId="{A1F1EFE7-0968-450C-BC22-F76ED41BFEF3}" destId="{BACC93F1-080B-4278-8296-22CECBEDD29D}" srcOrd="0" destOrd="0" presId="urn:microsoft.com/office/officeart/2005/8/layout/hierarchy2"/>
    <dgm:cxn modelId="{F8D3ECB1-6BF1-4C1E-BD1B-2F660E0DE633}" type="presParOf" srcId="{F9F794F3-028D-4F58-92F9-876E88BB39C5}" destId="{9CFC50C0-A5D9-43D8-A026-01AC7D859E5A}" srcOrd="1" destOrd="0" presId="urn:microsoft.com/office/officeart/2005/8/layout/hierarchy2"/>
    <dgm:cxn modelId="{DE8C7F18-1201-485F-91A8-E4C5B32B1A28}" type="presParOf" srcId="{9CFC50C0-A5D9-43D8-A026-01AC7D859E5A}" destId="{A4058055-4865-4D74-A6C8-D46AB58C4F5B}" srcOrd="0" destOrd="0" presId="urn:microsoft.com/office/officeart/2005/8/layout/hierarchy2"/>
    <dgm:cxn modelId="{9800CD6F-289C-400F-8F5A-5052B9048965}" type="presParOf" srcId="{9CFC50C0-A5D9-43D8-A026-01AC7D859E5A}" destId="{146DBEB7-225D-4910-8F8F-356362505AE2}" srcOrd="1" destOrd="0" presId="urn:microsoft.com/office/officeart/2005/8/layout/hierarchy2"/>
    <dgm:cxn modelId="{9C98AD87-3B8E-40FD-B52E-30170880F695}" type="presParOf" srcId="{146DBEB7-225D-4910-8F8F-356362505AE2}" destId="{57526AE6-18D9-44E0-9935-70344AA462BC}" srcOrd="0" destOrd="0" presId="urn:microsoft.com/office/officeart/2005/8/layout/hierarchy2"/>
    <dgm:cxn modelId="{273511F0-FB33-4128-8788-D6CD3FD5BF0A}" type="presParOf" srcId="{57526AE6-18D9-44E0-9935-70344AA462BC}" destId="{6DD95F2E-4FFB-4EE9-AD5F-02A009195F1A}" srcOrd="0" destOrd="0" presId="urn:microsoft.com/office/officeart/2005/8/layout/hierarchy2"/>
    <dgm:cxn modelId="{CD371E66-FDC0-49A9-A304-E942B20802DD}" type="presParOf" srcId="{146DBEB7-225D-4910-8F8F-356362505AE2}" destId="{1E2797F4-A7F5-4F27-8F53-4A8B1FBAD1FD}" srcOrd="1" destOrd="0" presId="urn:microsoft.com/office/officeart/2005/8/layout/hierarchy2"/>
    <dgm:cxn modelId="{E60D6929-94EF-4662-B4BF-41B134E005F6}" type="presParOf" srcId="{1E2797F4-A7F5-4F27-8F53-4A8B1FBAD1FD}" destId="{40908721-DCD4-402B-AAAC-8D90EBF55331}" srcOrd="0" destOrd="0" presId="urn:microsoft.com/office/officeart/2005/8/layout/hierarchy2"/>
    <dgm:cxn modelId="{6E886972-A2B4-46A0-B873-1A01DFC49976}" type="presParOf" srcId="{1E2797F4-A7F5-4F27-8F53-4A8B1FBAD1FD}" destId="{405F0262-921C-4EF1-A9D5-F499886E2DE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B5F96E-670F-462D-A049-F65972CBC415}" type="doc">
      <dgm:prSet loTypeId="urn:microsoft.com/office/officeart/2008/layout/RadialCluster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ES"/>
        </a:p>
      </dgm:t>
    </dgm:pt>
    <dgm:pt modelId="{E479DAD7-FD45-4C68-9A0F-DA4F94BE6EC0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CO" altLang="es-CO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Intervenir</a:t>
          </a:r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6C4131-D2A8-4EAE-9C5F-4D2B0BE64A45}" type="parTrans" cxnId="{7BEB1E2F-DE7B-4ED6-BDCF-2F2A1B8FB67B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6069E4-A30B-4132-BB47-4B9EA44DAFA9}" type="sibTrans" cxnId="{7BEB1E2F-DE7B-4ED6-BDCF-2F2A1B8FB67B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99C004-EFA0-4D3B-A040-32047C702074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Corregir</a:t>
          </a:r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FD691E-746D-47C6-BB7B-F019C928D1FA}" type="parTrans" cxnId="{1A43FD63-9473-405F-9DA5-69B6CF309B61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210484-5ADF-43DA-BD6A-9DAB3CD19B54}" type="sibTrans" cxnId="{1A43FD63-9473-405F-9DA5-69B6CF309B61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ADB58E-3B1F-4473-8A8C-D86AA19D45C3}">
      <dgm:prSet phldrT="[Texto]" custT="1"/>
      <dgm:spPr>
        <a:solidFill>
          <a:srgbClr val="92D050"/>
        </a:solidFill>
      </dgm:spPr>
      <dgm:t>
        <a:bodyPr/>
        <a:lstStyle/>
        <a:p>
          <a:r>
            <a:rPr lang="es-E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 Niños Con Dentición Mixta Y Mordida Cruzada Posterior </a:t>
          </a:r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5AF4F2-9593-4FC1-8693-D7BE3F1CDA3C}" type="sibTrans" cxnId="{23CDC22C-88FA-4138-B0F5-1824BD9BFC81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23C497-D697-44D4-9968-0BAAF9D33083}" type="parTrans" cxnId="{23CDC22C-88FA-4138-B0F5-1824BD9BFC81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CA02ED-022D-462C-92DA-08CF42B9692A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C173CB-20F2-4FB4-8098-8EB4062F77B1}" type="sibTrans" cxnId="{5F38939F-93E7-4237-A4EA-FAD9281C1B57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492627-47FA-43E4-8110-E6548C3EC51F}" type="parTrans" cxnId="{5F38939F-93E7-4237-A4EA-FAD9281C1B57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E2019B-FA40-4410-B35A-32D91A3993AF}" type="pres">
      <dgm:prSet presAssocID="{3DB5F96E-670F-462D-A049-F65972CBC41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6467612C-F9BD-407C-BF63-D7196A5230FE}" type="pres">
      <dgm:prSet presAssocID="{4ECA02ED-022D-462C-92DA-08CF42B9692A}" presName="singleCycle" presStyleCnt="0"/>
      <dgm:spPr/>
    </dgm:pt>
    <dgm:pt modelId="{2AFF9922-5B4D-417B-85BA-455B2854C3FC}" type="pres">
      <dgm:prSet presAssocID="{4ECA02ED-022D-462C-92DA-08CF42B9692A}" presName="singleCenter" presStyleLbl="node1" presStyleIdx="0" presStyleCnt="4" custScaleX="204212" custScaleY="128115" custLinFactNeighborX="-449" custLinFactNeighborY="-22071">
        <dgm:presLayoutVars>
          <dgm:chMax val="7"/>
          <dgm:chPref val="7"/>
        </dgm:presLayoutVars>
      </dgm:prSet>
      <dgm:spPr/>
      <dgm:t>
        <a:bodyPr/>
        <a:lstStyle/>
        <a:p>
          <a:endParaRPr lang="es-ES"/>
        </a:p>
      </dgm:t>
    </dgm:pt>
    <dgm:pt modelId="{54C81BD3-7DAD-470B-A03D-A708C135F714}" type="pres">
      <dgm:prSet presAssocID="{6823C497-D697-44D4-9968-0BAAF9D33083}" presName="Name56" presStyleLbl="parChTrans1D2" presStyleIdx="0" presStyleCnt="3"/>
      <dgm:spPr/>
      <dgm:t>
        <a:bodyPr/>
        <a:lstStyle/>
        <a:p>
          <a:endParaRPr lang="es-ES"/>
        </a:p>
      </dgm:t>
    </dgm:pt>
    <dgm:pt modelId="{6A669F4E-7229-4A82-B1B8-3141B0150C7B}" type="pres">
      <dgm:prSet presAssocID="{25ADB58E-3B1F-4473-8A8C-D86AA19D45C3}" presName="text0" presStyleLbl="node1" presStyleIdx="1" presStyleCnt="4" custScaleX="662587" custScaleY="66796" custRadScaleRad="109508" custRadScaleInc="78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6CD6DD-9732-4756-8574-614E2A089387}" type="pres">
      <dgm:prSet presAssocID="{1C6C4131-D2A8-4EAE-9C5F-4D2B0BE64A45}" presName="Name56" presStyleLbl="parChTrans1D2" presStyleIdx="1" presStyleCnt="3"/>
      <dgm:spPr/>
      <dgm:t>
        <a:bodyPr/>
        <a:lstStyle/>
        <a:p>
          <a:endParaRPr lang="es-ES"/>
        </a:p>
      </dgm:t>
    </dgm:pt>
    <dgm:pt modelId="{2A53A95E-3553-48CB-88D2-DFE8147CE0DC}" type="pres">
      <dgm:prSet presAssocID="{E479DAD7-FD45-4C68-9A0F-DA4F94BE6EC0}" presName="text0" presStyleLbl="node1" presStyleIdx="2" presStyleCnt="4" custScaleX="153234" custRadScaleRad="116043" custRadScaleInc="-6013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7B4A6E-541A-4406-94B7-AC16EDF2A8BD}" type="pres">
      <dgm:prSet presAssocID="{D6FD691E-746D-47C6-BB7B-F019C928D1FA}" presName="Name56" presStyleLbl="parChTrans1D2" presStyleIdx="2" presStyleCnt="3"/>
      <dgm:spPr/>
      <dgm:t>
        <a:bodyPr/>
        <a:lstStyle/>
        <a:p>
          <a:endParaRPr lang="es-ES"/>
        </a:p>
      </dgm:t>
    </dgm:pt>
    <dgm:pt modelId="{77E27D86-12B9-46BE-A14D-F149DCEC42C4}" type="pres">
      <dgm:prSet presAssocID="{F699C004-EFA0-4D3B-A040-32047C702074}" presName="text0" presStyleLbl="node1" presStyleIdx="3" presStyleCnt="4" custScaleX="156407" custRadScaleRad="115921" custRadScaleInc="571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58C6847-B129-4A23-BF93-CECF12150571}" type="presOf" srcId="{D6FD691E-746D-47C6-BB7B-F019C928D1FA}" destId="{4B7B4A6E-541A-4406-94B7-AC16EDF2A8BD}" srcOrd="0" destOrd="0" presId="urn:microsoft.com/office/officeart/2008/layout/RadialCluster"/>
    <dgm:cxn modelId="{25764345-3EE2-4AEC-9D44-683A1447AFBA}" type="presOf" srcId="{E479DAD7-FD45-4C68-9A0F-DA4F94BE6EC0}" destId="{2A53A95E-3553-48CB-88D2-DFE8147CE0DC}" srcOrd="0" destOrd="0" presId="urn:microsoft.com/office/officeart/2008/layout/RadialCluster"/>
    <dgm:cxn modelId="{32342443-F99B-4455-8899-BBE979BDD5F2}" type="presOf" srcId="{6823C497-D697-44D4-9968-0BAAF9D33083}" destId="{54C81BD3-7DAD-470B-A03D-A708C135F714}" srcOrd="0" destOrd="0" presId="urn:microsoft.com/office/officeart/2008/layout/RadialCluster"/>
    <dgm:cxn modelId="{1A43FD63-9473-405F-9DA5-69B6CF309B61}" srcId="{4ECA02ED-022D-462C-92DA-08CF42B9692A}" destId="{F699C004-EFA0-4D3B-A040-32047C702074}" srcOrd="2" destOrd="0" parTransId="{D6FD691E-746D-47C6-BB7B-F019C928D1FA}" sibTransId="{8A210484-5ADF-43DA-BD6A-9DAB3CD19B54}"/>
    <dgm:cxn modelId="{082CBC65-4281-4EC5-B104-2F307B6F1E10}" type="presOf" srcId="{3DB5F96E-670F-462D-A049-F65972CBC415}" destId="{E1E2019B-FA40-4410-B35A-32D91A3993AF}" srcOrd="0" destOrd="0" presId="urn:microsoft.com/office/officeart/2008/layout/RadialCluster"/>
    <dgm:cxn modelId="{55F3F176-CC8A-432A-889C-3689DCEA9080}" type="presOf" srcId="{F699C004-EFA0-4D3B-A040-32047C702074}" destId="{77E27D86-12B9-46BE-A14D-F149DCEC42C4}" srcOrd="0" destOrd="0" presId="urn:microsoft.com/office/officeart/2008/layout/RadialCluster"/>
    <dgm:cxn modelId="{8D5F428F-88C4-4CE0-AC01-DC867D19834C}" type="presOf" srcId="{1C6C4131-D2A8-4EAE-9C5F-4D2B0BE64A45}" destId="{936CD6DD-9732-4756-8574-614E2A089387}" srcOrd="0" destOrd="0" presId="urn:microsoft.com/office/officeart/2008/layout/RadialCluster"/>
    <dgm:cxn modelId="{6F422193-5DAA-4CC5-887D-4465259C2471}" type="presOf" srcId="{25ADB58E-3B1F-4473-8A8C-D86AA19D45C3}" destId="{6A669F4E-7229-4A82-B1B8-3141B0150C7B}" srcOrd="0" destOrd="0" presId="urn:microsoft.com/office/officeart/2008/layout/RadialCluster"/>
    <dgm:cxn modelId="{7BEB1E2F-DE7B-4ED6-BDCF-2F2A1B8FB67B}" srcId="{4ECA02ED-022D-462C-92DA-08CF42B9692A}" destId="{E479DAD7-FD45-4C68-9A0F-DA4F94BE6EC0}" srcOrd="1" destOrd="0" parTransId="{1C6C4131-D2A8-4EAE-9C5F-4D2B0BE64A45}" sibTransId="{036069E4-A30B-4132-BB47-4B9EA44DAFA9}"/>
    <dgm:cxn modelId="{5F38939F-93E7-4237-A4EA-FAD9281C1B57}" srcId="{3DB5F96E-670F-462D-A049-F65972CBC415}" destId="{4ECA02ED-022D-462C-92DA-08CF42B9692A}" srcOrd="0" destOrd="0" parTransId="{3D492627-47FA-43E4-8110-E6548C3EC51F}" sibTransId="{AEC173CB-20F2-4FB4-8098-8EB4062F77B1}"/>
    <dgm:cxn modelId="{23CDC22C-88FA-4138-B0F5-1824BD9BFC81}" srcId="{4ECA02ED-022D-462C-92DA-08CF42B9692A}" destId="{25ADB58E-3B1F-4473-8A8C-D86AA19D45C3}" srcOrd="0" destOrd="0" parTransId="{6823C497-D697-44D4-9968-0BAAF9D33083}" sibTransId="{CE5AF4F2-9593-4FC1-8693-D7BE3F1CDA3C}"/>
    <dgm:cxn modelId="{EBB50F64-C3F6-45CE-BFD5-4890407E22B1}" type="presOf" srcId="{4ECA02ED-022D-462C-92DA-08CF42B9692A}" destId="{2AFF9922-5B4D-417B-85BA-455B2854C3FC}" srcOrd="0" destOrd="0" presId="urn:microsoft.com/office/officeart/2008/layout/RadialCluster"/>
    <dgm:cxn modelId="{38C3EE17-8E93-4DDD-A6C2-EE78C1E2EE48}" type="presParOf" srcId="{E1E2019B-FA40-4410-B35A-32D91A3993AF}" destId="{6467612C-F9BD-407C-BF63-D7196A5230FE}" srcOrd="0" destOrd="0" presId="urn:microsoft.com/office/officeart/2008/layout/RadialCluster"/>
    <dgm:cxn modelId="{F03F8F22-EEAB-4DE8-985F-29D2CC4DBD53}" type="presParOf" srcId="{6467612C-F9BD-407C-BF63-D7196A5230FE}" destId="{2AFF9922-5B4D-417B-85BA-455B2854C3FC}" srcOrd="0" destOrd="0" presId="urn:microsoft.com/office/officeart/2008/layout/RadialCluster"/>
    <dgm:cxn modelId="{2C26A0F6-B787-46D7-8E01-A670C11C9018}" type="presParOf" srcId="{6467612C-F9BD-407C-BF63-D7196A5230FE}" destId="{54C81BD3-7DAD-470B-A03D-A708C135F714}" srcOrd="1" destOrd="0" presId="urn:microsoft.com/office/officeart/2008/layout/RadialCluster"/>
    <dgm:cxn modelId="{41D59132-3377-4900-8F2F-BE1A8779D04C}" type="presParOf" srcId="{6467612C-F9BD-407C-BF63-D7196A5230FE}" destId="{6A669F4E-7229-4A82-B1B8-3141B0150C7B}" srcOrd="2" destOrd="0" presId="urn:microsoft.com/office/officeart/2008/layout/RadialCluster"/>
    <dgm:cxn modelId="{1606FEF9-D3D3-4A6B-BF61-F5C797B73929}" type="presParOf" srcId="{6467612C-F9BD-407C-BF63-D7196A5230FE}" destId="{936CD6DD-9732-4756-8574-614E2A089387}" srcOrd="3" destOrd="0" presId="urn:microsoft.com/office/officeart/2008/layout/RadialCluster"/>
    <dgm:cxn modelId="{9B636170-FC40-4BC9-BCDC-59A67B98ADE4}" type="presParOf" srcId="{6467612C-F9BD-407C-BF63-D7196A5230FE}" destId="{2A53A95E-3553-48CB-88D2-DFE8147CE0DC}" srcOrd="4" destOrd="0" presId="urn:microsoft.com/office/officeart/2008/layout/RadialCluster"/>
    <dgm:cxn modelId="{8B37E7D8-E747-44C4-9942-94FEA6999543}" type="presParOf" srcId="{6467612C-F9BD-407C-BF63-D7196A5230FE}" destId="{4B7B4A6E-541A-4406-94B7-AC16EDF2A8BD}" srcOrd="5" destOrd="0" presId="urn:microsoft.com/office/officeart/2008/layout/RadialCluster"/>
    <dgm:cxn modelId="{B1564154-A146-4250-9815-49D4E4748C8A}" type="presParOf" srcId="{6467612C-F9BD-407C-BF63-D7196A5230FE}" destId="{77E27D86-12B9-46BE-A14D-F149DCEC42C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27E77D-7095-4940-8602-EABCEE74809C}" type="doc">
      <dgm:prSet loTypeId="urn:microsoft.com/office/officeart/2005/8/layout/bProcess3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CO"/>
        </a:p>
      </dgm:t>
    </dgm:pt>
    <dgm:pt modelId="{402C77A1-AFE9-4F30-B826-6339ECF9F572}">
      <dgm:prSet phldrT="[Texto]" custT="1"/>
      <dgm:spPr/>
      <dgm:t>
        <a:bodyPr/>
        <a:lstStyle/>
        <a:p>
          <a:pPr algn="ctr"/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Mordida Cruzada Posterior</a:t>
          </a:r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20AD5B-77DE-4386-A01E-8BF5CA837E4C}" type="parTrans" cxnId="{B63E4C41-666A-4B3F-9787-2105F207913E}">
      <dgm:prSet/>
      <dgm:spPr/>
      <dgm:t>
        <a:bodyPr/>
        <a:lstStyle/>
        <a:p>
          <a:pPr algn="ctr"/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C020E9-2E7A-4ACC-9680-23D11E630E83}" type="sibTrans" cxnId="{B63E4C41-666A-4B3F-9787-2105F207913E}">
      <dgm:prSet custT="1"/>
      <dgm:spPr/>
      <dgm:t>
        <a:bodyPr/>
        <a:lstStyle/>
        <a:p>
          <a:pPr algn="ctr"/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AEA78E-71D0-4ECE-BACE-4658B60A108C}">
      <dgm:prSet phldrT="[Texto]" custT="1"/>
      <dgm:spPr/>
      <dgm:t>
        <a:bodyPr/>
        <a:lstStyle/>
        <a:p>
          <a:pPr algn="ctr"/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Alteraciones oclusales más comunes</a:t>
          </a:r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6AEFD9-50C2-444F-8AB0-95B5FA52C8BD}" type="parTrans" cxnId="{29B9F6CF-95FA-45FE-B186-008B9EA55B86}">
      <dgm:prSet/>
      <dgm:spPr/>
      <dgm:t>
        <a:bodyPr/>
        <a:lstStyle/>
        <a:p>
          <a:pPr algn="ctr"/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A268C9-8FEB-4112-9983-373E369C1276}" type="sibTrans" cxnId="{29B9F6CF-95FA-45FE-B186-008B9EA55B86}">
      <dgm:prSet custT="1"/>
      <dgm:spPr/>
      <dgm:t>
        <a:bodyPr/>
        <a:lstStyle/>
        <a:p>
          <a:pPr algn="ctr"/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816F0C-20F2-4FAC-A73E-28DB23588303}">
      <dgm:prSet phldrT="[Texto]" custT="1"/>
      <dgm:spPr/>
      <dgm:t>
        <a:bodyPr/>
        <a:lstStyle/>
        <a:p>
          <a:pPr algn="ctr"/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Relación anormal entre las superficies vestibulares y linguales de los dientes superiores y los dientes inferiores </a:t>
          </a:r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3B7D27-BD04-4267-B006-1F8F19A567CB}" type="parTrans" cxnId="{9C2C3331-00CE-4602-ABC1-6E591C3D881D}">
      <dgm:prSet/>
      <dgm:spPr/>
      <dgm:t>
        <a:bodyPr/>
        <a:lstStyle/>
        <a:p>
          <a:pPr algn="ctr"/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B6BA3E-3EF8-495E-A243-6660BB746DC9}" type="sibTrans" cxnId="{9C2C3331-00CE-4602-ABC1-6E591C3D881D}">
      <dgm:prSet custT="1"/>
      <dgm:spPr/>
      <dgm:t>
        <a:bodyPr/>
        <a:lstStyle/>
        <a:p>
          <a:pPr algn="ctr"/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74DC77-C340-45DB-9E57-3C15F8952343}">
      <dgm:prSet phldrT="[Texto]" custT="1"/>
      <dgm:spPr/>
      <dgm:t>
        <a:bodyPr/>
        <a:lstStyle/>
        <a:p>
          <a:pPr algn="ctr"/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Cuando los arcos están en relación céntrica y puede ser unilaterales o bilateral</a:t>
          </a:r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822F94-D493-4110-BEB5-3C93CC9C5DB3}" type="parTrans" cxnId="{AD5D7111-D1F2-434C-8988-BD86334E104A}">
      <dgm:prSet/>
      <dgm:spPr/>
      <dgm:t>
        <a:bodyPr/>
        <a:lstStyle/>
        <a:p>
          <a:pPr algn="ctr"/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9469B3-0792-4A5C-8857-A17A5C47AFFE}" type="sibTrans" cxnId="{AD5D7111-D1F2-434C-8988-BD86334E104A}">
      <dgm:prSet/>
      <dgm:spPr/>
      <dgm:t>
        <a:bodyPr/>
        <a:lstStyle/>
        <a:p>
          <a:pPr algn="ctr"/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E4039E-9490-4ACE-9D99-EDDC311F7051}" type="pres">
      <dgm:prSet presAssocID="{5627E77D-7095-4940-8602-EABCEE74809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1122B20-7A51-4E37-ADC2-40D845AB2A00}" type="pres">
      <dgm:prSet presAssocID="{402C77A1-AFE9-4F30-B826-6339ECF9F57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62FFF6-5AB4-451F-B0BF-6C66C83D5323}" type="pres">
      <dgm:prSet presAssocID="{C4C020E9-2E7A-4ACC-9680-23D11E630E83}" presName="sibTrans" presStyleLbl="sibTrans1D1" presStyleIdx="0" presStyleCnt="3"/>
      <dgm:spPr/>
      <dgm:t>
        <a:bodyPr/>
        <a:lstStyle/>
        <a:p>
          <a:endParaRPr lang="es-ES"/>
        </a:p>
      </dgm:t>
    </dgm:pt>
    <dgm:pt modelId="{9456E59E-17C1-4A4F-AAFF-C85C0F754827}" type="pres">
      <dgm:prSet presAssocID="{C4C020E9-2E7A-4ACC-9680-23D11E630E83}" presName="connectorText" presStyleLbl="sibTrans1D1" presStyleIdx="0" presStyleCnt="3"/>
      <dgm:spPr/>
      <dgm:t>
        <a:bodyPr/>
        <a:lstStyle/>
        <a:p>
          <a:endParaRPr lang="es-ES"/>
        </a:p>
      </dgm:t>
    </dgm:pt>
    <dgm:pt modelId="{776CE4C6-CBF6-428D-846A-549A1AAF3481}" type="pres">
      <dgm:prSet presAssocID="{43AEA78E-71D0-4ECE-BACE-4658B60A108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BBA8912-CB2F-499D-8F68-EDBE325A4938}" type="pres">
      <dgm:prSet presAssocID="{ABA268C9-8FEB-4112-9983-373E369C1276}" presName="sibTrans" presStyleLbl="sibTrans1D1" presStyleIdx="1" presStyleCnt="3"/>
      <dgm:spPr/>
      <dgm:t>
        <a:bodyPr/>
        <a:lstStyle/>
        <a:p>
          <a:endParaRPr lang="es-ES"/>
        </a:p>
      </dgm:t>
    </dgm:pt>
    <dgm:pt modelId="{E126052E-3167-4349-95AA-E75774D042DC}" type="pres">
      <dgm:prSet presAssocID="{ABA268C9-8FEB-4112-9983-373E369C1276}" presName="connectorText" presStyleLbl="sibTrans1D1" presStyleIdx="1" presStyleCnt="3"/>
      <dgm:spPr/>
      <dgm:t>
        <a:bodyPr/>
        <a:lstStyle/>
        <a:p>
          <a:endParaRPr lang="es-ES"/>
        </a:p>
      </dgm:t>
    </dgm:pt>
    <dgm:pt modelId="{F137DABE-5D4E-47AA-BB4B-1DA77B218CA5}" type="pres">
      <dgm:prSet presAssocID="{79816F0C-20F2-4FAC-A73E-28DB23588303}" presName="node" presStyleLbl="node1" presStyleIdx="2" presStyleCnt="4" custScaleX="140876" custScaleY="11065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069F598-6BA1-47DA-944D-C362EA4F8245}" type="pres">
      <dgm:prSet presAssocID="{A9B6BA3E-3EF8-495E-A243-6660BB746DC9}" presName="sibTrans" presStyleLbl="sibTrans1D1" presStyleIdx="2" presStyleCnt="3"/>
      <dgm:spPr/>
      <dgm:t>
        <a:bodyPr/>
        <a:lstStyle/>
        <a:p>
          <a:endParaRPr lang="es-ES"/>
        </a:p>
      </dgm:t>
    </dgm:pt>
    <dgm:pt modelId="{1B7C6BF7-08FE-4376-82E1-50F86798516E}" type="pres">
      <dgm:prSet presAssocID="{A9B6BA3E-3EF8-495E-A243-6660BB746DC9}" presName="connectorText" presStyleLbl="sibTrans1D1" presStyleIdx="2" presStyleCnt="3"/>
      <dgm:spPr/>
      <dgm:t>
        <a:bodyPr/>
        <a:lstStyle/>
        <a:p>
          <a:endParaRPr lang="es-ES"/>
        </a:p>
      </dgm:t>
    </dgm:pt>
    <dgm:pt modelId="{EE26F8A8-A07D-420D-8C88-03BFAF481B42}" type="pres">
      <dgm:prSet presAssocID="{3D74DC77-C340-45DB-9E57-3C15F895234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56E1547-C06E-4BA1-A409-2272DB366861}" type="presOf" srcId="{C4C020E9-2E7A-4ACC-9680-23D11E630E83}" destId="{9456E59E-17C1-4A4F-AAFF-C85C0F754827}" srcOrd="1" destOrd="0" presId="urn:microsoft.com/office/officeart/2005/8/layout/bProcess3"/>
    <dgm:cxn modelId="{C5AE3C0E-6AF7-457E-9AF8-886D376ABBB3}" type="presOf" srcId="{ABA268C9-8FEB-4112-9983-373E369C1276}" destId="{DBBA8912-CB2F-499D-8F68-EDBE325A4938}" srcOrd="0" destOrd="0" presId="urn:microsoft.com/office/officeart/2005/8/layout/bProcess3"/>
    <dgm:cxn modelId="{B9B577B5-560F-46F1-8A30-3F90FF0E07FF}" type="presOf" srcId="{3D74DC77-C340-45DB-9E57-3C15F8952343}" destId="{EE26F8A8-A07D-420D-8C88-03BFAF481B42}" srcOrd="0" destOrd="0" presId="urn:microsoft.com/office/officeart/2005/8/layout/bProcess3"/>
    <dgm:cxn modelId="{199C60D4-3B92-45B3-86C5-590D87E59CDE}" type="presOf" srcId="{A9B6BA3E-3EF8-495E-A243-6660BB746DC9}" destId="{1B7C6BF7-08FE-4376-82E1-50F86798516E}" srcOrd="1" destOrd="0" presId="urn:microsoft.com/office/officeart/2005/8/layout/bProcess3"/>
    <dgm:cxn modelId="{7D45B7FA-5EB2-4242-A34B-BAE3346C6578}" type="presOf" srcId="{ABA268C9-8FEB-4112-9983-373E369C1276}" destId="{E126052E-3167-4349-95AA-E75774D042DC}" srcOrd="1" destOrd="0" presId="urn:microsoft.com/office/officeart/2005/8/layout/bProcess3"/>
    <dgm:cxn modelId="{9939A362-77F0-42E4-B1D3-53A2C7B9942F}" type="presOf" srcId="{C4C020E9-2E7A-4ACC-9680-23D11E630E83}" destId="{0D62FFF6-5AB4-451F-B0BF-6C66C83D5323}" srcOrd="0" destOrd="0" presId="urn:microsoft.com/office/officeart/2005/8/layout/bProcess3"/>
    <dgm:cxn modelId="{F06E93A5-F45B-45AB-B279-DB2E9ABD7FC0}" type="presOf" srcId="{79816F0C-20F2-4FAC-A73E-28DB23588303}" destId="{F137DABE-5D4E-47AA-BB4B-1DA77B218CA5}" srcOrd="0" destOrd="0" presId="urn:microsoft.com/office/officeart/2005/8/layout/bProcess3"/>
    <dgm:cxn modelId="{AD5D7111-D1F2-434C-8988-BD86334E104A}" srcId="{5627E77D-7095-4940-8602-EABCEE74809C}" destId="{3D74DC77-C340-45DB-9E57-3C15F8952343}" srcOrd="3" destOrd="0" parTransId="{B9822F94-D493-4110-BEB5-3C93CC9C5DB3}" sibTransId="{A29469B3-0792-4A5C-8857-A17A5C47AFFE}"/>
    <dgm:cxn modelId="{E99407C3-8419-4D4F-BE32-C26CC3393C4A}" type="presOf" srcId="{43AEA78E-71D0-4ECE-BACE-4658B60A108C}" destId="{776CE4C6-CBF6-428D-846A-549A1AAF3481}" srcOrd="0" destOrd="0" presId="urn:microsoft.com/office/officeart/2005/8/layout/bProcess3"/>
    <dgm:cxn modelId="{6BDE5FEA-A2B5-44A6-B530-77FCA8182F5E}" type="presOf" srcId="{5627E77D-7095-4940-8602-EABCEE74809C}" destId="{3FE4039E-9490-4ACE-9D99-EDDC311F7051}" srcOrd="0" destOrd="0" presId="urn:microsoft.com/office/officeart/2005/8/layout/bProcess3"/>
    <dgm:cxn modelId="{3FBB9E95-337D-455F-B6DC-A3BD545549DA}" type="presOf" srcId="{402C77A1-AFE9-4F30-B826-6339ECF9F572}" destId="{61122B20-7A51-4E37-ADC2-40D845AB2A00}" srcOrd="0" destOrd="0" presId="urn:microsoft.com/office/officeart/2005/8/layout/bProcess3"/>
    <dgm:cxn modelId="{B24D62B9-FF71-4B7B-8EE0-D647757B4399}" type="presOf" srcId="{A9B6BA3E-3EF8-495E-A243-6660BB746DC9}" destId="{9069F598-6BA1-47DA-944D-C362EA4F8245}" srcOrd="0" destOrd="0" presId="urn:microsoft.com/office/officeart/2005/8/layout/bProcess3"/>
    <dgm:cxn modelId="{9C2C3331-00CE-4602-ABC1-6E591C3D881D}" srcId="{5627E77D-7095-4940-8602-EABCEE74809C}" destId="{79816F0C-20F2-4FAC-A73E-28DB23588303}" srcOrd="2" destOrd="0" parTransId="{113B7D27-BD04-4267-B006-1F8F19A567CB}" sibTransId="{A9B6BA3E-3EF8-495E-A243-6660BB746DC9}"/>
    <dgm:cxn modelId="{B63E4C41-666A-4B3F-9787-2105F207913E}" srcId="{5627E77D-7095-4940-8602-EABCEE74809C}" destId="{402C77A1-AFE9-4F30-B826-6339ECF9F572}" srcOrd="0" destOrd="0" parTransId="{C220AD5B-77DE-4386-A01E-8BF5CA837E4C}" sibTransId="{C4C020E9-2E7A-4ACC-9680-23D11E630E83}"/>
    <dgm:cxn modelId="{29B9F6CF-95FA-45FE-B186-008B9EA55B86}" srcId="{5627E77D-7095-4940-8602-EABCEE74809C}" destId="{43AEA78E-71D0-4ECE-BACE-4658B60A108C}" srcOrd="1" destOrd="0" parTransId="{D06AEFD9-50C2-444F-8AB0-95B5FA52C8BD}" sibTransId="{ABA268C9-8FEB-4112-9983-373E369C1276}"/>
    <dgm:cxn modelId="{FD79C8B0-FA77-4B7F-8DD4-CDD0EE0CEDFA}" type="presParOf" srcId="{3FE4039E-9490-4ACE-9D99-EDDC311F7051}" destId="{61122B20-7A51-4E37-ADC2-40D845AB2A00}" srcOrd="0" destOrd="0" presId="urn:microsoft.com/office/officeart/2005/8/layout/bProcess3"/>
    <dgm:cxn modelId="{04244DCB-D4EE-47F4-BB36-5881F66FD18E}" type="presParOf" srcId="{3FE4039E-9490-4ACE-9D99-EDDC311F7051}" destId="{0D62FFF6-5AB4-451F-B0BF-6C66C83D5323}" srcOrd="1" destOrd="0" presId="urn:microsoft.com/office/officeart/2005/8/layout/bProcess3"/>
    <dgm:cxn modelId="{9407EC0A-A001-4B8E-B89B-27995698521E}" type="presParOf" srcId="{0D62FFF6-5AB4-451F-B0BF-6C66C83D5323}" destId="{9456E59E-17C1-4A4F-AAFF-C85C0F754827}" srcOrd="0" destOrd="0" presId="urn:microsoft.com/office/officeart/2005/8/layout/bProcess3"/>
    <dgm:cxn modelId="{B5C41D34-2B06-4C24-A7B6-FA9B48B170EE}" type="presParOf" srcId="{3FE4039E-9490-4ACE-9D99-EDDC311F7051}" destId="{776CE4C6-CBF6-428D-846A-549A1AAF3481}" srcOrd="2" destOrd="0" presId="urn:microsoft.com/office/officeart/2005/8/layout/bProcess3"/>
    <dgm:cxn modelId="{E9FFE038-CA96-4741-995B-AB454E271D94}" type="presParOf" srcId="{3FE4039E-9490-4ACE-9D99-EDDC311F7051}" destId="{DBBA8912-CB2F-499D-8F68-EDBE325A4938}" srcOrd="3" destOrd="0" presId="urn:microsoft.com/office/officeart/2005/8/layout/bProcess3"/>
    <dgm:cxn modelId="{6F1B958F-DC66-42ED-903B-6C357902F555}" type="presParOf" srcId="{DBBA8912-CB2F-499D-8F68-EDBE325A4938}" destId="{E126052E-3167-4349-95AA-E75774D042DC}" srcOrd="0" destOrd="0" presId="urn:microsoft.com/office/officeart/2005/8/layout/bProcess3"/>
    <dgm:cxn modelId="{661FC7F2-97D5-4C44-853F-BD54E9573DCD}" type="presParOf" srcId="{3FE4039E-9490-4ACE-9D99-EDDC311F7051}" destId="{F137DABE-5D4E-47AA-BB4B-1DA77B218CA5}" srcOrd="4" destOrd="0" presId="urn:microsoft.com/office/officeart/2005/8/layout/bProcess3"/>
    <dgm:cxn modelId="{354DF377-379E-46FA-B8FC-6BB62FAD08BE}" type="presParOf" srcId="{3FE4039E-9490-4ACE-9D99-EDDC311F7051}" destId="{9069F598-6BA1-47DA-944D-C362EA4F8245}" srcOrd="5" destOrd="0" presId="urn:microsoft.com/office/officeart/2005/8/layout/bProcess3"/>
    <dgm:cxn modelId="{4AE4ECAD-143A-47DC-AC10-68CAE7E379EC}" type="presParOf" srcId="{9069F598-6BA1-47DA-944D-C362EA4F8245}" destId="{1B7C6BF7-08FE-4376-82E1-50F86798516E}" srcOrd="0" destOrd="0" presId="urn:microsoft.com/office/officeart/2005/8/layout/bProcess3"/>
    <dgm:cxn modelId="{A4E2C0EC-D9D1-4A91-8B72-09220782F020}" type="presParOf" srcId="{3FE4039E-9490-4ACE-9D99-EDDC311F7051}" destId="{EE26F8A8-A07D-420D-8C88-03BFAF481B42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B81080-AD78-49B8-8952-760C809A0BF7}" type="doc">
      <dgm:prSet loTypeId="urn:microsoft.com/office/officeart/2005/8/layout/cycle3" loCatId="cycle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CO"/>
        </a:p>
      </dgm:t>
    </dgm:pt>
    <dgm:pt modelId="{61D7DC80-E07D-4331-B04C-78BC9749F8A4}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Escasa evidencia de corrección biológica de este tipo de maloclusiones </a:t>
          </a:r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2A491E-7809-400B-8346-23653E413EBD}" type="parTrans" cxnId="{4EB75084-F042-4BAD-A483-A82E6F1A3738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FF8AF8-FB73-4B8B-9DF1-50735F0E12E9}" type="sibTrans" cxnId="{4EB75084-F042-4BAD-A483-A82E6F1A3738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D1282C-FB47-463B-814A-873B14DA31F1}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Asociado</a:t>
          </a:r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8A39CE-59D9-48A7-8143-E78AA2ACAAAC}" type="parTrans" cxnId="{94569F45-10C7-411A-A1AB-014C9C3649BA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4B6AFE-93F2-4834-9FE7-459B687D0837}" type="sibTrans" cxnId="{94569F45-10C7-411A-A1AB-014C9C3649BA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5FE896-9BE8-4E43-A1A5-A5721A9B9566}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Desordenes temporomandibulares</a:t>
          </a:r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E05062-88D4-4DC1-A619-34545CA64664}" type="parTrans" cxnId="{2704F8AB-3A3A-42BE-8076-29F4C878B9F2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30C40D-C457-436A-837B-A62E55434588}" type="sibTrans" cxnId="{2704F8AB-3A3A-42BE-8076-29F4C878B9F2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0029DC-269E-41FD-BE0D-9CA92275E4E3}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Alteraciones dentales </a:t>
          </a:r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209B98-1705-4068-8E79-322BDD97F99E}" type="parTrans" cxnId="{21251259-A765-4E98-9117-9146549DDD68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758314-D00E-4A07-A8E4-410BDFC5B02D}" type="sibTrans" cxnId="{21251259-A765-4E98-9117-9146549DDD68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C2CC7A-3450-4C40-B6A4-1506EF51DD35}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Adaptación funcional </a:t>
          </a:r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DA2C2D-F255-4D58-9DF6-012296E4A8D7}" type="parTrans" cxnId="{6386135E-AF1D-4515-9926-F1CB71B75506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AFB34D-D4BF-42C4-8A3C-2873CEA42930}" type="sibTrans" cxnId="{6386135E-AF1D-4515-9926-F1CB71B75506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628CD5-9D17-45CE-ABB0-97DBC4D386B8}" type="pres">
      <dgm:prSet presAssocID="{F0B81080-AD78-49B8-8952-760C809A0B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6EA7CA1-79C6-4B0E-8551-6A8CFF71D2E6}" type="pres">
      <dgm:prSet presAssocID="{F0B81080-AD78-49B8-8952-760C809A0BF7}" presName="cycle" presStyleCnt="0"/>
      <dgm:spPr/>
    </dgm:pt>
    <dgm:pt modelId="{18BF2012-807C-4CC1-B6DB-FB698C1EC878}" type="pres">
      <dgm:prSet presAssocID="{61D7DC80-E07D-4331-B04C-78BC9749F8A4}" presName="nodeFirstNode" presStyleLbl="node1" presStyleIdx="0" presStyleCnt="5" custScaleX="11425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FBFB6CB-DB8F-41BE-9985-0C8C51DBC447}" type="pres">
      <dgm:prSet presAssocID="{45FF8AF8-FB73-4B8B-9DF1-50735F0E12E9}" presName="sibTransFirstNode" presStyleLbl="bgShp" presStyleIdx="0" presStyleCnt="1" custLinFactNeighborY="-1100"/>
      <dgm:spPr/>
      <dgm:t>
        <a:bodyPr/>
        <a:lstStyle/>
        <a:p>
          <a:endParaRPr lang="es-ES"/>
        </a:p>
      </dgm:t>
    </dgm:pt>
    <dgm:pt modelId="{F23AFE92-2CB1-4414-8D2F-E19D6522D56D}" type="pres">
      <dgm:prSet presAssocID="{1DD1282C-FB47-463B-814A-873B14DA31F1}" presName="nodeFollowingNodes" presStyleLbl="node1" presStyleIdx="1" presStyleCnt="5" custRadScaleRad="117997" custRadScaleInc="388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D727B5F-12CD-4A83-A9BA-2AA1976E2FDE}" type="pres">
      <dgm:prSet presAssocID="{395FE896-9BE8-4E43-A1A5-A5721A9B9566}" presName="nodeFollowingNodes" presStyleLbl="node1" presStyleIdx="2" presStyleCnt="5" custScaleX="121658" custRadScaleRad="110417" custRadScaleInc="-1034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58195C0-18D9-4D6B-8952-27E0B13F5329}" type="pres">
      <dgm:prSet presAssocID="{190029DC-269E-41FD-BE0D-9CA92275E4E3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D95D379-D650-49ED-B7CC-FB6594774275}" type="pres">
      <dgm:prSet presAssocID="{B5C2CC7A-3450-4C40-B6A4-1506EF51DD35}" presName="nodeFollowingNodes" presStyleLbl="node1" presStyleIdx="4" presStyleCnt="5" custRadScaleRad="118505" custRadScaleInc="-480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9EA2C872-93DF-4229-919A-34FDD64477AA}" type="presOf" srcId="{395FE896-9BE8-4E43-A1A5-A5721A9B9566}" destId="{7D727B5F-12CD-4A83-A9BA-2AA1976E2FDE}" srcOrd="0" destOrd="0" presId="urn:microsoft.com/office/officeart/2005/8/layout/cycle3"/>
    <dgm:cxn modelId="{CC53A8BA-E00E-46E4-80AD-F11F8FB2AD1C}" type="presOf" srcId="{B5C2CC7A-3450-4C40-B6A4-1506EF51DD35}" destId="{6D95D379-D650-49ED-B7CC-FB6594774275}" srcOrd="0" destOrd="0" presId="urn:microsoft.com/office/officeart/2005/8/layout/cycle3"/>
    <dgm:cxn modelId="{6386135E-AF1D-4515-9926-F1CB71B75506}" srcId="{F0B81080-AD78-49B8-8952-760C809A0BF7}" destId="{B5C2CC7A-3450-4C40-B6A4-1506EF51DD35}" srcOrd="4" destOrd="0" parTransId="{53DA2C2D-F255-4D58-9DF6-012296E4A8D7}" sibTransId="{F8AFB34D-D4BF-42C4-8A3C-2873CEA42930}"/>
    <dgm:cxn modelId="{6A5E73CD-C950-49F8-8B15-6B7B7ACBA861}" type="presOf" srcId="{45FF8AF8-FB73-4B8B-9DF1-50735F0E12E9}" destId="{6FBFB6CB-DB8F-41BE-9985-0C8C51DBC447}" srcOrd="0" destOrd="0" presId="urn:microsoft.com/office/officeart/2005/8/layout/cycle3"/>
    <dgm:cxn modelId="{3E60ACB0-408B-407C-B5EB-742AE2FA78F0}" type="presOf" srcId="{190029DC-269E-41FD-BE0D-9CA92275E4E3}" destId="{E58195C0-18D9-4D6B-8952-27E0B13F5329}" srcOrd="0" destOrd="0" presId="urn:microsoft.com/office/officeart/2005/8/layout/cycle3"/>
    <dgm:cxn modelId="{21251259-A765-4E98-9117-9146549DDD68}" srcId="{F0B81080-AD78-49B8-8952-760C809A0BF7}" destId="{190029DC-269E-41FD-BE0D-9CA92275E4E3}" srcOrd="3" destOrd="0" parTransId="{CA209B98-1705-4068-8E79-322BDD97F99E}" sibTransId="{55758314-D00E-4A07-A8E4-410BDFC5B02D}"/>
    <dgm:cxn modelId="{2704F8AB-3A3A-42BE-8076-29F4C878B9F2}" srcId="{F0B81080-AD78-49B8-8952-760C809A0BF7}" destId="{395FE896-9BE8-4E43-A1A5-A5721A9B9566}" srcOrd="2" destOrd="0" parTransId="{E3E05062-88D4-4DC1-A619-34545CA64664}" sibTransId="{EC30C40D-C457-436A-837B-A62E55434588}"/>
    <dgm:cxn modelId="{94569F45-10C7-411A-A1AB-014C9C3649BA}" srcId="{F0B81080-AD78-49B8-8952-760C809A0BF7}" destId="{1DD1282C-FB47-463B-814A-873B14DA31F1}" srcOrd="1" destOrd="0" parTransId="{C88A39CE-59D9-48A7-8143-E78AA2ACAAAC}" sibTransId="{424B6AFE-93F2-4834-9FE7-459B687D0837}"/>
    <dgm:cxn modelId="{03A0B378-A8E5-499F-9EC7-D65A878BF3A1}" type="presOf" srcId="{61D7DC80-E07D-4331-B04C-78BC9749F8A4}" destId="{18BF2012-807C-4CC1-B6DB-FB698C1EC878}" srcOrd="0" destOrd="0" presId="urn:microsoft.com/office/officeart/2005/8/layout/cycle3"/>
    <dgm:cxn modelId="{4EB75084-F042-4BAD-A483-A82E6F1A3738}" srcId="{F0B81080-AD78-49B8-8952-760C809A0BF7}" destId="{61D7DC80-E07D-4331-B04C-78BC9749F8A4}" srcOrd="0" destOrd="0" parTransId="{762A491E-7809-400B-8346-23653E413EBD}" sibTransId="{45FF8AF8-FB73-4B8B-9DF1-50735F0E12E9}"/>
    <dgm:cxn modelId="{5C98CFC0-5BAA-4DAF-B4B7-2472906C54A2}" type="presOf" srcId="{F0B81080-AD78-49B8-8952-760C809A0BF7}" destId="{C0628CD5-9D17-45CE-ABB0-97DBC4D386B8}" srcOrd="0" destOrd="0" presId="urn:microsoft.com/office/officeart/2005/8/layout/cycle3"/>
    <dgm:cxn modelId="{E14B16FB-0A32-46FC-98C9-171F40067B30}" type="presOf" srcId="{1DD1282C-FB47-463B-814A-873B14DA31F1}" destId="{F23AFE92-2CB1-4414-8D2F-E19D6522D56D}" srcOrd="0" destOrd="0" presId="urn:microsoft.com/office/officeart/2005/8/layout/cycle3"/>
    <dgm:cxn modelId="{4E6096EF-E2C2-4D43-9A02-B1347650C13A}" type="presParOf" srcId="{C0628CD5-9D17-45CE-ABB0-97DBC4D386B8}" destId="{76EA7CA1-79C6-4B0E-8551-6A8CFF71D2E6}" srcOrd="0" destOrd="0" presId="urn:microsoft.com/office/officeart/2005/8/layout/cycle3"/>
    <dgm:cxn modelId="{CDDCBFCA-9AC1-4D7B-B28B-174F3B7FA7AF}" type="presParOf" srcId="{76EA7CA1-79C6-4B0E-8551-6A8CFF71D2E6}" destId="{18BF2012-807C-4CC1-B6DB-FB698C1EC878}" srcOrd="0" destOrd="0" presId="urn:microsoft.com/office/officeart/2005/8/layout/cycle3"/>
    <dgm:cxn modelId="{86599C4B-4F7E-4774-94E2-48B9C7FECE72}" type="presParOf" srcId="{76EA7CA1-79C6-4B0E-8551-6A8CFF71D2E6}" destId="{6FBFB6CB-DB8F-41BE-9985-0C8C51DBC447}" srcOrd="1" destOrd="0" presId="urn:microsoft.com/office/officeart/2005/8/layout/cycle3"/>
    <dgm:cxn modelId="{78B7CEA4-F326-45BF-8263-B37A9D8C8FFB}" type="presParOf" srcId="{76EA7CA1-79C6-4B0E-8551-6A8CFF71D2E6}" destId="{F23AFE92-2CB1-4414-8D2F-E19D6522D56D}" srcOrd="2" destOrd="0" presId="urn:microsoft.com/office/officeart/2005/8/layout/cycle3"/>
    <dgm:cxn modelId="{7C53643F-412C-4F14-B7AE-53612F4DD6F0}" type="presParOf" srcId="{76EA7CA1-79C6-4B0E-8551-6A8CFF71D2E6}" destId="{7D727B5F-12CD-4A83-A9BA-2AA1976E2FDE}" srcOrd="3" destOrd="0" presId="urn:microsoft.com/office/officeart/2005/8/layout/cycle3"/>
    <dgm:cxn modelId="{E221616E-7C72-45EA-A606-1625909E7E6C}" type="presParOf" srcId="{76EA7CA1-79C6-4B0E-8551-6A8CFF71D2E6}" destId="{E58195C0-18D9-4D6B-8952-27E0B13F5329}" srcOrd="4" destOrd="0" presId="urn:microsoft.com/office/officeart/2005/8/layout/cycle3"/>
    <dgm:cxn modelId="{B763DEA1-618F-419F-AE61-6DC3D60A3B7A}" type="presParOf" srcId="{76EA7CA1-79C6-4B0E-8551-6A8CFF71D2E6}" destId="{6D95D379-D650-49ED-B7CC-FB6594774275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BD6BA9-CFD4-4153-A721-6293F1186DB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ES"/>
        </a:p>
      </dgm:t>
    </dgm:pt>
    <dgm:pt modelId="{1FC8D688-1303-48DB-B0D3-E06B3A1B8C5C}">
      <dgm:prSet phldrT="[Texto]"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MORDIDA CRUZADA POSTERIOR</a:t>
          </a:r>
          <a:endParaRPr lang="es-E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C5BD35-9D56-4E45-83F7-B864B4BF9016}" type="parTrans" cxnId="{82667299-1048-4F23-9165-1EEDBC1226D9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EF9349-5F78-43F1-8FC4-8B9BC98D01B2}" type="sibTrans" cxnId="{82667299-1048-4F23-9165-1EEDBC1226D9}">
      <dgm:prSet/>
      <dgm:spPr/>
      <dgm:t>
        <a:bodyPr/>
        <a:lstStyle/>
        <a:p>
          <a:endParaRPr lang="es-ES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037CDB-9BF9-453B-B4C3-C827EE632A3A}">
      <dgm:prSet custT="1"/>
      <dgm:spPr/>
      <dgm:t>
        <a:bodyPr/>
        <a:lstStyle/>
        <a:p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Según Planas: “Es una de las atrofias más fáciles de tratar si se diagnostica tempranamente”</a:t>
          </a:r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BD22B9-5F2F-4C29-9FCB-B085BAF52527}" type="parTrans" cxnId="{40E12767-B862-4F42-A7F3-5D48F0262DFE}">
      <dgm:prSet custT="1"/>
      <dgm:spPr/>
      <dgm:t>
        <a:bodyPr/>
        <a:lstStyle/>
        <a:p>
          <a:endParaRPr lang="es-CO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085217-95F4-490D-9846-BA1B7507DE1C}" type="sibTrans" cxnId="{40E12767-B862-4F42-A7F3-5D48F0262DFE}">
      <dgm:prSet/>
      <dgm:spPr/>
      <dgm:t>
        <a:bodyPr/>
        <a:lstStyle/>
        <a:p>
          <a:endParaRPr lang="es-CO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AD0FCA-44BF-4BA7-80B5-D61BF17CFF2D}">
      <dgm:prSet custT="1"/>
      <dgm:spPr/>
      <dgm:t>
        <a:bodyPr/>
        <a:lstStyle/>
        <a:p>
          <a:r>
            <a:rPr lang="es-CO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Traerá grandes dificultades por los riesgos de distrofias de las bases óseas y las deformidades que produzca serán irreversibles</a:t>
          </a:r>
          <a:endParaRPr lang="es-CO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113CB7-7DC5-44B0-9790-AB9F70EDCCD2}" type="parTrans" cxnId="{A3A69F5A-C218-497E-B7E9-CBA72BF660C5}">
      <dgm:prSet custT="1"/>
      <dgm:spPr/>
      <dgm:t>
        <a:bodyPr/>
        <a:lstStyle/>
        <a:p>
          <a:endParaRPr lang="es-CO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4797C2-3B16-47E3-80C5-5E20D73EBAE7}" type="sibTrans" cxnId="{A3A69F5A-C218-497E-B7E9-CBA72BF660C5}">
      <dgm:prSet/>
      <dgm:spPr/>
      <dgm:t>
        <a:bodyPr/>
        <a:lstStyle/>
        <a:p>
          <a:endParaRPr lang="es-CO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CD4604-2890-4F86-86D1-73D90F4555FF}" type="pres">
      <dgm:prSet presAssocID="{CCBD6BA9-CFD4-4153-A721-6293F1186DB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086FC76-E40A-4438-B833-FBD29AE1F1E1}" type="pres">
      <dgm:prSet presAssocID="{1FC8D688-1303-48DB-B0D3-E06B3A1B8C5C}" presName="root1" presStyleCnt="0"/>
      <dgm:spPr/>
      <dgm:t>
        <a:bodyPr/>
        <a:lstStyle/>
        <a:p>
          <a:endParaRPr lang="es-CO"/>
        </a:p>
      </dgm:t>
    </dgm:pt>
    <dgm:pt modelId="{D2C40CD3-D29E-409B-A808-C694C0487E95}" type="pres">
      <dgm:prSet presAssocID="{1FC8D688-1303-48DB-B0D3-E06B3A1B8C5C}" presName="LevelOneTextNode" presStyleLbl="node0" presStyleIdx="0" presStyleCnt="1" custScaleX="78663" custLinFactX="-24329" custLinFactNeighborX="-100000" custLinFactNeighborY="217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FC627C1-122E-4659-8CA0-C2D9191755F7}" type="pres">
      <dgm:prSet presAssocID="{1FC8D688-1303-48DB-B0D3-E06B3A1B8C5C}" presName="level2hierChild" presStyleCnt="0"/>
      <dgm:spPr/>
      <dgm:t>
        <a:bodyPr/>
        <a:lstStyle/>
        <a:p>
          <a:endParaRPr lang="es-CO"/>
        </a:p>
      </dgm:t>
    </dgm:pt>
    <dgm:pt modelId="{2646D099-CDD8-4F89-AB09-14856EF31F80}" type="pres">
      <dgm:prSet presAssocID="{6CBD22B9-5F2F-4C29-9FCB-B085BAF52527}" presName="conn2-1" presStyleLbl="parChTrans1D2" presStyleIdx="0" presStyleCnt="2"/>
      <dgm:spPr/>
      <dgm:t>
        <a:bodyPr/>
        <a:lstStyle/>
        <a:p>
          <a:endParaRPr lang="es-CO"/>
        </a:p>
      </dgm:t>
    </dgm:pt>
    <dgm:pt modelId="{D3DC97A9-1932-4B2D-8495-5DDDB02F1D20}" type="pres">
      <dgm:prSet presAssocID="{6CBD22B9-5F2F-4C29-9FCB-B085BAF52527}" presName="connTx" presStyleLbl="parChTrans1D2" presStyleIdx="0" presStyleCnt="2"/>
      <dgm:spPr/>
      <dgm:t>
        <a:bodyPr/>
        <a:lstStyle/>
        <a:p>
          <a:endParaRPr lang="es-CO"/>
        </a:p>
      </dgm:t>
    </dgm:pt>
    <dgm:pt modelId="{E0B6C87A-6A64-49FB-825D-5FAF542C376F}" type="pres">
      <dgm:prSet presAssocID="{7A037CDB-9BF9-453B-B4C3-C827EE632A3A}" presName="root2" presStyleCnt="0"/>
      <dgm:spPr/>
      <dgm:t>
        <a:bodyPr/>
        <a:lstStyle/>
        <a:p>
          <a:endParaRPr lang="es-CO"/>
        </a:p>
      </dgm:t>
    </dgm:pt>
    <dgm:pt modelId="{2D91F7A3-552D-4E1B-A41C-A1F5FCFB7CD6}" type="pres">
      <dgm:prSet presAssocID="{7A037CDB-9BF9-453B-B4C3-C827EE632A3A}" presName="LevelTwoTextNode" presStyleLbl="node2" presStyleIdx="0" presStyleCnt="2" custScaleX="148492" custScaleY="179165" custLinFactNeighborX="13944" custLinFactNeighborY="-63726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72961139-C3B9-4BBA-BBFF-E797A5CBF1EB}" type="pres">
      <dgm:prSet presAssocID="{7A037CDB-9BF9-453B-B4C3-C827EE632A3A}" presName="level3hierChild" presStyleCnt="0"/>
      <dgm:spPr/>
      <dgm:t>
        <a:bodyPr/>
        <a:lstStyle/>
        <a:p>
          <a:endParaRPr lang="es-CO"/>
        </a:p>
      </dgm:t>
    </dgm:pt>
    <dgm:pt modelId="{F280324B-B25E-4C4A-A5BD-43665C567AF1}" type="pres">
      <dgm:prSet presAssocID="{EA113CB7-7DC5-44B0-9790-AB9F70EDCCD2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93529798-00B4-4859-9169-1DF4EE32C92E}" type="pres">
      <dgm:prSet presAssocID="{EA113CB7-7DC5-44B0-9790-AB9F70EDCCD2}" presName="connTx" presStyleLbl="parChTrans1D2" presStyleIdx="1" presStyleCnt="2"/>
      <dgm:spPr/>
      <dgm:t>
        <a:bodyPr/>
        <a:lstStyle/>
        <a:p>
          <a:endParaRPr lang="es-ES"/>
        </a:p>
      </dgm:t>
    </dgm:pt>
    <dgm:pt modelId="{35424C54-1976-46DD-A7CA-BD6041E7A982}" type="pres">
      <dgm:prSet presAssocID="{26AD0FCA-44BF-4BA7-80B5-D61BF17CFF2D}" presName="root2" presStyleCnt="0"/>
      <dgm:spPr/>
    </dgm:pt>
    <dgm:pt modelId="{A8527958-C54B-4B52-B4EB-DA33FE5CAD1F}" type="pres">
      <dgm:prSet presAssocID="{26AD0FCA-44BF-4BA7-80B5-D61BF17CFF2D}" presName="LevelTwoTextNode" presStyleLbl="node2" presStyleIdx="1" presStyleCnt="2" custScaleX="138649" custScaleY="151215" custLinFactNeighborX="20825" custLinFactNeighborY="-2911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E98EBB08-D63F-4566-9418-D236E36E44DD}" type="pres">
      <dgm:prSet presAssocID="{26AD0FCA-44BF-4BA7-80B5-D61BF17CFF2D}" presName="level3hierChild" presStyleCnt="0"/>
      <dgm:spPr/>
    </dgm:pt>
  </dgm:ptLst>
  <dgm:cxnLst>
    <dgm:cxn modelId="{A55F7030-B872-4D8E-A0CA-B681BE2A5C58}" type="presOf" srcId="{6CBD22B9-5F2F-4C29-9FCB-B085BAF52527}" destId="{2646D099-CDD8-4F89-AB09-14856EF31F80}" srcOrd="0" destOrd="0" presId="urn:microsoft.com/office/officeart/2008/layout/HorizontalMultiLevelHierarchy"/>
    <dgm:cxn modelId="{CE612590-E0AF-4F1B-A868-64DFB942376D}" type="presOf" srcId="{1FC8D688-1303-48DB-B0D3-E06B3A1B8C5C}" destId="{D2C40CD3-D29E-409B-A808-C694C0487E95}" srcOrd="0" destOrd="0" presId="urn:microsoft.com/office/officeart/2008/layout/HorizontalMultiLevelHierarchy"/>
    <dgm:cxn modelId="{33B6F741-5932-4C67-8A76-BAE5C8306652}" type="presOf" srcId="{CCBD6BA9-CFD4-4153-A721-6293F1186DBD}" destId="{68CD4604-2890-4F86-86D1-73D90F4555FF}" srcOrd="0" destOrd="0" presId="urn:microsoft.com/office/officeart/2008/layout/HorizontalMultiLevelHierarchy"/>
    <dgm:cxn modelId="{82667299-1048-4F23-9165-1EEDBC1226D9}" srcId="{CCBD6BA9-CFD4-4153-A721-6293F1186DBD}" destId="{1FC8D688-1303-48DB-B0D3-E06B3A1B8C5C}" srcOrd="0" destOrd="0" parTransId="{52C5BD35-9D56-4E45-83F7-B864B4BF9016}" sibTransId="{57EF9349-5F78-43F1-8FC4-8B9BC98D01B2}"/>
    <dgm:cxn modelId="{A80AD7A9-44AE-478E-B76E-AE9BFDBC4ED1}" type="presOf" srcId="{26AD0FCA-44BF-4BA7-80B5-D61BF17CFF2D}" destId="{A8527958-C54B-4B52-B4EB-DA33FE5CAD1F}" srcOrd="0" destOrd="0" presId="urn:microsoft.com/office/officeart/2008/layout/HorizontalMultiLevelHierarchy"/>
    <dgm:cxn modelId="{40E12767-B862-4F42-A7F3-5D48F0262DFE}" srcId="{1FC8D688-1303-48DB-B0D3-E06B3A1B8C5C}" destId="{7A037CDB-9BF9-453B-B4C3-C827EE632A3A}" srcOrd="0" destOrd="0" parTransId="{6CBD22B9-5F2F-4C29-9FCB-B085BAF52527}" sibTransId="{9D085217-95F4-490D-9846-BA1B7507DE1C}"/>
    <dgm:cxn modelId="{A3A69F5A-C218-497E-B7E9-CBA72BF660C5}" srcId="{1FC8D688-1303-48DB-B0D3-E06B3A1B8C5C}" destId="{26AD0FCA-44BF-4BA7-80B5-D61BF17CFF2D}" srcOrd="1" destOrd="0" parTransId="{EA113CB7-7DC5-44B0-9790-AB9F70EDCCD2}" sibTransId="{BC4797C2-3B16-47E3-80C5-5E20D73EBAE7}"/>
    <dgm:cxn modelId="{D2CCB610-D4D9-4A3E-AC55-3903906F11E5}" type="presOf" srcId="{EA113CB7-7DC5-44B0-9790-AB9F70EDCCD2}" destId="{F280324B-B25E-4C4A-A5BD-43665C567AF1}" srcOrd="0" destOrd="0" presId="urn:microsoft.com/office/officeart/2008/layout/HorizontalMultiLevelHierarchy"/>
    <dgm:cxn modelId="{70AFB1C9-7758-4150-BC3F-16A55B43EC34}" type="presOf" srcId="{6CBD22B9-5F2F-4C29-9FCB-B085BAF52527}" destId="{D3DC97A9-1932-4B2D-8495-5DDDB02F1D20}" srcOrd="1" destOrd="0" presId="urn:microsoft.com/office/officeart/2008/layout/HorizontalMultiLevelHierarchy"/>
    <dgm:cxn modelId="{ED5D367B-C6D5-4060-AA08-70D560912AA5}" type="presOf" srcId="{7A037CDB-9BF9-453B-B4C3-C827EE632A3A}" destId="{2D91F7A3-552D-4E1B-A41C-A1F5FCFB7CD6}" srcOrd="0" destOrd="0" presId="urn:microsoft.com/office/officeart/2008/layout/HorizontalMultiLevelHierarchy"/>
    <dgm:cxn modelId="{D40076A5-B954-4A82-B3FA-098D367C272A}" type="presOf" srcId="{EA113CB7-7DC5-44B0-9790-AB9F70EDCCD2}" destId="{93529798-00B4-4859-9169-1DF4EE32C92E}" srcOrd="1" destOrd="0" presId="urn:microsoft.com/office/officeart/2008/layout/HorizontalMultiLevelHierarchy"/>
    <dgm:cxn modelId="{F061AC8C-84AF-418E-9980-C74DEC9DE3F3}" type="presParOf" srcId="{68CD4604-2890-4F86-86D1-73D90F4555FF}" destId="{6086FC76-E40A-4438-B833-FBD29AE1F1E1}" srcOrd="0" destOrd="0" presId="urn:microsoft.com/office/officeart/2008/layout/HorizontalMultiLevelHierarchy"/>
    <dgm:cxn modelId="{05D03176-A6AC-4C37-8843-AB9D265CD6A0}" type="presParOf" srcId="{6086FC76-E40A-4438-B833-FBD29AE1F1E1}" destId="{D2C40CD3-D29E-409B-A808-C694C0487E95}" srcOrd="0" destOrd="0" presId="urn:microsoft.com/office/officeart/2008/layout/HorizontalMultiLevelHierarchy"/>
    <dgm:cxn modelId="{10F01B62-9596-40B1-9FA9-054931106D8E}" type="presParOf" srcId="{6086FC76-E40A-4438-B833-FBD29AE1F1E1}" destId="{0FC627C1-122E-4659-8CA0-C2D9191755F7}" srcOrd="1" destOrd="0" presId="urn:microsoft.com/office/officeart/2008/layout/HorizontalMultiLevelHierarchy"/>
    <dgm:cxn modelId="{1816A7E2-9984-4FFD-90D5-2BD031CEF63E}" type="presParOf" srcId="{0FC627C1-122E-4659-8CA0-C2D9191755F7}" destId="{2646D099-CDD8-4F89-AB09-14856EF31F80}" srcOrd="0" destOrd="0" presId="urn:microsoft.com/office/officeart/2008/layout/HorizontalMultiLevelHierarchy"/>
    <dgm:cxn modelId="{51E33346-0E50-4359-9498-D619671A53B0}" type="presParOf" srcId="{2646D099-CDD8-4F89-AB09-14856EF31F80}" destId="{D3DC97A9-1932-4B2D-8495-5DDDB02F1D20}" srcOrd="0" destOrd="0" presId="urn:microsoft.com/office/officeart/2008/layout/HorizontalMultiLevelHierarchy"/>
    <dgm:cxn modelId="{0FF60E56-261A-4BE2-8AF9-06EFE4EE7AB9}" type="presParOf" srcId="{0FC627C1-122E-4659-8CA0-C2D9191755F7}" destId="{E0B6C87A-6A64-49FB-825D-5FAF542C376F}" srcOrd="1" destOrd="0" presId="urn:microsoft.com/office/officeart/2008/layout/HorizontalMultiLevelHierarchy"/>
    <dgm:cxn modelId="{DA46CFF8-BB5A-4223-BA6A-4AD5E3C5C1F1}" type="presParOf" srcId="{E0B6C87A-6A64-49FB-825D-5FAF542C376F}" destId="{2D91F7A3-552D-4E1B-A41C-A1F5FCFB7CD6}" srcOrd="0" destOrd="0" presId="urn:microsoft.com/office/officeart/2008/layout/HorizontalMultiLevelHierarchy"/>
    <dgm:cxn modelId="{2BBFEC41-2885-48C8-8051-7F7A1F44DE46}" type="presParOf" srcId="{E0B6C87A-6A64-49FB-825D-5FAF542C376F}" destId="{72961139-C3B9-4BBA-BBFF-E797A5CBF1EB}" srcOrd="1" destOrd="0" presId="urn:microsoft.com/office/officeart/2008/layout/HorizontalMultiLevelHierarchy"/>
    <dgm:cxn modelId="{E7EB968C-6E8E-42CD-94B8-584A8918F769}" type="presParOf" srcId="{0FC627C1-122E-4659-8CA0-C2D9191755F7}" destId="{F280324B-B25E-4C4A-A5BD-43665C567AF1}" srcOrd="2" destOrd="0" presId="urn:microsoft.com/office/officeart/2008/layout/HorizontalMultiLevelHierarchy"/>
    <dgm:cxn modelId="{E1040829-75EA-4621-B1D6-86CA36BF6653}" type="presParOf" srcId="{F280324B-B25E-4C4A-A5BD-43665C567AF1}" destId="{93529798-00B4-4859-9169-1DF4EE32C92E}" srcOrd="0" destOrd="0" presId="urn:microsoft.com/office/officeart/2008/layout/HorizontalMultiLevelHierarchy"/>
    <dgm:cxn modelId="{C6D1E92A-24EB-4468-A64E-13CFECCE03AB}" type="presParOf" srcId="{0FC627C1-122E-4659-8CA0-C2D9191755F7}" destId="{35424C54-1976-46DD-A7CA-BD6041E7A982}" srcOrd="3" destOrd="0" presId="urn:microsoft.com/office/officeart/2008/layout/HorizontalMultiLevelHierarchy"/>
    <dgm:cxn modelId="{C4BE8B29-F3DA-4D20-9BBF-A5D5877DA597}" type="presParOf" srcId="{35424C54-1976-46DD-A7CA-BD6041E7A982}" destId="{A8527958-C54B-4B52-B4EB-DA33FE5CAD1F}" srcOrd="0" destOrd="0" presId="urn:microsoft.com/office/officeart/2008/layout/HorizontalMultiLevelHierarchy"/>
    <dgm:cxn modelId="{F298C31C-540D-4D20-8B9E-CE31D81244EA}" type="presParOf" srcId="{35424C54-1976-46DD-A7CA-BD6041E7A982}" destId="{E98EBB08-D63F-4566-9418-D236E36E44D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E4F594-D71F-46CE-98E0-1345B5F75D95}">
      <dsp:nvSpPr>
        <dsp:cNvPr id="0" name=""/>
        <dsp:cNvSpPr/>
      </dsp:nvSpPr>
      <dsp:spPr>
        <a:xfrm>
          <a:off x="7758" y="1686194"/>
          <a:ext cx="1471705" cy="1259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Mordida cruzada posterior</a:t>
          </a:r>
          <a:endParaRPr lang="es-ES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645" y="1723081"/>
        <a:ext cx="1397931" cy="1185625"/>
      </dsp:txXfrm>
    </dsp:sp>
    <dsp:sp modelId="{A1F1EFE7-0968-450C-BC22-F76ED41BFEF3}">
      <dsp:nvSpPr>
        <dsp:cNvPr id="0" name=""/>
        <dsp:cNvSpPr/>
      </dsp:nvSpPr>
      <dsp:spPr>
        <a:xfrm>
          <a:off x="1479464" y="2294491"/>
          <a:ext cx="881168" cy="42804"/>
        </a:xfrm>
        <a:custGeom>
          <a:avLst/>
          <a:gdLst/>
          <a:ahLst/>
          <a:cxnLst/>
          <a:rect l="0" t="0" r="0" b="0"/>
          <a:pathLst>
            <a:path>
              <a:moveTo>
                <a:pt x="0" y="21402"/>
              </a:moveTo>
              <a:lnTo>
                <a:pt x="881168" y="21402"/>
              </a:lnTo>
            </a:path>
          </a:pathLst>
        </a:custGeom>
        <a:noFill/>
        <a:ln w="9525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8019" y="2293864"/>
        <a:ext cx="44058" cy="44058"/>
      </dsp:txXfrm>
    </dsp:sp>
    <dsp:sp modelId="{A4058055-4865-4D74-A6C8-D46AB58C4F5B}">
      <dsp:nvSpPr>
        <dsp:cNvPr id="0" name=""/>
        <dsp:cNvSpPr/>
      </dsp:nvSpPr>
      <dsp:spPr>
        <a:xfrm>
          <a:off x="2360632" y="1765163"/>
          <a:ext cx="1408085" cy="11014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ENSAB IV </a:t>
          </a: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92893" y="1797424"/>
        <a:ext cx="1343563" cy="1036938"/>
      </dsp:txXfrm>
    </dsp:sp>
    <dsp:sp modelId="{57526AE6-18D9-44E0-9935-70344AA462BC}">
      <dsp:nvSpPr>
        <dsp:cNvPr id="0" name=""/>
        <dsp:cNvSpPr/>
      </dsp:nvSpPr>
      <dsp:spPr>
        <a:xfrm rot="21402270">
          <a:off x="3767981" y="2268899"/>
          <a:ext cx="890395" cy="42804"/>
        </a:xfrm>
        <a:custGeom>
          <a:avLst/>
          <a:gdLst/>
          <a:ahLst/>
          <a:cxnLst/>
          <a:rect l="0" t="0" r="0" b="0"/>
          <a:pathLst>
            <a:path>
              <a:moveTo>
                <a:pt x="0" y="21402"/>
              </a:moveTo>
              <a:lnTo>
                <a:pt x="890395" y="21402"/>
              </a:lnTo>
            </a:path>
          </a:pathLst>
        </a:custGeom>
        <a:noFill/>
        <a:ln w="9525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90919" y="2268041"/>
        <a:ext cx="44519" cy="44519"/>
      </dsp:txXfrm>
    </dsp:sp>
    <dsp:sp modelId="{40908721-DCD4-402B-AAAC-8D90EBF55331}">
      <dsp:nvSpPr>
        <dsp:cNvPr id="0" name=""/>
        <dsp:cNvSpPr/>
      </dsp:nvSpPr>
      <dsp:spPr>
        <a:xfrm>
          <a:off x="4657640" y="1337653"/>
          <a:ext cx="3994931" cy="1854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presenta en un porcentaje entre el 2.41% y 1.58% de los niños de 5 años en el lado derecho e izquierdo respectivamente. </a:t>
          </a: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11945" y="1391958"/>
        <a:ext cx="3886321" cy="1745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E4F594-D71F-46CE-98E0-1345B5F75D95}">
      <dsp:nvSpPr>
        <dsp:cNvPr id="0" name=""/>
        <dsp:cNvSpPr/>
      </dsp:nvSpPr>
      <dsp:spPr>
        <a:xfrm>
          <a:off x="5427" y="1734050"/>
          <a:ext cx="1363665" cy="1163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Mordida Cruzada Posterior</a:t>
          </a:r>
          <a:endParaRPr lang="es-ES" sz="18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510" y="1768133"/>
        <a:ext cx="1295499" cy="1095521"/>
      </dsp:txXfrm>
    </dsp:sp>
    <dsp:sp modelId="{A1F1EFE7-0968-450C-BC22-F76ED41BFEF3}">
      <dsp:nvSpPr>
        <dsp:cNvPr id="0" name=""/>
        <dsp:cNvSpPr/>
      </dsp:nvSpPr>
      <dsp:spPr>
        <a:xfrm>
          <a:off x="1369093" y="2294930"/>
          <a:ext cx="863093" cy="41926"/>
        </a:xfrm>
        <a:custGeom>
          <a:avLst/>
          <a:gdLst/>
          <a:ahLst/>
          <a:cxnLst/>
          <a:rect l="0" t="0" r="0" b="0"/>
          <a:pathLst>
            <a:path>
              <a:moveTo>
                <a:pt x="0" y="20963"/>
              </a:moveTo>
              <a:lnTo>
                <a:pt x="863093" y="20963"/>
              </a:lnTo>
            </a:path>
          </a:pathLst>
        </a:custGeom>
        <a:noFill/>
        <a:ln w="9525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79062" y="2294316"/>
        <a:ext cx="43154" cy="43154"/>
      </dsp:txXfrm>
    </dsp:sp>
    <dsp:sp modelId="{A4058055-4865-4D74-A6C8-D46AB58C4F5B}">
      <dsp:nvSpPr>
        <dsp:cNvPr id="0" name=""/>
        <dsp:cNvSpPr/>
      </dsp:nvSpPr>
      <dsp:spPr>
        <a:xfrm>
          <a:off x="2232186" y="1776460"/>
          <a:ext cx="1379201" cy="10788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Méndez y Cols en el 2015</a:t>
          </a: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63785" y="1808059"/>
        <a:ext cx="1316003" cy="1015668"/>
      </dsp:txXfrm>
    </dsp:sp>
    <dsp:sp modelId="{57526AE6-18D9-44E0-9935-70344AA462BC}">
      <dsp:nvSpPr>
        <dsp:cNvPr id="0" name=""/>
        <dsp:cNvSpPr/>
      </dsp:nvSpPr>
      <dsp:spPr>
        <a:xfrm>
          <a:off x="3611388" y="2294930"/>
          <a:ext cx="863093" cy="41926"/>
        </a:xfrm>
        <a:custGeom>
          <a:avLst/>
          <a:gdLst/>
          <a:ahLst/>
          <a:cxnLst/>
          <a:rect l="0" t="0" r="0" b="0"/>
          <a:pathLst>
            <a:path>
              <a:moveTo>
                <a:pt x="0" y="20963"/>
              </a:moveTo>
              <a:lnTo>
                <a:pt x="863093" y="20963"/>
              </a:lnTo>
            </a:path>
          </a:pathLst>
        </a:custGeom>
        <a:noFill/>
        <a:ln w="9525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1357" y="2294316"/>
        <a:ext cx="43154" cy="43154"/>
      </dsp:txXfrm>
    </dsp:sp>
    <dsp:sp modelId="{40908721-DCD4-402B-AAAC-8D90EBF55331}">
      <dsp:nvSpPr>
        <dsp:cNvPr id="0" name=""/>
        <dsp:cNvSpPr/>
      </dsp:nvSpPr>
      <dsp:spPr>
        <a:xfrm>
          <a:off x="4474481" y="1548830"/>
          <a:ext cx="4172667" cy="153412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Niños  de 6 a 9 años del municipio de Zipaquirá presentaban una prevalencia de mordida cruzada posterior de 9.4% a través de un estudio observacional </a:t>
          </a: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19414" y="1593763"/>
        <a:ext cx="4082801" cy="14442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F9922-5B4D-417B-85BA-455B2854C3FC}">
      <dsp:nvSpPr>
        <dsp:cNvPr id="0" name=""/>
        <dsp:cNvSpPr/>
      </dsp:nvSpPr>
      <dsp:spPr>
        <a:xfrm>
          <a:off x="2852456" y="923886"/>
          <a:ext cx="2789446" cy="1749995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37884" y="1009314"/>
        <a:ext cx="2618590" cy="1579139"/>
      </dsp:txXfrm>
    </dsp:sp>
    <dsp:sp modelId="{54C81BD3-7DAD-470B-A03D-A708C135F714}">
      <dsp:nvSpPr>
        <dsp:cNvPr id="0" name=""/>
        <dsp:cNvSpPr/>
      </dsp:nvSpPr>
      <dsp:spPr>
        <a:xfrm rot="16294674">
          <a:off x="4178315" y="828322"/>
          <a:ext cx="1912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1200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669F4E-7229-4A82-B1B8-3141B0150C7B}">
      <dsp:nvSpPr>
        <dsp:cNvPr id="0" name=""/>
        <dsp:cNvSpPr/>
      </dsp:nvSpPr>
      <dsp:spPr>
        <a:xfrm>
          <a:off x="1253000" y="121447"/>
          <a:ext cx="6063935" cy="611310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 Niños Con Dentición Mixta Y Mordida Cruzada Posterior </a:t>
          </a: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82842" y="151289"/>
        <a:ext cx="6004251" cy="551626"/>
      </dsp:txXfrm>
    </dsp:sp>
    <dsp:sp modelId="{936CD6DD-9732-4756-8574-614E2A089387}">
      <dsp:nvSpPr>
        <dsp:cNvPr id="0" name=""/>
        <dsp:cNvSpPr/>
      </dsp:nvSpPr>
      <dsp:spPr>
        <a:xfrm rot="918900">
          <a:off x="5635558" y="2228021"/>
          <a:ext cx="35734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7344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53A95E-3553-48CB-88D2-DFE8147CE0DC}">
      <dsp:nvSpPr>
        <dsp:cNvPr id="0" name=""/>
        <dsp:cNvSpPr/>
      </dsp:nvSpPr>
      <dsp:spPr>
        <a:xfrm>
          <a:off x="5986558" y="2009640"/>
          <a:ext cx="1402383" cy="915190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altLang="es-CO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Intervenir</a:t>
          </a: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31234" y="2054316"/>
        <a:ext cx="1313031" cy="825838"/>
      </dsp:txXfrm>
    </dsp:sp>
    <dsp:sp modelId="{4B7B4A6E-541A-4406-94B7-AC16EDF2A8BD}">
      <dsp:nvSpPr>
        <dsp:cNvPr id="0" name=""/>
        <dsp:cNvSpPr/>
      </dsp:nvSpPr>
      <dsp:spPr>
        <a:xfrm rot="9768943">
          <a:off x="2548746" y="2276093"/>
          <a:ext cx="31064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0644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27D86-12B9-46BE-A14D-F149DCEC42C4}">
      <dsp:nvSpPr>
        <dsp:cNvPr id="0" name=""/>
        <dsp:cNvSpPr/>
      </dsp:nvSpPr>
      <dsp:spPr>
        <a:xfrm>
          <a:off x="1124257" y="2085721"/>
          <a:ext cx="1431422" cy="915190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Corregir</a:t>
          </a: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68933" y="2130397"/>
        <a:ext cx="1342070" cy="8258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2FFF6-5AB4-451F-B0BF-6C66C83D5323}">
      <dsp:nvSpPr>
        <dsp:cNvPr id="0" name=""/>
        <dsp:cNvSpPr/>
      </dsp:nvSpPr>
      <dsp:spPr>
        <a:xfrm>
          <a:off x="3283030" y="621991"/>
          <a:ext cx="4780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8093" y="45720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9359" y="665165"/>
        <a:ext cx="25434" cy="5091"/>
      </dsp:txXfrm>
    </dsp:sp>
    <dsp:sp modelId="{61122B20-7A51-4E37-ADC2-40D845AB2A00}">
      <dsp:nvSpPr>
        <dsp:cNvPr id="0" name=""/>
        <dsp:cNvSpPr/>
      </dsp:nvSpPr>
      <dsp:spPr>
        <a:xfrm>
          <a:off x="1073119" y="4198"/>
          <a:ext cx="2211710" cy="1327026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Mordida Cruzada Posterior</a:t>
          </a: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73119" y="4198"/>
        <a:ext cx="2211710" cy="1327026"/>
      </dsp:txXfrm>
    </dsp:sp>
    <dsp:sp modelId="{DBBA8912-CB2F-499D-8F68-EDBE325A4938}">
      <dsp:nvSpPr>
        <dsp:cNvPr id="0" name=""/>
        <dsp:cNvSpPr/>
      </dsp:nvSpPr>
      <dsp:spPr>
        <a:xfrm>
          <a:off x="2631004" y="1329424"/>
          <a:ext cx="2268374" cy="478093"/>
        </a:xfrm>
        <a:custGeom>
          <a:avLst/>
          <a:gdLst/>
          <a:ahLst/>
          <a:cxnLst/>
          <a:rect l="0" t="0" r="0" b="0"/>
          <a:pathLst>
            <a:path>
              <a:moveTo>
                <a:pt x="2268374" y="0"/>
              </a:moveTo>
              <a:lnTo>
                <a:pt x="2268374" y="256146"/>
              </a:lnTo>
              <a:lnTo>
                <a:pt x="0" y="256146"/>
              </a:lnTo>
              <a:lnTo>
                <a:pt x="0" y="478093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109447"/>
              <a:satOff val="-1766"/>
              <a:lumOff val="1091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07073" y="1565924"/>
        <a:ext cx="116235" cy="5091"/>
      </dsp:txXfrm>
    </dsp:sp>
    <dsp:sp modelId="{776CE4C6-CBF6-428D-846A-549A1AAF3481}">
      <dsp:nvSpPr>
        <dsp:cNvPr id="0" name=""/>
        <dsp:cNvSpPr/>
      </dsp:nvSpPr>
      <dsp:spPr>
        <a:xfrm>
          <a:off x="3793523" y="4198"/>
          <a:ext cx="2211710" cy="1327026"/>
        </a:xfrm>
        <a:prstGeom prst="rect">
          <a:avLst/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Alteraciones oclusales más comunes</a:t>
          </a: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3523" y="4198"/>
        <a:ext cx="2211710" cy="1327026"/>
      </dsp:txXfrm>
    </dsp:sp>
    <dsp:sp modelId="{9069F598-6BA1-47DA-944D-C362EA4F8245}">
      <dsp:nvSpPr>
        <dsp:cNvPr id="0" name=""/>
        <dsp:cNvSpPr/>
      </dsp:nvSpPr>
      <dsp:spPr>
        <a:xfrm>
          <a:off x="4187088" y="2528421"/>
          <a:ext cx="4780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8093" y="45720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218894"/>
              <a:satOff val="-3532"/>
              <a:lumOff val="2182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13417" y="2571595"/>
        <a:ext cx="25434" cy="5091"/>
      </dsp:txXfrm>
    </dsp:sp>
    <dsp:sp modelId="{F137DABE-5D4E-47AA-BB4B-1DA77B218CA5}">
      <dsp:nvSpPr>
        <dsp:cNvPr id="0" name=""/>
        <dsp:cNvSpPr/>
      </dsp:nvSpPr>
      <dsp:spPr>
        <a:xfrm>
          <a:off x="1073119" y="1839917"/>
          <a:ext cx="3115768" cy="1468447"/>
        </a:xfrm>
        <a:prstGeom prst="rect">
          <a:avLst/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Relación anormal entre las superficies vestibulares y linguales de los dientes superiores y los dientes inferiores </a:t>
          </a: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73119" y="1839917"/>
        <a:ext cx="3115768" cy="1468447"/>
      </dsp:txXfrm>
    </dsp:sp>
    <dsp:sp modelId="{EE26F8A8-A07D-420D-8C88-03BFAF481B42}">
      <dsp:nvSpPr>
        <dsp:cNvPr id="0" name=""/>
        <dsp:cNvSpPr/>
      </dsp:nvSpPr>
      <dsp:spPr>
        <a:xfrm>
          <a:off x="4697581" y="1910628"/>
          <a:ext cx="2211710" cy="1327026"/>
        </a:xfrm>
        <a:prstGeom prst="rect">
          <a:avLst/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Cuando los arcos están en relación céntrica y puede ser unilaterales o bilateral</a:t>
          </a: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97581" y="1910628"/>
        <a:ext cx="2211710" cy="13270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FB6CB-DB8F-41BE-9985-0C8C51DBC447}">
      <dsp:nvSpPr>
        <dsp:cNvPr id="0" name=""/>
        <dsp:cNvSpPr/>
      </dsp:nvSpPr>
      <dsp:spPr>
        <a:xfrm>
          <a:off x="1332648" y="-205136"/>
          <a:ext cx="5109781" cy="5109781"/>
        </a:xfrm>
        <a:prstGeom prst="circularArrow">
          <a:avLst>
            <a:gd name="adj1" fmla="val 5544"/>
            <a:gd name="adj2" fmla="val 330680"/>
            <a:gd name="adj3" fmla="val 13437216"/>
            <a:gd name="adj4" fmla="val 17595733"/>
            <a:gd name="adj5" fmla="val 5757"/>
          </a:avLst>
        </a:prstGeom>
        <a:solidFill>
          <a:schemeClr val="accent3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BF2012-807C-4CC1-B6DB-FB698C1EC878}">
      <dsp:nvSpPr>
        <dsp:cNvPr id="0" name=""/>
        <dsp:cNvSpPr/>
      </dsp:nvSpPr>
      <dsp:spPr>
        <a:xfrm>
          <a:off x="2521181" y="97"/>
          <a:ext cx="2732715" cy="1195873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Escasa evidencia de corrección biológica de este tipo de maloclusiones </a:t>
          </a: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79559" y="58475"/>
        <a:ext cx="2615959" cy="1079117"/>
      </dsp:txXfrm>
    </dsp:sp>
    <dsp:sp modelId="{F23AFE92-2CB1-4414-8D2F-E19D6522D56D}">
      <dsp:nvSpPr>
        <dsp:cNvPr id="0" name=""/>
        <dsp:cNvSpPr/>
      </dsp:nvSpPr>
      <dsp:spPr>
        <a:xfrm>
          <a:off x="5167312" y="1484792"/>
          <a:ext cx="2391747" cy="1195873"/>
        </a:xfrm>
        <a:prstGeom prst="roundRect">
          <a:avLst/>
        </a:prstGeom>
        <a:solidFill>
          <a:schemeClr val="accent3">
            <a:shade val="50000"/>
            <a:hueOff val="107022"/>
            <a:satOff val="-1708"/>
            <a:lumOff val="164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Asociado</a:t>
          </a: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25690" y="1543170"/>
        <a:ext cx="2274991" cy="1079117"/>
      </dsp:txXfrm>
    </dsp:sp>
    <dsp:sp modelId="{7D727B5F-12CD-4A83-A9BA-2AA1976E2FDE}">
      <dsp:nvSpPr>
        <dsp:cNvPr id="0" name=""/>
        <dsp:cNvSpPr/>
      </dsp:nvSpPr>
      <dsp:spPr>
        <a:xfrm>
          <a:off x="4049002" y="3942063"/>
          <a:ext cx="2909752" cy="1195873"/>
        </a:xfrm>
        <a:prstGeom prst="roundRect">
          <a:avLst/>
        </a:prstGeom>
        <a:solidFill>
          <a:schemeClr val="accent3">
            <a:shade val="50000"/>
            <a:hueOff val="214045"/>
            <a:satOff val="-3415"/>
            <a:lumOff val="328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Desordenes temporomandibulares</a:t>
          </a: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07380" y="4000441"/>
        <a:ext cx="2792996" cy="1079117"/>
      </dsp:txXfrm>
    </dsp:sp>
    <dsp:sp modelId="{E58195C0-18D9-4D6B-8952-27E0B13F5329}">
      <dsp:nvSpPr>
        <dsp:cNvPr id="0" name=""/>
        <dsp:cNvSpPr/>
      </dsp:nvSpPr>
      <dsp:spPr>
        <a:xfrm>
          <a:off x="1410874" y="3941965"/>
          <a:ext cx="2391747" cy="1195873"/>
        </a:xfrm>
        <a:prstGeom prst="roundRect">
          <a:avLst/>
        </a:prstGeom>
        <a:solidFill>
          <a:schemeClr val="accent3">
            <a:shade val="50000"/>
            <a:hueOff val="214045"/>
            <a:satOff val="-3415"/>
            <a:lumOff val="328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Alteraciones dentales </a:t>
          </a: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69252" y="4000343"/>
        <a:ext cx="2274991" cy="1079117"/>
      </dsp:txXfrm>
    </dsp:sp>
    <dsp:sp modelId="{6D95D379-D650-49ED-B7CC-FB6594774275}">
      <dsp:nvSpPr>
        <dsp:cNvPr id="0" name=""/>
        <dsp:cNvSpPr/>
      </dsp:nvSpPr>
      <dsp:spPr>
        <a:xfrm>
          <a:off x="198764" y="1505762"/>
          <a:ext cx="2391747" cy="1195873"/>
        </a:xfrm>
        <a:prstGeom prst="roundRect">
          <a:avLst/>
        </a:prstGeom>
        <a:solidFill>
          <a:schemeClr val="accent3">
            <a:shade val="50000"/>
            <a:hueOff val="107022"/>
            <a:satOff val="-1708"/>
            <a:lumOff val="164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Adaptación funcional </a:t>
          </a: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7142" y="1564140"/>
        <a:ext cx="2274991" cy="10791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80324B-B25E-4C4A-A5BD-43665C567AF1}">
      <dsp:nvSpPr>
        <dsp:cNvPr id="0" name=""/>
        <dsp:cNvSpPr/>
      </dsp:nvSpPr>
      <dsp:spPr>
        <a:xfrm>
          <a:off x="850029" y="2528469"/>
          <a:ext cx="2471501" cy="944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35750" y="0"/>
              </a:lnTo>
              <a:lnTo>
                <a:pt x="1235750" y="944218"/>
              </a:lnTo>
              <a:lnTo>
                <a:pt x="2471501" y="944218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19637" y="2934436"/>
        <a:ext cx="132286" cy="132286"/>
      </dsp:txXfrm>
    </dsp:sp>
    <dsp:sp modelId="{2646D099-CDD8-4F89-AB09-14856EF31F80}">
      <dsp:nvSpPr>
        <dsp:cNvPr id="0" name=""/>
        <dsp:cNvSpPr/>
      </dsp:nvSpPr>
      <dsp:spPr>
        <a:xfrm>
          <a:off x="850029" y="1070383"/>
          <a:ext cx="2255492" cy="1458086"/>
        </a:xfrm>
        <a:custGeom>
          <a:avLst/>
          <a:gdLst/>
          <a:ahLst/>
          <a:cxnLst/>
          <a:rect l="0" t="0" r="0" b="0"/>
          <a:pathLst>
            <a:path>
              <a:moveTo>
                <a:pt x="0" y="1458086"/>
              </a:moveTo>
              <a:lnTo>
                <a:pt x="1127746" y="1458086"/>
              </a:lnTo>
              <a:lnTo>
                <a:pt x="1127746" y="0"/>
              </a:lnTo>
              <a:lnTo>
                <a:pt x="2255492" y="0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10632" y="1732283"/>
        <a:ext cx="134287" cy="134287"/>
      </dsp:txXfrm>
    </dsp:sp>
    <dsp:sp modelId="{D2C40CD3-D29E-409B-A808-C694C0487E95}">
      <dsp:nvSpPr>
        <dsp:cNvPr id="0" name=""/>
        <dsp:cNvSpPr/>
      </dsp:nvSpPr>
      <dsp:spPr>
        <a:xfrm rot="16200000">
          <a:off x="-2045018" y="2152038"/>
          <a:ext cx="5037234" cy="752863"/>
        </a:xfrm>
        <a:prstGeom prst="rect">
          <a:avLst/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MORDIDA CRUZADA POSTERIOR</a:t>
          </a:r>
          <a:endParaRPr lang="es-E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-2045018" y="2152038"/>
        <a:ext cx="5037234" cy="752863"/>
      </dsp:txXfrm>
    </dsp:sp>
    <dsp:sp modelId="{2D91F7A3-552D-4E1B-A41C-A1F5FCFB7CD6}">
      <dsp:nvSpPr>
        <dsp:cNvPr id="0" name=""/>
        <dsp:cNvSpPr/>
      </dsp:nvSpPr>
      <dsp:spPr>
        <a:xfrm>
          <a:off x="3105522" y="213012"/>
          <a:ext cx="4661467" cy="1714742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Según Planas: “Es una de las atrofias más fáciles de tratar si se diagnostica tempranamente”</a:t>
          </a:r>
          <a:endParaRPr lang="es-CO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05522" y="213012"/>
        <a:ext cx="4661467" cy="1714742"/>
      </dsp:txXfrm>
    </dsp:sp>
    <dsp:sp modelId="{A8527958-C54B-4B52-B4EB-DA33FE5CAD1F}">
      <dsp:nvSpPr>
        <dsp:cNvPr id="0" name=""/>
        <dsp:cNvSpPr/>
      </dsp:nvSpPr>
      <dsp:spPr>
        <a:xfrm>
          <a:off x="3321531" y="2749068"/>
          <a:ext cx="4352475" cy="1447240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Traerá grandes dificultades por los riesgos de distrofias de las bases óseas y las deformidades que produzca serán irreversibles</a:t>
          </a:r>
          <a:endParaRPr lang="es-CO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21531" y="2749068"/>
        <a:ext cx="4352475" cy="1447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EE48E-D20E-49DD-95E1-37F0B60D38F8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3089E-E61C-4194-95EF-1A861F1BF4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1955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3089E-E61C-4194-95EF-1A861F1BF4E4}" type="slidenum">
              <a:rPr lang="es-CO" smtClean="0"/>
              <a:t>13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93653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3089E-E61C-4194-95EF-1A861F1BF4E4}" type="slidenum">
              <a:rPr lang="es-CO" smtClean="0"/>
              <a:t>32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33349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Hermanson revelo  como complicación principal la fractura de las bandas  de los Quad Hélix (QH) cementados , hallazgo coincidente en  esta investigación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3089E-E61C-4194-95EF-1A861F1BF4E4}" type="slidenum">
              <a:rPr lang="es-CO" smtClean="0"/>
              <a:t>33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73896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dirty="0" smtClean="0"/>
              <a:t>esto se relaciona con el presente estudio, en donde tampoco hubo cambios de ancho intercanino y molar respecto al dimorfismo sexual. </a:t>
            </a:r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3089E-E61C-4194-95EF-1A861F1BF4E4}" type="slidenum">
              <a:rPr lang="es-CO" smtClean="0"/>
              <a:t>35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72893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Teniendo en cuenta las limitaciones de este estudio por el  tamaño  reducido  en la muestra  y  los múltiples factores  medioambientales mencionados  con anterioridad en este documento que influye en la terapia aplicada a pacientes en estos rangos  de edad,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3089E-E61C-4194-95EF-1A861F1BF4E4}" type="slidenum">
              <a:rPr lang="es-CO" smtClean="0"/>
              <a:t>37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50404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Teniendo en cuenta las limitaciones de este estudio por el  tamaño  reducido  en la muestra  y  los múltiples factores  medioambientales mencionados  con anterioridad en este documento que influye en la terapia aplicada a pacientes en estos rangos  de edad,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3089E-E61C-4194-95EF-1A861F1BF4E4}" type="slidenum">
              <a:rPr lang="es-CO" smtClean="0"/>
              <a:t>38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51094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Teniendo en cuenta las limitaciones de este estudio por el  tamaño  reducido  en la muestra  y  los múltiples factores  medioambientales mencionados  con anterioridad en este documento que influye en la terapia aplicada a pacientes en estos rangos  de edad,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3089E-E61C-4194-95EF-1A861F1BF4E4}" type="slidenum">
              <a:rPr lang="es-CO" smtClean="0"/>
              <a:t>39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1556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3089E-E61C-4194-95EF-1A861F1BF4E4}" type="slidenum">
              <a:rPr lang="es-CO" smtClean="0"/>
              <a:t>41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8979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" t="-143" r="36903" b="69273"/>
          <a:stretch>
            <a:fillRect/>
          </a:stretch>
        </p:blipFill>
        <p:spPr bwMode="auto">
          <a:xfrm>
            <a:off x="0" y="14288"/>
            <a:ext cx="45974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844824"/>
            <a:ext cx="7772400" cy="2232248"/>
          </a:xfrm>
        </p:spPr>
        <p:txBody>
          <a:bodyPr anchor="b">
            <a:noAutofit/>
          </a:bodyPr>
          <a:lstStyle>
            <a:lvl1pPr algn="r">
              <a:defRPr sz="2800" b="0" cap="none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3568" y="4077072"/>
            <a:ext cx="7772400" cy="1080120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98181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9785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4786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6931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74344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13"/>
          </p:nvPr>
        </p:nvSpPr>
        <p:spPr>
          <a:xfrm>
            <a:off x="468313" y="4005262"/>
            <a:ext cx="4032250" cy="2232049"/>
          </a:xfrm>
        </p:spPr>
        <p:txBody>
          <a:bodyPr rtlCol="0">
            <a:normAutofit/>
          </a:bodyPr>
          <a:lstStyle/>
          <a:p>
            <a:pPr lvl="0"/>
            <a:r>
              <a:rPr lang="es-ES" noProof="0" dirty="0" smtClean="0"/>
              <a:t>Haga clic en el icono para agregar una imagen</a:t>
            </a:r>
            <a:endParaRPr lang="es-CO" noProof="0" dirty="0"/>
          </a:p>
        </p:txBody>
      </p:sp>
      <p:sp>
        <p:nvSpPr>
          <p:cNvPr id="10" name="Marcador de posición de imagen 8"/>
          <p:cNvSpPr>
            <a:spLocks noGrp="1"/>
          </p:cNvSpPr>
          <p:nvPr>
            <p:ph type="pic" sz="quarter" idx="14"/>
          </p:nvPr>
        </p:nvSpPr>
        <p:spPr>
          <a:xfrm>
            <a:off x="467544" y="1628800"/>
            <a:ext cx="4032250" cy="2232049"/>
          </a:xfrm>
        </p:spPr>
        <p:txBody>
          <a:bodyPr rtlCol="0">
            <a:normAutofit/>
          </a:bodyPr>
          <a:lstStyle/>
          <a:p>
            <a:pPr lvl="0"/>
            <a:r>
              <a:rPr lang="es-ES" noProof="0" dirty="0" smtClean="0"/>
              <a:t>Haga clic en el icono para agregar una imagen</a:t>
            </a:r>
            <a:endParaRPr lang="es-CO" noProof="0" dirty="0"/>
          </a:p>
        </p:txBody>
      </p:sp>
      <p:sp>
        <p:nvSpPr>
          <p:cNvPr id="11" name="Marcador de posición de imagen 8"/>
          <p:cNvSpPr>
            <a:spLocks noGrp="1"/>
          </p:cNvSpPr>
          <p:nvPr>
            <p:ph type="pic" sz="quarter" idx="15"/>
          </p:nvPr>
        </p:nvSpPr>
        <p:spPr>
          <a:xfrm>
            <a:off x="4644008" y="1628800"/>
            <a:ext cx="4032250" cy="2232049"/>
          </a:xfrm>
        </p:spPr>
        <p:txBody>
          <a:bodyPr rtlCol="0">
            <a:normAutofit/>
          </a:bodyPr>
          <a:lstStyle/>
          <a:p>
            <a:pPr lvl="0"/>
            <a:r>
              <a:rPr lang="es-ES" noProof="0" dirty="0" smtClean="0"/>
              <a:t>Haga clic en el icono para agregar una imagen</a:t>
            </a:r>
            <a:endParaRPr lang="es-CO" noProof="0" dirty="0"/>
          </a:p>
        </p:txBody>
      </p:sp>
      <p:sp>
        <p:nvSpPr>
          <p:cNvPr id="12" name="Marcador de posición de imagen 8"/>
          <p:cNvSpPr>
            <a:spLocks noGrp="1"/>
          </p:cNvSpPr>
          <p:nvPr>
            <p:ph type="pic" sz="quarter" idx="16"/>
          </p:nvPr>
        </p:nvSpPr>
        <p:spPr>
          <a:xfrm>
            <a:off x="4644008" y="4005064"/>
            <a:ext cx="4032250" cy="2232049"/>
          </a:xfrm>
        </p:spPr>
        <p:txBody>
          <a:bodyPr rtlCol="0">
            <a:normAutofit/>
          </a:bodyPr>
          <a:lstStyle/>
          <a:p>
            <a:pPr lvl="0"/>
            <a:r>
              <a:rPr lang="es-ES" noProof="0" dirty="0" smtClean="0"/>
              <a:t>Haga clic en el icono para agregar una imagen</a:t>
            </a:r>
            <a:endParaRPr lang="es-CO" noProof="0" dirty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7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8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9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78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1813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19086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413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3495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1532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título del patrón</a:t>
            </a:r>
            <a:endParaRPr lang="es-MX" altLang="es-CO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MX" alt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BB1C1FF-11D0-4F36-BF58-EE7D50DB6C2F}" type="datetimeFigureOut">
              <a:rPr lang="es-CO" smtClean="0"/>
              <a:t>28/05/2018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3D1D100-32D0-40D8-B3FA-402C8EE548EC}" type="slidenum">
              <a:rPr lang="es-CO" smtClean="0"/>
              <a:t>‹Nº›</a:t>
            </a:fld>
            <a:endParaRPr lang="es-CO" dirty="0"/>
          </a:p>
        </p:txBody>
      </p:sp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2" t="92007" r="73581"/>
          <a:stretch>
            <a:fillRect/>
          </a:stretch>
        </p:blipFill>
        <p:spPr bwMode="auto">
          <a:xfrm>
            <a:off x="0" y="-1588"/>
            <a:ext cx="169386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Imagen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41" t="249" r="72" b="24661"/>
          <a:stretch>
            <a:fillRect/>
          </a:stretch>
        </p:blipFill>
        <p:spPr bwMode="auto">
          <a:xfrm>
            <a:off x="8916988" y="0"/>
            <a:ext cx="263525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77933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77933C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77933C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77933C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77933C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77933C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77933C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77933C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77933C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microsoft.com/office/2007/relationships/hdphoto" Target="../media/hdphoto6.wdp"/><Relationship Id="rId4" Type="http://schemas.openxmlformats.org/officeDocument/2006/relationships/image" Target="../media/image25.png"/><Relationship Id="rId9" Type="http://schemas.microsoft.com/office/2007/relationships/hdphoto" Target="../media/hdphoto8.wdp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8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ítulo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229600" cy="2179637"/>
          </a:xfrm>
        </p:spPr>
        <p:txBody>
          <a:bodyPr/>
          <a:lstStyle/>
          <a:p>
            <a:pPr>
              <a:defRPr/>
            </a:pPr>
            <a:r>
              <a:rPr lang="es-CO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DETERMINACIÓN DE LOS CAMBIOS TRANSVERSALES EN EL MAXILAR, POSTERIOR AL TRATAMIENTO CON PISTAS PLANAS DIRECTAS VS QUAD HÉLIX. PRUEBA PILOTO</a:t>
            </a:r>
            <a:endParaRPr lang="es-ES" sz="4000" b="1" dirty="0" smtClean="0">
              <a:solidFill>
                <a:srgbClr val="4F62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62781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16911"/>
            <a:ext cx="8229600" cy="7969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JUSTIFICACIÓN</a:t>
            </a:r>
            <a:endParaRPr lang="es-CO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5" name="4 CuadroTexto"/>
          <p:cNvSpPr txBox="1">
            <a:spLocks noChangeArrowheads="1"/>
          </p:cNvSpPr>
          <p:nvPr/>
        </p:nvSpPr>
        <p:spPr bwMode="auto">
          <a:xfrm>
            <a:off x="249642" y="1812013"/>
            <a:ext cx="4355529" cy="1477328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Las alteraciones de crecimiento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transversal, </a:t>
            </a:r>
            <a: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deben recibir intervención terapéutica precoz y prioritaria para  orientar el crecimiento de manera </a:t>
            </a:r>
            <a: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natural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alt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6" name="5 Rectángulo"/>
          <p:cNvSpPr>
            <a:spLocks noChangeArrowheads="1"/>
          </p:cNvSpPr>
          <p:nvPr/>
        </p:nvSpPr>
        <p:spPr bwMode="auto">
          <a:xfrm>
            <a:off x="457200" y="6615113"/>
            <a:ext cx="822960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lvl="0">
              <a:buNone/>
            </a:pPr>
            <a:r>
              <a:rPr lang="es-CO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Ramírez </a:t>
            </a:r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G. Ortopedia funcional en manejo de mordidas cruzadas. Revista de la Federación Odontológica Colombiana 1996; 54:27-32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67167" y="3966945"/>
            <a:ext cx="4320480" cy="171460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Logrando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adecuado equilibrio 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oclusal en edades tempranas , se puede redirigir el  funcionamiento y desarrollo  de las estructuras óseas y dentales. 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9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724" y="1231054"/>
            <a:ext cx="3066076" cy="161589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338" y="2931486"/>
            <a:ext cx="3094462" cy="178772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978" b="19605"/>
          <a:stretch/>
        </p:blipFill>
        <p:spPr>
          <a:xfrm>
            <a:off x="5568816" y="4778195"/>
            <a:ext cx="3179648" cy="167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7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482530" y="1532139"/>
            <a:ext cx="8229600" cy="796925"/>
          </a:xfrm>
        </p:spPr>
        <p:txBody>
          <a:bodyPr/>
          <a:lstStyle/>
          <a:p>
            <a:r>
              <a:rPr lang="es-ES" altLang="es-CO" sz="4000" b="1" dirty="0" smtClean="0">
                <a:solidFill>
                  <a:srgbClr val="779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OBJETIVO </a:t>
            </a:r>
            <a:r>
              <a:rPr lang="es-ES" altLang="es-CO" sz="4000" b="1" dirty="0">
                <a:solidFill>
                  <a:srgbClr val="779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  <a:br>
              <a:rPr lang="es-ES" altLang="es-CO" sz="4000" b="1" dirty="0">
                <a:solidFill>
                  <a:srgbClr val="779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altLang="es-CO" sz="4000" dirty="0" smtClean="0">
              <a:solidFill>
                <a:srgbClr val="7793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4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634930" y="2355805"/>
            <a:ext cx="7924800" cy="4511675"/>
          </a:xfrm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just" eaLnBrk="1" hangingPunct="1">
              <a:buFont typeface="Arial" pitchFamily="34" charset="0"/>
              <a:buNone/>
              <a:defRPr/>
            </a:pPr>
            <a:endParaRPr lang="es-CO" alt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buFont typeface="Arial" pitchFamily="34" charset="0"/>
              <a:buNone/>
              <a:defRPr/>
            </a:pP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Determinar los cambios 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transversales en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maxilar, posterior a la intervención terapéutica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Pistas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lanas Directas (PPD)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vs Q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uad Hélix (QH),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en niños de 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 a 9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años con mordida cruzada posterior.</a:t>
            </a:r>
            <a:endParaRPr lang="es-ES" alt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buFont typeface="Arial" pitchFamily="34" charset="0"/>
              <a:buNone/>
              <a:defRPr/>
            </a:pPr>
            <a:endParaRPr lang="es-ES" alt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buFont typeface="Arial" pitchFamily="34" charset="0"/>
              <a:buNone/>
              <a:defRPr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defRPr/>
            </a:pP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33281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idx="1"/>
          </p:nvPr>
        </p:nvSpPr>
        <p:spPr>
          <a:xfrm>
            <a:off x="611560" y="2492896"/>
            <a:ext cx="7886700" cy="2217459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s-CO" sz="6000" b="1" dirty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MATERIALES Y MÉTODOS</a:t>
            </a:r>
            <a:endParaRPr lang="es-E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217478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2050" name="Picture 2" descr="Resultado de imagen para imagenes png para power poin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" r="1969"/>
          <a:stretch/>
        </p:blipFill>
        <p:spPr bwMode="auto">
          <a:xfrm>
            <a:off x="14682" y="-31576"/>
            <a:ext cx="8936440" cy="681337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Rectángulo 3"/>
          <p:cNvSpPr/>
          <p:nvPr/>
        </p:nvSpPr>
        <p:spPr>
          <a:xfrm>
            <a:off x="3525608" y="3162686"/>
            <a:ext cx="2476055" cy="6575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buSzPct val="25000"/>
            </a:pPr>
            <a:r>
              <a:rPr lang="es-CO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TIPO DE ESTUDIO:</a:t>
            </a:r>
          </a:p>
          <a:p>
            <a:pPr algn="ctr">
              <a:buSzPct val="25000"/>
            </a:pPr>
            <a:r>
              <a:rPr lang="es-CO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Prueba piloto </a:t>
            </a:r>
            <a:endParaRPr lang="es-CO" u="sng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641709" y="5776827"/>
            <a:ext cx="29774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s-CO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endParaRPr lang="es-CO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1" name="Título 1"/>
          <p:cNvSpPr>
            <a:spLocks noGrp="1"/>
          </p:cNvSpPr>
          <p:nvPr>
            <p:ph idx="1"/>
          </p:nvPr>
        </p:nvSpPr>
        <p:spPr>
          <a:xfrm>
            <a:off x="539552" y="131421"/>
            <a:ext cx="7886700" cy="2217459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s-CO" sz="4000" b="1" dirty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MATERIALES Y MÉTODOS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 rot="2861191">
            <a:off x="2552721" y="1299682"/>
            <a:ext cx="2020436" cy="173835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6" name="Rectángulo 5"/>
          <p:cNvSpPr/>
          <p:nvPr/>
        </p:nvSpPr>
        <p:spPr>
          <a:xfrm>
            <a:off x="107504" y="980728"/>
            <a:ext cx="2958798" cy="1938992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s-CO" sz="2000" b="1" u="sng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UNIDAD DE OBSERVACIÓN:</a:t>
            </a:r>
          </a:p>
          <a:p>
            <a:pPr>
              <a:buSzPct val="25000"/>
            </a:pPr>
            <a:r>
              <a:rPr lang="es-CO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Población </a:t>
            </a:r>
            <a:r>
              <a:rPr lang="es-CO" sz="20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infantil de 6 a 9 años </a:t>
            </a:r>
            <a:r>
              <a:rPr lang="es-CO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con diagnóstico </a:t>
            </a:r>
            <a:r>
              <a:rPr lang="es-CO" sz="20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mordida cruzada posterior</a:t>
            </a:r>
          </a:p>
        </p:txBody>
      </p:sp>
      <p:sp>
        <p:nvSpPr>
          <p:cNvPr id="12" name="Flecha derecha 11"/>
          <p:cNvSpPr/>
          <p:nvPr/>
        </p:nvSpPr>
        <p:spPr>
          <a:xfrm rot="18873834">
            <a:off x="2107485" y="4174685"/>
            <a:ext cx="2563078" cy="1604973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/>
          <p:cNvSpPr/>
          <p:nvPr/>
        </p:nvSpPr>
        <p:spPr>
          <a:xfrm>
            <a:off x="279968" y="4149080"/>
            <a:ext cx="2563839" cy="2585323"/>
          </a:xfrm>
          <a:prstGeom prst="rect">
            <a:avLst/>
          </a:prstGeom>
          <a:solidFill>
            <a:srgbClr val="00C0BC"/>
          </a:solidFill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s-CO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OBJETO DE ESTUDIO:</a:t>
            </a:r>
          </a:p>
          <a:p>
            <a:pPr>
              <a:buSzPct val="25000"/>
            </a:pPr>
            <a:r>
              <a:rPr lang="es-CO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Niños de 6 a 9 </a:t>
            </a:r>
            <a:r>
              <a:rPr lang="es-CO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años con </a:t>
            </a:r>
            <a:r>
              <a:rPr lang="es-CO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mordida cruzada posterior </a:t>
            </a:r>
            <a:r>
              <a:rPr lang="es-CO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(Estudiantes de </a:t>
            </a:r>
            <a:r>
              <a:rPr lang="es-CO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los colegios públicos de la zona rural de Zipaquirá  (Vereda </a:t>
            </a:r>
            <a:r>
              <a:rPr lang="es-CO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Rio frío</a:t>
            </a:r>
            <a:r>
              <a:rPr lang="es-CO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)</a:t>
            </a:r>
          </a:p>
        </p:txBody>
      </p:sp>
      <p:sp>
        <p:nvSpPr>
          <p:cNvPr id="13" name="Flecha derecha 12"/>
          <p:cNvSpPr/>
          <p:nvPr/>
        </p:nvSpPr>
        <p:spPr>
          <a:xfrm rot="13477657">
            <a:off x="4799668" y="4116838"/>
            <a:ext cx="2400343" cy="1576649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4" name="Flecha derecha 13"/>
          <p:cNvSpPr/>
          <p:nvPr/>
        </p:nvSpPr>
        <p:spPr>
          <a:xfrm rot="7884029">
            <a:off x="4844545" y="1344502"/>
            <a:ext cx="2437259" cy="143585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/>
        </p:nvSpPr>
        <p:spPr>
          <a:xfrm>
            <a:off x="6586327" y="943560"/>
            <a:ext cx="2324289" cy="1938992"/>
          </a:xfrm>
          <a:prstGeom prst="rect">
            <a:avLst/>
          </a:prstGeom>
          <a:solidFill>
            <a:srgbClr val="EA005F"/>
          </a:solidFill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s-CO" sz="20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MUESTRA:</a:t>
            </a:r>
          </a:p>
          <a:p>
            <a:pPr>
              <a:buSzPct val="25000"/>
            </a:pPr>
            <a:r>
              <a:rPr lang="es-CO" sz="20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6 </a:t>
            </a:r>
            <a:r>
              <a:rPr lang="es-CO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Niños </a:t>
            </a:r>
            <a:r>
              <a:rPr lang="es-CO" sz="20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INSTRUMENTO DE MEDICIÓN:</a:t>
            </a:r>
          </a:p>
          <a:p>
            <a:pPr>
              <a:buSzPct val="25000"/>
            </a:pPr>
            <a:r>
              <a:rPr lang="es-CO" sz="20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Calibrador de Boyle</a:t>
            </a:r>
            <a:r>
              <a:rPr lang="es-CO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endParaRPr lang="es-CO" sz="200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444208" y="4221088"/>
            <a:ext cx="2466408" cy="132343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s-CO" sz="2000" b="1" u="sng" dirty="0" smtClean="0">
                <a:ln w="0"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UNIDAD DE MEDIDA:</a:t>
            </a:r>
          </a:p>
          <a:p>
            <a:pPr>
              <a:buSzPct val="25000"/>
            </a:pPr>
            <a:r>
              <a:rPr lang="es-CO" sz="2000" dirty="0" smtClean="0">
                <a:ln w="0"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Cambios transversales </a:t>
            </a:r>
            <a:r>
              <a:rPr lang="es-CO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mm</a:t>
            </a:r>
            <a:endParaRPr lang="es-CO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720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idx="1"/>
          </p:nvPr>
        </p:nvSpPr>
        <p:spPr>
          <a:xfrm>
            <a:off x="611560" y="2492896"/>
            <a:ext cx="7886700" cy="2217459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s-CO" sz="6000" b="1" dirty="0" smtClean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PROCEDIMIENTO</a:t>
            </a:r>
            <a:endParaRPr lang="es-E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101736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PRESENTACIÓN DE PROYECTO SECRETARIA DE SALUD DE ZIPAQUIRÁ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1000"/>
                    </a14:imgEffect>
                  </a14:imgLayer>
                </a14:imgProps>
              </a:ext>
            </a:extLst>
          </a:blip>
          <a:srcRect l="24542" t="20469" r="24508" b="14563"/>
          <a:stretch/>
        </p:blipFill>
        <p:spPr>
          <a:xfrm>
            <a:off x="1151620" y="1628800"/>
            <a:ext cx="6840760" cy="4904204"/>
          </a:xfrm>
          <a:prstGeom prst="rect">
            <a:avLst/>
          </a:prstGeom>
        </p:spPr>
      </p:pic>
      <p:sp>
        <p:nvSpPr>
          <p:cNvPr id="5" name="3 CuadroTexto"/>
          <p:cNvSpPr txBox="1">
            <a:spLocks noChangeArrowheads="1"/>
          </p:cNvSpPr>
          <p:nvPr/>
        </p:nvSpPr>
        <p:spPr bwMode="auto">
          <a:xfrm>
            <a:off x="6723063" y="6525344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27154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4000"/>
                    </a14:imgEffect>
                  </a14:imgLayer>
                </a14:imgProps>
              </a:ext>
            </a:extLst>
          </a:blip>
          <a:srcRect l="24542" t="17516" r="27310" b="24407"/>
          <a:stretch/>
        </p:blipFill>
        <p:spPr>
          <a:xfrm>
            <a:off x="827584" y="1268760"/>
            <a:ext cx="7645053" cy="5184576"/>
          </a:xfrm>
          <a:prstGeom prst="rect">
            <a:avLst/>
          </a:prstGeom>
        </p:spPr>
      </p:pic>
      <p:sp>
        <p:nvSpPr>
          <p:cNvPr id="3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31438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rcRect l="21222" t="29328" r="20114" b="18501"/>
          <a:stretch/>
        </p:blipFill>
        <p:spPr>
          <a:xfrm>
            <a:off x="179512" y="1556792"/>
            <a:ext cx="8640960" cy="4320480"/>
          </a:xfrm>
          <a:prstGeom prst="rect">
            <a:avLst/>
          </a:prstGeom>
        </p:spPr>
      </p:pic>
      <p:sp>
        <p:nvSpPr>
          <p:cNvPr id="3" name="3 CuadroTexto"/>
          <p:cNvSpPr txBox="1">
            <a:spLocks noChangeArrowheads="1"/>
          </p:cNvSpPr>
          <p:nvPr/>
        </p:nvSpPr>
        <p:spPr bwMode="auto">
          <a:xfrm>
            <a:off x="6723063" y="6464369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384828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1000"/>
                    </a14:imgEffect>
                  </a14:imgLayer>
                </a14:imgProps>
              </a:ext>
            </a:extLst>
          </a:blip>
          <a:srcRect l="25095" t="25391" r="22329" b="16532"/>
          <a:stretch/>
        </p:blipFill>
        <p:spPr>
          <a:xfrm>
            <a:off x="251520" y="836712"/>
            <a:ext cx="8496944" cy="5277049"/>
          </a:xfrm>
          <a:prstGeom prst="rect">
            <a:avLst/>
          </a:prstGeom>
        </p:spPr>
      </p:pic>
      <p:sp>
        <p:nvSpPr>
          <p:cNvPr id="3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408432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41883"/>
            <a:ext cx="2664296" cy="20210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1413" t="27590" r="75987" b="47198"/>
          <a:stretch/>
        </p:blipFill>
        <p:spPr>
          <a:xfrm>
            <a:off x="2483768" y="125175"/>
            <a:ext cx="3172122" cy="356864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61812" t="48599" r="23845" b="37026"/>
          <a:stretch/>
        </p:blipFill>
        <p:spPr>
          <a:xfrm>
            <a:off x="2843808" y="4295492"/>
            <a:ext cx="3062747" cy="172579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48425" t="24788" r="34250" b="57003"/>
          <a:stretch/>
        </p:blipFill>
        <p:spPr>
          <a:xfrm>
            <a:off x="5877761" y="4165538"/>
            <a:ext cx="3266240" cy="193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41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886700" cy="112217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4000" b="1" dirty="0">
                <a:solidFill>
                  <a:srgbClr val="70AD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INVESTIGADORES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124894" y="1457683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CO" alt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ASESORA CIENTÍFICA</a:t>
            </a:r>
          </a:p>
          <a:p>
            <a:pPr algn="ctr">
              <a:spcBef>
                <a:spcPct val="20000"/>
              </a:spcBef>
            </a:pPr>
            <a:r>
              <a:rPr lang="es-CO" altLang="es-CO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Dra. Eneida López Panqueva 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20000"/>
              </a:spcBef>
            </a:pPr>
            <a:endParaRPr lang="es-CO" alt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20000"/>
              </a:spcBef>
            </a:pPr>
            <a:r>
              <a:rPr lang="es-CO" altLang="es-CO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ASESORA </a:t>
            </a:r>
            <a:r>
              <a:rPr lang="es-CO" alt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METODOLÓGICA</a:t>
            </a:r>
          </a:p>
          <a:p>
            <a:pPr algn="ctr">
              <a:spcBef>
                <a:spcPct val="0"/>
              </a:spcBef>
            </a:pPr>
            <a:r>
              <a:rPr lang="es-CO" alt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Dra. Nancy </a:t>
            </a:r>
            <a:r>
              <a:rPr lang="es-CO" altLang="es-CO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Rojas</a:t>
            </a:r>
          </a:p>
          <a:p>
            <a:pPr algn="ctr">
              <a:spcBef>
                <a:spcPct val="0"/>
              </a:spcBef>
            </a:pPr>
            <a:endParaRPr lang="es-CO" alt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s-CO" alt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ESTADÍSTICO</a:t>
            </a:r>
          </a:p>
          <a:p>
            <a:pPr algn="ctr">
              <a:spcBef>
                <a:spcPct val="0"/>
              </a:spcBef>
            </a:pPr>
            <a:r>
              <a:rPr lang="es-CO" altLang="es-CO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Dr. Edgar Ibáñez</a:t>
            </a:r>
            <a:endParaRPr lang="es-CO" alt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endParaRPr lang="es-CO" alt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s-CO" altLang="es-CO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RESIDENTES DE POSGRADO ORTODONCIA Y ORTOPEDIA MAXILAR UNICOC </a:t>
            </a:r>
            <a:endParaRPr lang="es-CO" alt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Laura Camila Moreno Páez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Andrea Ramírez Vega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Diana Marcela Rozo Salinas</a:t>
            </a: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17312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50787" t="18701" r="29547" b="58404"/>
          <a:stretch/>
        </p:blipFill>
        <p:spPr>
          <a:xfrm>
            <a:off x="107504" y="4797152"/>
            <a:ext cx="3088581" cy="202169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31924" t="20148" r="54688" b="52379"/>
          <a:stretch/>
        </p:blipFill>
        <p:spPr>
          <a:xfrm>
            <a:off x="3133891" y="1916832"/>
            <a:ext cx="2496276" cy="288032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2520"/>
            <a:ext cx="4523725" cy="1748736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6108" y="4828940"/>
            <a:ext cx="3217090" cy="1984436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/>
          <a:srcRect l="62600" t="44397" r="15350" b="34593"/>
          <a:stretch/>
        </p:blipFill>
        <p:spPr>
          <a:xfrm>
            <a:off x="5148429" y="112520"/>
            <a:ext cx="3264304" cy="174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1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3000"/>
                    </a14:imgEffect>
                  </a14:imgLayer>
                </a14:imgProps>
              </a:ext>
            </a:extLst>
          </a:blip>
          <a:srcRect l="26202" t="20469" r="28416" b="18500"/>
          <a:stretch/>
        </p:blipFill>
        <p:spPr>
          <a:xfrm>
            <a:off x="467544" y="632982"/>
            <a:ext cx="3888432" cy="294003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4000"/>
                    </a14:imgEffect>
                  </a14:imgLayer>
                </a14:imgProps>
              </a:ext>
            </a:extLst>
          </a:blip>
          <a:srcRect l="27309" t="23422" r="36164" b="20469"/>
          <a:stretch/>
        </p:blipFill>
        <p:spPr>
          <a:xfrm>
            <a:off x="5220072" y="650146"/>
            <a:ext cx="3384376" cy="292287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2000"/>
                    </a14:imgEffect>
                  </a14:imgLayer>
                </a14:imgProps>
              </a:ext>
            </a:extLst>
          </a:blip>
          <a:srcRect l="28416" t="20469" r="26756" b="13578"/>
          <a:stretch/>
        </p:blipFill>
        <p:spPr>
          <a:xfrm>
            <a:off x="467544" y="3672408"/>
            <a:ext cx="3888432" cy="314096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rcRect l="32290" t="17516" r="43913" b="13579"/>
          <a:stretch/>
        </p:blipFill>
        <p:spPr>
          <a:xfrm>
            <a:off x="5940152" y="3640551"/>
            <a:ext cx="1944217" cy="316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0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9000"/>
                    </a14:imgEffect>
                  </a14:imgLayer>
                </a14:imgProps>
              </a:ext>
            </a:extLst>
          </a:blip>
          <a:srcRect l="23989" t="22438" r="24542" b="13579"/>
          <a:stretch/>
        </p:blipFill>
        <p:spPr>
          <a:xfrm>
            <a:off x="611560" y="692696"/>
            <a:ext cx="8036093" cy="5616624"/>
          </a:xfrm>
          <a:prstGeom prst="rect">
            <a:avLst/>
          </a:prstGeom>
        </p:spPr>
      </p:pic>
      <p:sp>
        <p:nvSpPr>
          <p:cNvPr id="3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228543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2675" t="24788" r="42912" b="19185"/>
          <a:stretch/>
        </p:blipFill>
        <p:spPr>
          <a:xfrm>
            <a:off x="1758288" y="116632"/>
            <a:ext cx="5189975" cy="669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3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5527" y="641953"/>
            <a:ext cx="8285162" cy="1122169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4000" b="1" dirty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PRUEBAS </a:t>
            </a:r>
            <a:r>
              <a:rPr lang="es-CO" sz="4000" b="1" dirty="0" smtClean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ESTADÍSTICAS</a:t>
            </a:r>
            <a:r>
              <a:rPr lang="es-CO" sz="4000" b="1" dirty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4000" b="1" dirty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7" name="AutoShape 12" descr="data:image/jpeg;base64,/9j/4AAQSkZJRgABAQAAAQABAAD/2wCEAAkGBhISDxQUEhQUFBUVFRUQFBAUFBQVFRAQFRQVFRQUFRQXGyceFxkjGRUUHy8gJCcqLSwsFx8yNTAqNSYrLikBCQoKDgwOGg8PGiwkHyQpLCwpLCwsLCwsLCwsKS8sLCwsLCktLCwsKSwwLCwvLCksKSwsLCksLCwsLCwsKSwsLP/AABEIALABHgMBIgACEQEDEQH/xAAbAAACAwEBAQAAAAAAAAAAAAAAAQIEBQMGB//EAE0QAAIBAgQDBAUIBwUECgMAAAECAwARBBIhMQUTQSJRVGEGMnGR0xUjQoGTobHRFDNSYoKSpCRDlKPBNISi0nJzg7KzwsPh8PEHFlP/xAAaAQADAQEBAQAAAAAAAAAAAAAAAQIDBAUG/8QALxEAAgECAwcEAgICAwAAAAAAAAECAxEhMVEEEhNBsdHwUmGRoSIyFHGBwQXh8f/aAAwDAQACEQMRAD8A+uNxObphmP8A2sI/81cTxjE3/wBjb7eD8606K4eNLXoRuv1P67FAcVxHhG+2h/5qTcVxHTCN9vD+daNOjiy16BuP1P67GcOKYjwrfbQ/nQOKYjwrfbQ/nWlSvVcSWvTsG4/U/rsZp4pifCn7eH86geMYnwbe3nwf81atFLiyXPz4HuP1P67GZ8rYnwjfbw/nUDxjFeDP+Ig/OtWilxZahuPV/XYzV4rifCN9vD+dM8VxPhD9vD+daIqQo4stenYNx+p/XYzBxTE+FP28VJuLYgC5wpAGtzPDYD31pms/jmAaaHIpW4aOTK9yknLkV+W4GuVstjv7Dsa4ktfPglwdsG/rsc04xiCARhrggEEYiE3B2PsNDcWxPg2+3h/OqXA8JIkzsow+QnlSLHnTkyRvOxVFy2fWVbsctzmNhew9DRxJa9OwoJtYt/XYzBxXE+EP28NRPFsV4M/4iGtWnRxJa9C9x+p/XYyxxTE+EP28P50zxTE+FP28VadBNHEevQW4/U/rsZg4nifCn7eKj5TxPhT9vFXGX0jylzypDGjmIzDJlMgZUIALZrZiRe1rqfK+wKHUlr0ElfKT+uxm/KeJ8L/nxVA8WxXgz/iIfzrVovRxZa9B7j9T+uxljimK8If8RFSPFsX4M/4iKtWijivUe4/U/rsZY4riuuEI/wB4ipnimJ8L/URVp0ClxZa9Bbj9T+uxmDieJ64X+oip/KeJ8L/nxVpGi9HFeobj9T+uxm/KOJ8L/nx/lUDxXFdMIT/vEVatF6OLLUNx6v67GWOJ4rwn9RH+VI8VxfhP6mP8q1b0UcWWobj1f12MpeKYvwg/xMf5VoYCeR1Jkj5ZvYLnV7iw1uNtb+6utdErSnNuWLGotc+nY40UUxXIyiVIUU6EyxUUWp1YgFFFFSxkaKZqnxPHCGJpCL5bWUaF3JCogv1Ziqj20ZkvAWO4tHDYMSWa5SJAXkktvlRRcgdTsOpFUG41Ob5YUQdDLLrv+xErD/iqnhcMVzM5DSPrLIL9s9FXXSNdlXoBfckntfXTbqdNNAb/AI151Xa2naHyCi5ElxmM6yYceyCU/ecQPwpnGYvpJAfI4eUfhiD+FROYga67+RG1j7x7qRUEHW977k6AnoOo0tf86w/mVeT+kacJeNkMDxPFLmumHl+dbMUkaMqNLjKYyCw63b66vJ6SIP1ySQD9twrRj2yxllX+IrWdh1K5ibAcx/V+ncgBzqbE22022FWIwdb7jS+oB7/9K0jts1KzxJ4TUbpm+jAi4NwdQdwR0NSrzfDpP0eVUGkMrZAg9WCcglcgtZUexBGwbLYds29GK9SnUU0pREgvWTL6SR/3KvPuCYgMgI6c5yE+oEnyqpxKbnyvGf1MdkkXpPMQGMbd8aqVJGzF7HRSGkxtbTyA7hbQDuFcu0bUqb3Y4sEnLIy8fAzcx1wiFmDNlbFzDM5AuVjiUokjZQM4IPnqa1MPxCdFCqkRAGhbEYh2I31d4iW+u9RWU3BI0ALa3BBGtvuNVeHIVTlWKCNmiW+uaJVUoym2oAZR5Zbbg1yPbarX/QlRs8/Pg0BxrEdYIyP3MQb/APHCo++pR+koteWGeLe5yCVRbqWgL2FtbkCqwLakdQCFPRrbUc3UddQvnn8vL8qFt01+3nwXwnyZuYTGJKuaN1dTpmUgi/dp18qyeN8beKVUDRRjltKWmzWkyuq8qPKQc1jcmzEXWym9U5oXDc2Hsyi1+izgf3c3eDsGOqE3Glw29gcUk8SSKNCA4DAZkbYgj6LA3B7iCK9KhVjUV0ZNN4HHgnFRPFmumYF1ZVIOQrI6gEXJBsv41LH8XjiIViWci6wopeRh35F2XS2Y2HnVDiuJkwoJj+cM0gSMPa0MrBjma1meIWZyL3UK3T1auGgCjQ5s1maUm7TG1+Y5G+m3QDQWFqmvXVJe7CN3gXDxucnswKo75ZgD/LEr/jXJuIYvvww/gmb78wvUMx1FjsfZcXFj3dKZJuNdvX31B6j3GvOe2VNfo04V82/P6JrxHFjf9Gb6p0+/t1L5cxCntYdWHfFOpb+WVIx99cMhK2zG5sc1+up23G4PupsxvvuLL1u29z5bUltlRZ+fA1S0ZowekETOEbNE7GypKpTOe5G9Rz5KxrSrzhUOpDAMrdllYZka2hupuCPb3V14JiWjk5DszKwLwMxJYBbCSFmJuxW6spOpUkG+Qk91DaVVweZDTi7M3qnHUBU0r0KX7AcjTFI9aa1zvMSJUUqdCLCiiitBBRRei9ZsYmrE9IHvJAnTM8xHfyksnueRG9qitomsPj4tNh26HnRfxMiyKPrELVnUf4StoRPt1OROw10s1tuyN9e7rSBOmt97+d+4/XSe3Xb1b+2+n1D8aYO99ehA91vbrXhczdZI6qLsNfoki1rEX06+dNgAQOhuosNiL3v+FvKukUA0UC+muuoFwR7zVDj/ABBsPhJZbG8QZhZTaRyGsLW0XMRdjpvW0aTa8881HKSs3yQ8KAC3ZK3llax1zsSpLjS1jrb8TXcgEjW+UjbvPf5V839D/S7Fvi8k7GVC5UgqgYO7ZQ6BVBNiLFRplJ0FfR4xqb233G+XUC/30q1NxljzMqFeNSN4nHiKl8O+XfIzoe6SMcyM/U6qa9DFiw0IktoUEtv3Sua3urCdvm2JFrK+h8kP3VoYGItgEXq2GVfrMIFd+wNtP/AqmEsNDJ4UtoIy27LznPe8vzrk/wATmu9iLbbMDoNSTcW8hr7q54GQPBEbXzRRm3mUXT6j+FdAeotrbW25Gnftb8a8ybbliawwgIscpJFiV137Nu4e+uDR5ZgTcmSPKTbsXhJbUDUEpI/l8332q3HCCxO9wUYfUDvWL6ZekYwccLsjksxkVQwXVMmZHJ+gQ5WwVtdela0qTkTVmoxu+Rrs11zC+xIb23Hv0pK2nTUXHmx8/rrH9FvSlcXEvYKPZiyWGQpmK5ozuyggqdLg6H6JOs42UAkA6g/RI2169TpvUVIOLxKhNSV4vD/RKNrC172Hn32/9vqqxwCS0k8dtAyzr7Jg2f8AzI5T/FVcyWYC2pFwRfp08u+u/Bm/tM3/AFOH/wDExddOxu07exnUzTIcVfNi1H/8oS9v35Xyg+3LFIP4jVBl5WqW5SqxaFUJKsSWDIq7jU3jt3Zf2Td4iCMY378EZH/ZSSBrfbpXNj0tvqNNytrHf6vqpbVJ8R39hQWb/vz4COTMFIIZSoYONmB1BFtwRY3roqks1+4ArbTXT/Sqk0bDMUDPzHUMhYabgtHfTNoCQSFbKdmN20MI4dc0dnFrrIDdWZcyWPsN7jod9qwjT3svPY1UvnzE55tbbm2YW6gC2/tH31AmzW00AsDfT1hf3WrsZQAh2ADgCx7WUDVf3dzr5VC4IUkEEi19ztpe3f7NKUo+ef2Xl55/k5sdc19rr/rrba331zxs2UJJsY5IpP4S6xuPs5JK6LexJAvqSN8xsL+/uqrxZicNJuLpbUbEsoH3mii7TTWplW/R+x65amlQB/1qcZr6Sk/zsQ8iudz7TToKan208tYvMhJgKKeWjJSHYVFqlkpBaQ7CIpVPLRlosFiFVeJ4ETRlCSp0ZXG6SKQyOO8hgDbY7HQmrmWjJQKx5SR2Rgk6hCxsrDWGVugRz6rHojWbuz2vVm2t9tSW87/ga3p8KrqVdQysMrKwDKwO4IOhFefxvD3w4umeSHS6avJAo6qdWljGnZN3Gtiw7I46uy3xh8dhYxzOjAdu6k3VVNrC5PZsPxv3ms30tRWwM47Wb9HcKGGY5V3bs6k9kdavo2YBla4y3VlYZWVhcEEbjW4+qqfpA18JOCb/ADUgOgFiEYktm0GwO/TQ1ywnaWOv+yprehZaf6PnnBIwCpsLtPCe5mImWwtILEi5Nw3Wvphub2IOp77m17i3ft76+Z+j8bFLhWAEkbM2V1QKsqElyoZAALk3Glt9K+nTRk3B6m3uJO33f/VVtV8Di/479WirxN7YaY6j5mUi+9zGwUe27D7q9ZBGFGUbKAo9ii3+leYxMWbIm/MmiS2/ZDiV7+WSJ69Ugrp2RWjf36f+nWv2PN4nDnDFrqTAS0iyKL/o+YlmV1UXEYYkhgDYGxsFBqSAEArYqe2GWxBuLZgdQR7K9IRWHjuBEEvh7IxOZoTcQyk6k2A+ac69tRr9IN0dfZVN70cy03HBZHF3unaHVbhfpG+w9unuNeY//I+DEuHMnaPKa7A+qsbAJIRvsTGdR06dfQ4XFlwwsyMDkeNgA8TEbEA221BBII1BNSxMRkjaN7FXUxnN1uLMdD3E92tccW6crS88uFRKrTcdT596H4jkSxWY5SxhltlFxIeyxA0sHsASWADkBwSEPvzI3XvIINtLHXKeoFwa+V4O6s8LMFYEp3NzVOUPbQ30jNyVbW129U/TuHYhpYkYiz2AYAaxyiwdDmAIN9LZR7ALVrtUbpSRybDU/FweaLCs17Hfew2sT+IqxwFDzsQ3/UQ/yxcz/wBeq6XO2tzmH12sKueji3idx/eTSsD3qrcpT/LGKWxxvJv2Ouf7JLzA7cX4c0gRkIEkZLIWuFYMLPG5GuVhbUbFVNja1Y8eLvJldSki9vlSAZrftKQcsifvKSO+x0r1NzVXG8OSZQsi3AOZSLqyMNmRxqjDvBBrsq0Y1FjmLFZGRGWBFrWttsQda+Y+mHEcVHxCTKWjVXLhYneEvG9rPnWxLuFClzftLbZa+kTRyYdgJTnjJsuJsAVYnspOBYKToBILKToQptmocd9HlxS2a6yD1JAAcjWIN1Nsy6AFTuNNr1xxToStIyrxlVjaLxK3AvSgPZMQ/bcWimsEzdy5T+rls433DDqr5d12cBQS2/rbG1rjS5uLXvfur5biIpIJGjlUFm0uczJOgPrLrdj2tz2ruVOsxy+s4B6Qvy35haSOP+9FnaIDUrLrmkIBXtqCSLOR84L3Wo763oGez7U09ypmejEjb2BGpNvpWsBbrtf+WoYzVEU/Slw6e0HERFv+FWqSSBgpU3BAkBBBBG1hbz199NAWxECjo7THyWKMr/35YxXLQi3US9zrqtbvnM9KCa6RVyF66RV71D90JnNtz7aYpk6mmKiWbEkKmaYooKFToooAVFOok0AFFM0qQgrLwyTLiproTHIUZZOYLJljCleWTcXYHbvrUotTE1ex5hohFNJDaym88Q6ctj84o8klJNugmUbWrI9NUvgJh9EtCGsbXUzxhgbdDce2vZ8Q4eky5XB0OdWUlXjcbMjjVT08wSDcG1eb4lw0mWOCZ1liJMsigNHKYowcgflnKQZeXqMlyp0IBtyS2ZzqKUNTGq92DXseR9HsGOWy3kVWzqQH0ZWWxJOW+oJG9ew4UxaGJiSS8ULHzZolJPtJNV+C+hiEyZJplRZnBXKoY9RlkHasLr7cutwTVjg/CZHHIlbliAJC0aXEk8arlSQvpkjdVvZNbhlzCzCqrbJUaSepy7FGVNO/MlFgXxBdkJURKyQv0bFZlLPcbopjEZ780o1Fb/B8KyQqJDdyWkfXNaSRi7KD+yC2UeQFWYYgqhVAVVAVVAsFUaAADYAV1FbwW6lFZHoKONwqnxiB3w8qJ67Ruq65e2VIXtdNetXKDVjaurHmuKqwVMSycooeVKCyt/Zma2YsullcpJ5AP3mh1PdqD5aHqfbXopIwQQQCCCCDYgg7gg7isJ+ByxC0BV0G0MhIKDoqTAHsjSyurWtbMBa3JtNB1PyjmSrxPnPFFkTic75lS7o4JW5ELRouYEkD1c299QRXp+GZhKLs55osXYi/NhF1AAAUXiMgIAH6pd6ljPRv9MxLc3mYdo4O0SImDh5HCg2LBlAEo0IPznS1anAvRaFoSZQWm0QyFlzQMnZHIeP9Xtm3LdrtE1pT2WdSnuvBNdDzqcJQruSeDbYsZK6gCP8AWOeXEOnMI9Y/uoLufJfMA2pOAOJIFjY8lUijlBYhiMMS8OXzLGzHqBY3o9H8KFkl5rZ8RGeUWNhaA9qMxoNEVwATbd1bUhQBvCqo0eCrc+Z32UsRC9OnQa1sWZOJw7nEtePmQyxJE93Wy2aYtmjPrAiRRpWVhAy5oibtCeUSTdmQawufNo8tz+0r91eqIrP4jwdZSGBaORQVWVLXynUqysCrrfXKRpuLHWsa9PiRsTazujz3FeDx4iPlyCy3LBl0MZC+uLbWux8+0Nia8FwzmxMI5uy0Lfqfolx2laTQ3BNnUi9vWGbavpkuFxKbxiUftwsFPtMUpFuuzt7BWRxfhizvDzoZkAljjaYqEKxM1ihZW9VnKL5ZiRYiuOlSqQe612Ry7XSVVXWEkcvR9pppHEIVbIJZUlJymRyQhXlk2YlHzNswytYm5rZ4Tg+f+kGQFGKnBZLjPCtiZCSuxYuGBG6rG2l7CxHwqKAZcKojkvYSkczMWZWKyFmzOpygb3AHZIpzzHmtNErcyK0WJgsbyw6srxj6ZW5KEesC672y+t/FULSa/LqFFpRUW72zLXA8HKkbNOQZXbM+UkqMoVEC3/dQE6bs1acV7m9ccNOHRWUhlYBlYbFTsRXeOlSvvo60klgQO5p3pNuaKmX7MESBoop1JYr06VqYoAKKDUb0ASpGleigVx0E0qlQMr4zFLHG7voqKzt35VBJt56Vj8KwpZ2M36yTtuAfUYaLED+yikr5nO30jWnxnBGXDyxjQujKpOwa3Zv5XtUcBjoniWQWUm5KtbMj3KyI37ysGU+YNdezWTevI5K8XJpN4c78x8GAAlCsWtM41Fsmi9gXJuB/rtXDjsXLK4ldDEQsn7+GdgJFP/R0kHcU8zUsFjWHMNs45zAEWXKOzZSLA5vM++j0hmvgpgN3QwhTvnl+bUEe1hW01+DuCnFxtHkaIqVIUxXn2xOtBSNSpGmwFRc0WqLUIkxMG3OmlcHsuwiQ23jhzAn2NK0tvJQetXuGwGKaVcps4WbmX7LSEct1C/RICRnfXNfvqr6O4dTh491aMLEyD+7eIBHU6ftKfqIPWrHFJFWSKQK7tG2QhN1SWyHNpqt8jW/dv0r0FhBJHDBbrdSed/rzEON4Q2E8QvLECQBvNFvJCf8ApAXHcwU94N3Dzh0VkN1ZQ6sNirC4PuIqUM4YX22Nj0Hf7POs/wBG/wDY4O7lIQO5SLqP5ctYVlZnVFpvDmaVFO1Fc9jQVFFqKACsnjsl2ijtfM4mbyjgZX++TlL/ABE9K1qyOLqEmimYExgNBIeiK7Rssh/dDIAT0D32BqoJbyvkZ1b7jsXMBhlKhtS2510zd9q7YzBCTIblWRs6spI12KsNmUi4IP1WIBD5ipsNT9FdyfZ0qIklzeqtu6+o+vv+6vRf5YmMN2nFRt/dkY3CZWjxLROqoZUbE8pWBCyK4SV065JCyPtoc97E6+hjrE4nHzcVGqsUaOGWQuoUtEZCixntAjXLJvoQhrRwWIYsyOpDKF7eWySgjVk1NtbjKTceYIJ40rVDaD5HVzqaFNEm5ornn+zKQ706VFQUOgUCimBKilai1BQr0UUAUyRinStVLimP5IQ5S2eWOE6gZOYwXMb72JGg1oG3ZF69Zs3CO2zxySQltXyFCrm1sxWRGAawHaFibC9Yy+m2qgxAXVJjaUG2HkeJFI7PakvKLp5esbiry+kf9qOHKWPNMatm9dFg5ruBbcNZSvcyt1tVK6yMnUhLAWC4PMjOyTOpMjXEvzySpYWcoGXI2/qldtQdKtDhsjyK00gcIcyRpHy489iA7Au5dhfTUAHW1wCIejkdopNWN8RifWZmOk8gsCx0Gm21atNzeQQirKwhUhSqQrNZmqCg0UGrGKig15jEemhRMzRaBQWXmrmV2eZEUaWIzQNma9gCDqAaMDOU1HM1MVw1xIZIGVWbLzEYHJLlFlYlO0rgaZtbgAEaAjjiOHYmSNl5yRZgVCxRkjtaduRmDtprdchB6m2vOb0myRxvIgF5JYZMr3WLk8wNICVGZMyC+gspJPqmnC/MxOGlOZS+FmfIHYqCzYQ2I2Y9o626CtVJpWMnuN4EcNHiMTCBJIixsCkixxusr5SUkQuzWjuwYGwJ3sRoa3UQAAAWAFgBsANABVDh2IzSTBXMiiTQ2OWNsoV4g2zEMjEgermtWhapk3zNIKyAUU6VqgsdFqVqKACoSxBgQwBBBBUgEMpFiCDuCKr8Sx5iCELmDSxQk5gMgkcJm131YaCsGD0zLZfmgARHKfnQSMPLyhGQMusvzq3TYW9Y3FOxEpxWDNROAgDKs06x7cpZAAB0Aky8wDyDVJOAIt8jTRg+sEmkAY/tG5PaPUjU9b1Wi9JL4owZbHmtErZvWRITIzAW3DZVK9zqetd/R2LLE+rH+0Yr1mLH/apRuemn40/clKDyRbwXDkiByDVjmZiSzu1rXZ2JZjYAanQaVywM7NiMQL3ROVGo00kyl5D7pIx/DRxXigiAVRzJX0jhB1Y9WY/QjG7P06XJAPXhOB5UeUtmYkvI9rcyVjmdrdBfYdAAOlVD9kVZXsuRYk9Y/wDzpSAFEh7R+r8KQrKf7MESopCpVBYr1IVGmDQNEjRRSoKA0hTNApkjqEsQa1wDYhhcA2YG4Iv1B1vU6LUDKS8HgBBEMYIcyghFuJToXGmjaDXyHdXc4RLg5VuCXBsLhiuUtfvy6X7tK7UUXYlFI5Q4dVBCgKCzOQBa7MSzN7SSSfbU7VKigdhWpiiihAFFFFUwFaq7cMiJBMaEgMoJRbhXvnA02Nzfvue+rNFCwE0mV4+HxqiosaBVBCqFFlBBBAHS4Jv33NcsZwqORQCCoAyjISh5Zy3jzLYhTlS4BF8oq6aVO7FZZHk8NxmZGhiCxLrLEI40IuyTyxR5EJuIwqBmYXsDcgAivT4UvkHMtmt2guwPlXW1FDxIhFxzY6KVqBSsa3HRSp0AQeMHcA6g6i+oNwfaCAarDhEIIIij0czDsLpKd5Bp6x76t06LismcP0RL3yrfMXvlF85XKWva9yul+7SqcvDJCxyTNEhJbJHHEDmYksc7K2pYk7da0qKdyXFM8ZieIHC4l44ygDWMk7pJI8IulpJ3Z8zg53AvZRcWPZYV6Xg2ImeMPKFXOiOEAYFSyAsrBtRYnrrvV61NKuL/ACREabTvfAoYvHMrkCCZxp2k5WU6dM0gP3VwPFX8Lif5YPjVrNvRcV0OhFu5DvfBmSvF38LifdB8apfKz+FxPug+NWsLUaVP8eJVpamSOLP4XE+6D41S+VH8NiPdD8WtQEUwRRwIjtLXoZXytJ4XEe6D4tI8XfwuJ90Hxa170EijgRC0tehkfKz+FxPug+LSPGZPC4n+WD41a9xQCKOBELS16GQvGZPC4n61h+NTPF5PC4n3QfGrXvRejgRHaWvQyBxeTwuJH1QfGqXyq/hsR7ofi1q0UcCIrS16GR8rSeFxPug+NTPF38LifdD8WtVHBFwQR3jW9So/jxC0vV0Mj5Wk8LiPdB8aonjEnhcT7oPjVsU6fAiFpa9DHHGH8LifdB8ag8Xk8LifdB8atilRwEFpa9DIHFZPDYj3Qf6TVL5Ufw+I90Pxa1adqXAQWlr0Mn5Uk8NiPdB8akeKyeGxPug+NWsTRenwIhuvXoZPypJ4bEe6D41I8Wk8Lifdh/jVsUrUcCIWlr0MccWk8LifdB8ameKyeFxH9P8AGrXtTtRwEFnqZA4rJ4XED/D/ABqfypJ4bEe6D41atqLUuAh2lr0MocTk8LiP6f41B4pJ4XEf5Hxq1bUE0+BELS16GT8qSeFxH9P8an8qSeFxH9P8atWi1HBQWevQyBxeTwmJ/p/jV2w3EHY6wTILE3bkW6admUn7ulaFqLUKjFYhjqZXH+HNMihXVGSRJw7AkBo7lbgEaZst9dRcdaxo/RGZFyJiCqAECxkU6litwrACzHPcWLFmvpYVtce4eZkCjKcrpJy3vklCG+R7A6ddjqBoayYfR/EDTn5VAACRvMgBykKFW/YVDpYE5gAW1FOcbvI55pN5Df0YnLt/aXyEFQuaQELmJVL5rm2navc7HTSunD/R2eN7/pBtaS5GcktIXJOVmK+s4e9r3QDY2FaPguNu15zYEAEzS/OLkUBtNUykE2H6y5z20rs/AcXplxTbNcl3vzDGAWsQbjMD2dAua4sQKjd57r+SUlnuv5JcI9G5oZUczXW7MygydolMupZjnzEIxJ2yADvrinozirAHE6AMrMHnzPmBDMbvoWJD2W2Uiw7xNPR7ErMrLiDlzqzDmSksiuxAOYENZLLY+tmJJuqmpT8GxjSORiAqM4cKGlty7uDHY+rcMmoOhj27Ro3bL9X8j3UlbdfyccFwTFmXMZSiLMHCs7uZFD3ZtHKqGS65fO9hax64v0dxDs1sRZGkdst3Nka3S9mIAMeU9nK5O4ACwPo/ilZi06/qnjjYB25buoUOEbQAZUOUaaaWvRwr0exMbktN2GEl4xJKwzPmABLi8m6nObMMthpQo8mmCjyafyR//WcRlX+0FbZRlDSFUUcy+UsSbgtG4v1S3q2teXgsoxfOWQBC5kaOzAsDGIyDrY7I17fR89KkHo5PyXikkVkIwyqoaWyiGS76H1cyBFsDa6k21NQHAscbZsT9EqSskgy/NhM3q9ok9rplO17mhRtb8WCjl+L+RyejGJKW/SSG1GjS2kuQWZszHKxIDWUAC1hoTeMvoniGzH9IsSJFDEylgHaNs1wwFwYwbW8r91iHhGLEqtzRlEzOV5szXiuoVMrgj9WDcE+sSQdbD0gqlTUs0WqUZZojh0IRQxzEKAW/aYDU/Wa542PPG6XK51ZMw3GZSLr59a715ni3oq0sjMrhc8gc6NdPm0TmIb6SrkBU7C5rWV0sEayulgrmpwPh3IiyZlN2ZrIuRFv9FFubDS/tvWiDevKx+iMnKReYqMkzzjKhKoTA0KZVLd9nYHQ5nHW9eh4XhOVBFGTflxpHcAgHKgW4v7KUW8rCg3laxbtRRSFWaDooooAVI06pcYwzSQOi7sLDXKDqDYkA6G1iLG4NqTEzhx/hzTQ5Fyk5lbJJmCSAHVGKi9uux1A0q3gISkSIzFyqKhc7uVUAsfM2vXmMJ6M4lFlBkDcyLkhg7KyXRQLHJoqFXtvfmbLYhuk/oviDDGqygOkeITd8tp5UYR2A9VYwyg2uMqkdRWSk73sYqTvfdPWCikKK2Nh06VqKBjpUUUARJrHx/B3fFRShgFS1wc2ZbFicltO2CFa/RRv0h6R8HlnaExuE5ZZrktoxy5WAA7VrHS6ntesBcHKX0ZxXLjjzoBHJzR2mIJJ+l82MxW2bQLfORdSuZspt5WMJt3tunsAalWBBwSUYznZxkMkkhS73uYljSw2GgNxt2UI1vfetWidzVNvkOkTRakaYMzOPYFpUCqFazI5jckJKqm5jYgHQ77EXAuLVlLwHF7CfIoAChHewIUhQMykqqmw3Ofc2tavSyb/VSqZU1LFmEopyPLx8Ix92vPsyqCX9dQqWcWTs5TnJH95exsLV1PA8dcWxJ2JJLerIUUE2yEMuYNZPo5rjavS2p2qOEtX8hwl7/J5xOBYtZVInJXOpa8jE5FY2uGUg9jskaZi9ybqDXTE8Kxpkus/Y5hIFwpWM2YX7BzEEyJba2Q7g16AU70+EilSjbn8nj29G8aQrGUFlANudICWB0AkyHL2dyBZj00FdZuB48i5nUuA0ayBmU5WZWL2VbKeyvZ10XrevWCnU8KPv8hwI+/yebx3BsU8KqJbsXkaS7soyuTkAIXVUFhk0Dd/WofImLMChpg0iymTMXYXQwtGwVlAK3ZmcDXLewOgr01FVw0VwkeZk4LjLRuJVMywmBmLEBi2a73yd5jfYXKWqL8ExxVxzzcl7fOMurMlnFk7NlD2TVQbXuDp6milwkHCXuZHBsFiEeUzOGViCihmbLYvfdRa68vTvUnrro4uEvG6hipZWUON1JBAYeY3rtRVqNlYtRsrGdwLhzQxZWy+sWCpfJGDbsrcDTQnYasa0aKKaVlYaVlYDSFBoFMY6KKKAERVHjOGd4HVACxFgC7ICbjRmTtAd9txpcXvV+lak1fATVzyOG4BiUEgBPzkIhzme7owRQpVsgyAENcWb1wQRY1Ob0bxJgiCyAOkc8ZGdwpWaRCsfW4WMFQ2pBVdxevV2otWapIyVGKIgUVKitTSwgKdFK1Ax0WoooAxfSHhUsxiMTZSjE5i2iEgAOUy9sgZrC41I+rK+QMVkVAQgVzIoEztyi21mtmkyFS1m0bmkfRr19qWWs3TTdzKVJSdzAw3BJ1xhlLjlmWSUpme4zRLGlhtbQ3Xa6qRqWv6ACi1FqqMVHIuMVHIVqTLUrUWqirH/2Q=="/>
          <p:cNvSpPr>
            <a:spLocks noChangeAspect="1" noChangeArrowheads="1"/>
          </p:cNvSpPr>
          <p:nvPr/>
        </p:nvSpPr>
        <p:spPr bwMode="auto">
          <a:xfrm>
            <a:off x="155575" y="403846"/>
            <a:ext cx="304800" cy="25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ES" altLang="es-CO" sz="1524" dirty="0"/>
          </a:p>
        </p:txBody>
      </p:sp>
      <p:sp>
        <p:nvSpPr>
          <p:cNvPr id="4108" name="AutoShape 14" descr="data:image/jpeg;base64,/9j/4AAQSkZJRgABAQAAAQABAAD/2wCEAAkGBhISDxQUEhQUFBUVFRUQFBAUFBQVFRAQFRQVFRQUFRQXGyceFxkjGRUUHy8gJCcqLSwsFx8yNTAqNSYrLikBCQoKDgwOGg8PGiwkHyQpLCwpLCwsLCwsLCwsKS8sLCwsLCktLCwsKSwwLCwvLCksKSwsLCksLCwsLCwsKSwsLP/AABEIALABHgMBIgACEQEDEQH/xAAbAAACAwEBAQAAAAAAAAAAAAAAAQIEBQMGB//EAE0QAAIBAgQDBAUIBwUECgMAAAECAwARBBIhMQUTQSJRVGEGMnGR0xUjQoGTobHRFDNSYoKSpCRDlKPBNISi0nJzg7KzwsPh8PEHFlP/xAAaAQADAQEBAQAAAAAAAAAAAAAAAQIDBAUG/8QALxEAAgECAwcEAgICAwAAAAAAAAECAxEhMVEEEhNBsdHwUmGRoSIyFHGBwQXh8f/aAAwDAQACEQMRAD8A+uNxObphmP8A2sI/81cTxjE3/wBjb7eD8606K4eNLXoRuv1P67FAcVxHhG+2h/5qTcVxHTCN9vD+daNOjiy16BuP1P67GcOKYjwrfbQ/nQOKYjwrfbQ/nWlSvVcSWvTsG4/U/rsZp4pifCn7eH86geMYnwbe3nwf81atFLiyXPz4HuP1P67GZ8rYnwjfbw/nUDxjFeDP+Ig/OtWilxZahuPV/XYzV4rifCN9vD+dM8VxPhD9vD+daIqQo4stenYNx+p/XYzBxTE+FP28VJuLYgC5wpAGtzPDYD31pms/jmAaaHIpW4aOTK9yknLkV+W4GuVstjv7Dsa4ktfPglwdsG/rsc04xiCARhrggEEYiE3B2PsNDcWxPg2+3h/OqXA8JIkzsow+QnlSLHnTkyRvOxVFy2fWVbsctzmNhew9DRxJa9OwoJtYt/XYzBxXE+EP28NRPFsV4M/4iGtWnRxJa9C9x+p/XYyxxTE+EP28P50zxTE+FP28VadBNHEevQW4/U/rsZg4nifCn7eKj5TxPhT9vFXGX0jylzypDGjmIzDJlMgZUIALZrZiRe1rqfK+wKHUlr0ElfKT+uxm/KeJ8L/nxVA8WxXgz/iIfzrVovRxZa9B7j9T+uxljimK8If8RFSPFsX4M/4iKtWijivUe4/U/rsZY4riuuEI/wB4ipnimJ8L/URVp0ClxZa9Bbj9T+uxmDieJ64X+oip/KeJ8L/nxVpGi9HFeobj9T+uxm/KOJ8L/nx/lUDxXFdMIT/vEVatF6OLLUNx6v67GWOJ4rwn9RH+VI8VxfhP6mP8q1b0UcWWobj1f12MpeKYvwg/xMf5VoYCeR1Jkj5ZvYLnV7iw1uNtb+6utdErSnNuWLGotc+nY40UUxXIyiVIUU6EyxUUWp1YgFFFFSxkaKZqnxPHCGJpCL5bWUaF3JCogv1Ziqj20ZkvAWO4tHDYMSWa5SJAXkktvlRRcgdTsOpFUG41Ob5YUQdDLLrv+xErD/iqnhcMVzM5DSPrLIL9s9FXXSNdlXoBfckntfXTbqdNNAb/AI151Xa2naHyCi5ElxmM6yYceyCU/ecQPwpnGYvpJAfI4eUfhiD+FROYga67+RG1j7x7qRUEHW977k6AnoOo0tf86w/mVeT+kacJeNkMDxPFLmumHl+dbMUkaMqNLjKYyCw63b66vJ6SIP1ySQD9twrRj2yxllX+IrWdh1K5ibAcx/V+ncgBzqbE22022FWIwdb7jS+oB7/9K0jts1KzxJ4TUbpm+jAi4NwdQdwR0NSrzfDpP0eVUGkMrZAg9WCcglcgtZUexBGwbLYds29GK9SnUU0pREgvWTL6SR/3KvPuCYgMgI6c5yE+oEnyqpxKbnyvGf1MdkkXpPMQGMbd8aqVJGzF7HRSGkxtbTyA7hbQDuFcu0bUqb3Y4sEnLIy8fAzcx1wiFmDNlbFzDM5AuVjiUokjZQM4IPnqa1MPxCdFCqkRAGhbEYh2I31d4iW+u9RWU3BI0ALa3BBGtvuNVeHIVTlWKCNmiW+uaJVUoym2oAZR5Zbbg1yPbarX/QlRs8/Pg0BxrEdYIyP3MQb/APHCo++pR+koteWGeLe5yCVRbqWgL2FtbkCqwLakdQCFPRrbUc3UddQvnn8vL8qFt01+3nwXwnyZuYTGJKuaN1dTpmUgi/dp18qyeN8beKVUDRRjltKWmzWkyuq8qPKQc1jcmzEXWym9U5oXDc2Hsyi1+izgf3c3eDsGOqE3Glw29gcUk8SSKNCA4DAZkbYgj6LA3B7iCK9KhVjUV0ZNN4HHgnFRPFmumYF1ZVIOQrI6gEXJBsv41LH8XjiIViWci6wopeRh35F2XS2Y2HnVDiuJkwoJj+cM0gSMPa0MrBjma1meIWZyL3UK3T1auGgCjQ5s1maUm7TG1+Y5G+m3QDQWFqmvXVJe7CN3gXDxucnswKo75ZgD/LEr/jXJuIYvvww/gmb78wvUMx1FjsfZcXFj3dKZJuNdvX31B6j3GvOe2VNfo04V82/P6JrxHFjf9Gb6p0+/t1L5cxCntYdWHfFOpb+WVIx99cMhK2zG5sc1+up23G4PupsxvvuLL1u29z5bUltlRZ+fA1S0ZowekETOEbNE7GypKpTOe5G9Rz5KxrSrzhUOpDAMrdllYZka2hupuCPb3V14JiWjk5DszKwLwMxJYBbCSFmJuxW6spOpUkG+Qk91DaVVweZDTi7M3qnHUBU0r0KX7AcjTFI9aa1zvMSJUUqdCLCiiitBBRRei9ZsYmrE9IHvJAnTM8xHfyksnueRG9qitomsPj4tNh26HnRfxMiyKPrELVnUf4StoRPt1OROw10s1tuyN9e7rSBOmt97+d+4/XSe3Xb1b+2+n1D8aYO99ehA91vbrXhczdZI6qLsNfoki1rEX06+dNgAQOhuosNiL3v+FvKukUA0UC+muuoFwR7zVDj/ABBsPhJZbG8QZhZTaRyGsLW0XMRdjpvW0aTa8881HKSs3yQ8KAC3ZK3llax1zsSpLjS1jrb8TXcgEjW+UjbvPf5V839D/S7Fvi8k7GVC5UgqgYO7ZQ6BVBNiLFRplJ0FfR4xqb233G+XUC/30q1NxljzMqFeNSN4nHiKl8O+XfIzoe6SMcyM/U6qa9DFiw0IktoUEtv3Sua3urCdvm2JFrK+h8kP3VoYGItgEXq2GVfrMIFd+wNtP/AqmEsNDJ4UtoIy27LznPe8vzrk/wATmu9iLbbMDoNSTcW8hr7q54GQPBEbXzRRm3mUXT6j+FdAeotrbW25Gnftb8a8ybbliawwgIscpJFiV137Nu4e+uDR5ZgTcmSPKTbsXhJbUDUEpI/l8332q3HCCxO9wUYfUDvWL6ZekYwccLsjksxkVQwXVMmZHJ+gQ5WwVtdela0qTkTVmoxu+Rrs11zC+xIb23Hv0pK2nTUXHmx8/rrH9FvSlcXEvYKPZiyWGQpmK5ozuyggqdLg6H6JOs42UAkA6g/RI2169TpvUVIOLxKhNSV4vD/RKNrC172Hn32/9vqqxwCS0k8dtAyzr7Jg2f8AzI5T/FVcyWYC2pFwRfp08u+u/Bm/tM3/AFOH/wDExddOxu07exnUzTIcVfNi1H/8oS9v35Xyg+3LFIP4jVBl5WqW5SqxaFUJKsSWDIq7jU3jt3Zf2Td4iCMY378EZH/ZSSBrfbpXNj0tvqNNytrHf6vqpbVJ8R39hQWb/vz4COTMFIIZSoYONmB1BFtwRY3roqks1+4ArbTXT/Sqk0bDMUDPzHUMhYabgtHfTNoCQSFbKdmN20MI4dc0dnFrrIDdWZcyWPsN7jod9qwjT3svPY1UvnzE55tbbm2YW6gC2/tH31AmzW00AsDfT1hf3WrsZQAh2ADgCx7WUDVf3dzr5VC4IUkEEi19ztpe3f7NKUo+ef2Xl55/k5sdc19rr/rrba331zxs2UJJsY5IpP4S6xuPs5JK6LexJAvqSN8xsL+/uqrxZicNJuLpbUbEsoH3mii7TTWplW/R+x65amlQB/1qcZr6Sk/zsQ8iudz7TToKan208tYvMhJgKKeWjJSHYVFqlkpBaQ7CIpVPLRlosFiFVeJ4ETRlCSp0ZXG6SKQyOO8hgDbY7HQmrmWjJQKx5SR2Rgk6hCxsrDWGVugRz6rHojWbuz2vVm2t9tSW87/ga3p8KrqVdQysMrKwDKwO4IOhFefxvD3w4umeSHS6avJAo6qdWljGnZN3Gtiw7I46uy3xh8dhYxzOjAdu6k3VVNrC5PZsPxv3ms30tRWwM47Wb9HcKGGY5V3bs6k9kdavo2YBla4y3VlYZWVhcEEbjW4+qqfpA18JOCb/ADUgOgFiEYktm0GwO/TQ1ywnaWOv+yprehZaf6PnnBIwCpsLtPCe5mImWwtILEi5Nw3Wvphub2IOp77m17i3ft76+Z+j8bFLhWAEkbM2V1QKsqElyoZAALk3Glt9K+nTRk3B6m3uJO33f/VVtV8Di/479WirxN7YaY6j5mUi+9zGwUe27D7q9ZBGFGUbKAo9ii3+leYxMWbIm/MmiS2/ZDiV7+WSJ69Ugrp2RWjf36f+nWv2PN4nDnDFrqTAS0iyKL/o+YlmV1UXEYYkhgDYGxsFBqSAEArYqe2GWxBuLZgdQR7K9IRWHjuBEEvh7IxOZoTcQyk6k2A+ac69tRr9IN0dfZVN70cy03HBZHF3unaHVbhfpG+w9unuNeY//I+DEuHMnaPKa7A+qsbAJIRvsTGdR06dfQ4XFlwwsyMDkeNgA8TEbEA221BBII1BNSxMRkjaN7FXUxnN1uLMdD3E92tccW6crS88uFRKrTcdT596H4jkSxWY5SxhltlFxIeyxA0sHsASWADkBwSEPvzI3XvIINtLHXKeoFwa+V4O6s8LMFYEp3NzVOUPbQ30jNyVbW129U/TuHYhpYkYiz2AYAaxyiwdDmAIN9LZR7ALVrtUbpSRybDU/FweaLCs17Hfew2sT+IqxwFDzsQ3/UQ/yxcz/wBeq6XO2tzmH12sKueji3idx/eTSsD3qrcpT/LGKWxxvJv2Ouf7JLzA7cX4c0gRkIEkZLIWuFYMLPG5GuVhbUbFVNja1Y8eLvJldSki9vlSAZrftKQcsifvKSO+x0r1NzVXG8OSZQsi3AOZSLqyMNmRxqjDvBBrsq0Y1FjmLFZGRGWBFrWttsQda+Y+mHEcVHxCTKWjVXLhYneEvG9rPnWxLuFClzftLbZa+kTRyYdgJTnjJsuJsAVYnspOBYKToBILKToQptmocd9HlxS2a6yD1JAAcjWIN1Nsy6AFTuNNr1xxToStIyrxlVjaLxK3AvSgPZMQ/bcWimsEzdy5T+rls433DDqr5d12cBQS2/rbG1rjS5uLXvfur5biIpIJGjlUFm0uczJOgPrLrdj2tz2ruVOsxy+s4B6Qvy35haSOP+9FnaIDUrLrmkIBXtqCSLOR84L3Wo763oGez7U09ypmejEjb2BGpNvpWsBbrtf+WoYzVEU/Slw6e0HERFv+FWqSSBgpU3BAkBBBBG1hbz199NAWxECjo7THyWKMr/35YxXLQi3US9zrqtbvnM9KCa6RVyF66RV71D90JnNtz7aYpk6mmKiWbEkKmaYooKFToooAVFOok0AFFM0qQgrLwyTLiproTHIUZZOYLJljCleWTcXYHbvrUotTE1ex5hohFNJDaym88Q6ctj84o8klJNugmUbWrI9NUvgJh9EtCGsbXUzxhgbdDce2vZ8Q4eky5XB0OdWUlXjcbMjjVT08wSDcG1eb4lw0mWOCZ1liJMsigNHKYowcgflnKQZeXqMlyp0IBtyS2ZzqKUNTGq92DXseR9HsGOWy3kVWzqQH0ZWWxJOW+oJG9ew4UxaGJiSS8ULHzZolJPtJNV+C+hiEyZJplRZnBXKoY9RlkHasLr7cutwTVjg/CZHHIlbliAJC0aXEk8arlSQvpkjdVvZNbhlzCzCqrbJUaSepy7FGVNO/MlFgXxBdkJURKyQv0bFZlLPcbopjEZ780o1Fb/B8KyQqJDdyWkfXNaSRi7KD+yC2UeQFWYYgqhVAVVAVVAsFUaAADYAV1FbwW6lFZHoKONwqnxiB3w8qJ67Ruq65e2VIXtdNetXKDVjaurHmuKqwVMSycooeVKCyt/Zma2YsullcpJ5AP3mh1PdqD5aHqfbXopIwQQQCCCCDYgg7gg7isJ+ByxC0BV0G0MhIKDoqTAHsjSyurWtbMBa3JtNB1PyjmSrxPnPFFkTic75lS7o4JW5ELRouYEkD1c299QRXp+GZhKLs55osXYi/NhF1AAAUXiMgIAH6pd6ljPRv9MxLc3mYdo4O0SImDh5HCg2LBlAEo0IPznS1anAvRaFoSZQWm0QyFlzQMnZHIeP9Xtm3LdrtE1pT2WdSnuvBNdDzqcJQruSeDbYsZK6gCP8AWOeXEOnMI9Y/uoLufJfMA2pOAOJIFjY8lUijlBYhiMMS8OXzLGzHqBY3o9H8KFkl5rZ8RGeUWNhaA9qMxoNEVwATbd1bUhQBvCqo0eCrc+Z32UsRC9OnQa1sWZOJw7nEtePmQyxJE93Wy2aYtmjPrAiRRpWVhAy5oibtCeUSTdmQawufNo8tz+0r91eqIrP4jwdZSGBaORQVWVLXynUqysCrrfXKRpuLHWsa9PiRsTazujz3FeDx4iPlyCy3LBl0MZC+uLbWux8+0Nia8FwzmxMI5uy0Lfqfolx2laTQ3BNnUi9vWGbavpkuFxKbxiUftwsFPtMUpFuuzt7BWRxfhizvDzoZkAljjaYqEKxM1ihZW9VnKL5ZiRYiuOlSqQe612Ry7XSVVXWEkcvR9pppHEIVbIJZUlJymRyQhXlk2YlHzNswytYm5rZ4Tg+f+kGQFGKnBZLjPCtiZCSuxYuGBG6rG2l7CxHwqKAZcKojkvYSkczMWZWKyFmzOpygb3AHZIpzzHmtNErcyK0WJgsbyw6srxj6ZW5KEesC672y+t/FULSa/LqFFpRUW72zLXA8HKkbNOQZXbM+UkqMoVEC3/dQE6bs1acV7m9ccNOHRWUhlYBlYbFTsRXeOlSvvo60klgQO5p3pNuaKmX7MESBoop1JYr06VqYoAKKDUb0ASpGleigVx0E0qlQMr4zFLHG7voqKzt35VBJt56Vj8KwpZ2M36yTtuAfUYaLED+yikr5nO30jWnxnBGXDyxjQujKpOwa3Zv5XtUcBjoniWQWUm5KtbMj3KyI37ysGU+YNdezWTevI5K8XJpN4c78x8GAAlCsWtM41Fsmi9gXJuB/rtXDjsXLK4ldDEQsn7+GdgJFP/R0kHcU8zUsFjWHMNs45zAEWXKOzZSLA5vM++j0hmvgpgN3QwhTvnl+bUEe1hW01+DuCnFxtHkaIqVIUxXn2xOtBSNSpGmwFRc0WqLUIkxMG3OmlcHsuwiQ23jhzAn2NK0tvJQetXuGwGKaVcps4WbmX7LSEct1C/RICRnfXNfvqr6O4dTh491aMLEyD+7eIBHU6ftKfqIPWrHFJFWSKQK7tG2QhN1SWyHNpqt8jW/dv0r0FhBJHDBbrdSed/rzEON4Q2E8QvLECQBvNFvJCf8ApAXHcwU94N3Dzh0VkN1ZQ6sNirC4PuIqUM4YX22Nj0Hf7POs/wBG/wDY4O7lIQO5SLqP5ctYVlZnVFpvDmaVFO1Fc9jQVFFqKACsnjsl2ijtfM4mbyjgZX++TlL/ABE9K1qyOLqEmimYExgNBIeiK7Rssh/dDIAT0D32BqoJbyvkZ1b7jsXMBhlKhtS2510zd9q7YzBCTIblWRs6spI12KsNmUi4IP1WIBD5ipsNT9FdyfZ0qIklzeqtu6+o+vv+6vRf5YmMN2nFRt/dkY3CZWjxLROqoZUbE8pWBCyK4SV065JCyPtoc97E6+hjrE4nHzcVGqsUaOGWQuoUtEZCixntAjXLJvoQhrRwWIYsyOpDKF7eWySgjVk1NtbjKTceYIJ40rVDaD5HVzqaFNEm5ornn+zKQ706VFQUOgUCimBKilai1BQr0UUAUyRinStVLimP5IQ5S2eWOE6gZOYwXMb72JGg1oG3ZF69Zs3CO2zxySQltXyFCrm1sxWRGAawHaFibC9Yy+m2qgxAXVJjaUG2HkeJFI7PakvKLp5esbiry+kf9qOHKWPNMatm9dFg5ruBbcNZSvcyt1tVK6yMnUhLAWC4PMjOyTOpMjXEvzySpYWcoGXI2/qldtQdKtDhsjyK00gcIcyRpHy489iA7Au5dhfTUAHW1wCIejkdopNWN8RifWZmOk8gsCx0Gm21atNzeQQirKwhUhSqQrNZmqCg0UGrGKig15jEemhRMzRaBQWXmrmV2eZEUaWIzQNma9gCDqAaMDOU1HM1MVw1xIZIGVWbLzEYHJLlFlYlO0rgaZtbgAEaAjjiOHYmSNl5yRZgVCxRkjtaduRmDtprdchB6m2vOb0myRxvIgF5JYZMr3WLk8wNICVGZMyC+gspJPqmnC/MxOGlOZS+FmfIHYqCzYQ2I2Y9o626CtVJpWMnuN4EcNHiMTCBJIixsCkixxusr5SUkQuzWjuwYGwJ3sRoa3UQAAAWAFgBsANABVDh2IzSTBXMiiTQ2OWNsoV4g2zEMjEgermtWhapk3zNIKyAUU6VqgsdFqVqKACoSxBgQwBBBBUgEMpFiCDuCKr8Sx5iCELmDSxQk5gMgkcJm131YaCsGD0zLZfmgARHKfnQSMPLyhGQMusvzq3TYW9Y3FOxEpxWDNROAgDKs06x7cpZAAB0Aky8wDyDVJOAIt8jTRg+sEmkAY/tG5PaPUjU9b1Wi9JL4owZbHmtErZvWRITIzAW3DZVK9zqetd/R2LLE+rH+0Yr1mLH/apRuemn40/clKDyRbwXDkiByDVjmZiSzu1rXZ2JZjYAanQaVywM7NiMQL3ROVGo00kyl5D7pIx/DRxXigiAVRzJX0jhB1Y9WY/QjG7P06XJAPXhOB5UeUtmYkvI9rcyVjmdrdBfYdAAOlVD9kVZXsuRYk9Y/wDzpSAFEh7R+r8KQrKf7MESopCpVBYr1IVGmDQNEjRRSoKA0hTNApkjqEsQa1wDYhhcA2YG4Iv1B1vU6LUDKS8HgBBEMYIcyghFuJToXGmjaDXyHdXc4RLg5VuCXBsLhiuUtfvy6X7tK7UUXYlFI5Q4dVBCgKCzOQBa7MSzN7SSSfbU7VKigdhWpiiihAFFFFUwFaq7cMiJBMaEgMoJRbhXvnA02Nzfvue+rNFCwE0mV4+HxqiosaBVBCqFFlBBBAHS4Jv33NcsZwqORQCCoAyjISh5Zy3jzLYhTlS4BF8oq6aVO7FZZHk8NxmZGhiCxLrLEI40IuyTyxR5EJuIwqBmYXsDcgAivT4UvkHMtmt2guwPlXW1FDxIhFxzY6KVqBSsa3HRSp0AQeMHcA6g6i+oNwfaCAarDhEIIIij0czDsLpKd5Bp6x76t06LismcP0RL3yrfMXvlF85XKWva9yul+7SqcvDJCxyTNEhJbJHHEDmYksc7K2pYk7da0qKdyXFM8ZieIHC4l44ygDWMk7pJI8IulpJ3Z8zg53AvZRcWPZYV6Xg2ImeMPKFXOiOEAYFSyAsrBtRYnrrvV61NKuL/ACREabTvfAoYvHMrkCCZxp2k5WU6dM0gP3VwPFX8Lif5YPjVrNvRcV0OhFu5DvfBmSvF38LifdB8apfKz+FxPug+NWsLUaVP8eJVpamSOLP4XE+6D41S+VH8NiPdD8WtQEUwRRwIjtLXoZXytJ4XEe6D4tI8XfwuJ90Hxa170EijgRC0tehkfKz+FxPug+LSPGZPC4n+WD41a9xQCKOBELS16GQvGZPC4n61h+NTPF5PC4n3QfGrXvRejgRHaWvQyBxeTwuJH1QfGqXyq/hsR7ofi1q0UcCIrS16GR8rSeFxPug+NTPF38LifdD8WtVHBFwQR3jW9So/jxC0vV0Mj5Wk8LiPdB8aonjEnhcT7oPjVsU6fAiFpa9DHHGH8LifdB8ag8Xk8LifdB8atilRwEFpa9DIHFZPDYj3Qf6TVL5Ufw+I90Pxa1adqXAQWlr0Mn5Uk8NiPdB8akeKyeGxPug+NWsTRenwIhuvXoZPypJ4bEe6D41I8Wk8Lifdh/jVsUrUcCIWlr0MccWk8LifdB8ameKyeFxH9P8AGrXtTtRwEFnqZA4rJ4XED/D/ABqfypJ4bEe6D41atqLUuAh2lr0MocTk8LiP6f41B4pJ4XEf5Hxq1bUE0+BELS16GT8qSeFxH9P8an8qSeFxH9P8atWi1HBQWevQyBxeTwmJ/p/jV2w3EHY6wTILE3bkW6admUn7ulaFqLUKjFYhjqZXH+HNMihXVGSRJw7AkBo7lbgEaZst9dRcdaxo/RGZFyJiCqAECxkU6litwrACzHPcWLFmvpYVtce4eZkCjKcrpJy3vklCG+R7A6ddjqBoayYfR/EDTn5VAACRvMgBykKFW/YVDpYE5gAW1FOcbvI55pN5Df0YnLt/aXyEFQuaQELmJVL5rm2navc7HTSunD/R2eN7/pBtaS5GcktIXJOVmK+s4e9r3QDY2FaPguNu15zYEAEzS/OLkUBtNUykE2H6y5z20rs/AcXplxTbNcl3vzDGAWsQbjMD2dAua4sQKjd57r+SUlnuv5JcI9G5oZUczXW7MygydolMupZjnzEIxJ2yADvrinozirAHE6AMrMHnzPmBDMbvoWJD2W2Uiw7xNPR7ErMrLiDlzqzDmSksiuxAOYENZLLY+tmJJuqmpT8GxjSORiAqM4cKGlty7uDHY+rcMmoOhj27Ro3bL9X8j3UlbdfyccFwTFmXMZSiLMHCs7uZFD3ZtHKqGS65fO9hax64v0dxDs1sRZGkdst3Nka3S9mIAMeU9nK5O4ACwPo/ilZi06/qnjjYB25buoUOEbQAZUOUaaaWvRwr0exMbktN2GEl4xJKwzPmABLi8m6nObMMthpQo8mmCjyafyR//WcRlX+0FbZRlDSFUUcy+UsSbgtG4v1S3q2teXgsoxfOWQBC5kaOzAsDGIyDrY7I17fR89KkHo5PyXikkVkIwyqoaWyiGS76H1cyBFsDa6k21NQHAscbZsT9EqSskgy/NhM3q9ok9rplO17mhRtb8WCjl+L+RyejGJKW/SSG1GjS2kuQWZszHKxIDWUAC1hoTeMvoniGzH9IsSJFDEylgHaNs1wwFwYwbW8r91iHhGLEqtzRlEzOV5szXiuoVMrgj9WDcE+sSQdbD0gqlTUs0WqUZZojh0IRQxzEKAW/aYDU/Wa542PPG6XK51ZMw3GZSLr59a715ni3oq0sjMrhc8gc6NdPm0TmIb6SrkBU7C5rWV0sEayulgrmpwPh3IiyZlN2ZrIuRFv9FFubDS/tvWiDevKx+iMnKReYqMkzzjKhKoTA0KZVLd9nYHQ5nHW9eh4XhOVBFGTflxpHcAgHKgW4v7KUW8rCg3laxbtRRSFWaDooooAVI06pcYwzSQOi7sLDXKDqDYkA6G1iLG4NqTEzhx/hzTQ5Fyk5lbJJmCSAHVGKi9uux1A0q3gISkSIzFyqKhc7uVUAsfM2vXmMJ6M4lFlBkDcyLkhg7KyXRQLHJoqFXtvfmbLYhuk/oviDDGqygOkeITd8tp5UYR2A9VYwyg2uMqkdRWSk73sYqTvfdPWCikKK2Nh06VqKBjpUUUARJrHx/B3fFRShgFS1wc2ZbFicltO2CFa/RRv0h6R8HlnaExuE5ZZrktoxy5WAA7VrHS6ntesBcHKX0ZxXLjjzoBHJzR2mIJJ+l82MxW2bQLfORdSuZspt5WMJt3tunsAalWBBwSUYznZxkMkkhS73uYljSw2GgNxt2UI1vfetWidzVNvkOkTRakaYMzOPYFpUCqFazI5jckJKqm5jYgHQ77EXAuLVlLwHF7CfIoAChHewIUhQMykqqmw3Ofc2tavSyb/VSqZU1LFmEopyPLx8Ix92vPsyqCX9dQqWcWTs5TnJH95exsLV1PA8dcWxJ2JJLerIUUE2yEMuYNZPo5rjavS2p2qOEtX8hwl7/J5xOBYtZVInJXOpa8jE5FY2uGUg9jskaZi9ybqDXTE8Kxpkus/Y5hIFwpWM2YX7BzEEyJba2Q7g16AU70+EilSjbn8nj29G8aQrGUFlANudICWB0AkyHL2dyBZj00FdZuB48i5nUuA0ayBmU5WZWL2VbKeyvZ10XrevWCnU8KPv8hwI+/yebx3BsU8KqJbsXkaS7soyuTkAIXVUFhk0Dd/WofImLMChpg0iymTMXYXQwtGwVlAK3ZmcDXLewOgr01FVw0VwkeZk4LjLRuJVMywmBmLEBi2a73yd5jfYXKWqL8ExxVxzzcl7fOMurMlnFk7NlD2TVQbXuDp6milwkHCXuZHBsFiEeUzOGViCihmbLYvfdRa68vTvUnrro4uEvG6hipZWUON1JBAYeY3rtRVqNlYtRsrGdwLhzQxZWy+sWCpfJGDbsrcDTQnYasa0aKKaVlYaVlYDSFBoFMY6KKKAERVHjOGd4HVACxFgC7ICbjRmTtAd9txpcXvV+lak1fATVzyOG4BiUEgBPzkIhzme7owRQpVsgyAENcWb1wQRY1Ob0bxJgiCyAOkc8ZGdwpWaRCsfW4WMFQ2pBVdxevV2otWapIyVGKIgUVKitTSwgKdFK1Ax0WoooAxfSHhUsxiMTZSjE5i2iEgAOUy9sgZrC41I+rK+QMVkVAQgVzIoEztyi21mtmkyFS1m0bmkfRr19qWWs3TTdzKVJSdzAw3BJ1xhlLjlmWSUpme4zRLGlhtbQ3Xa6qRqWv6ACi1FqqMVHIuMVHIVqTLUrUWqirH/2Q=="/>
          <p:cNvSpPr>
            <a:spLocks noChangeAspect="1" noChangeArrowheads="1"/>
          </p:cNvSpPr>
          <p:nvPr/>
        </p:nvSpPr>
        <p:spPr bwMode="auto">
          <a:xfrm>
            <a:off x="155575" y="403846"/>
            <a:ext cx="304800" cy="25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ES" altLang="es-CO" sz="1524" dirty="0"/>
          </a:p>
        </p:txBody>
      </p:sp>
      <p:sp>
        <p:nvSpPr>
          <p:cNvPr id="3" name="Rectángulo 2"/>
          <p:cNvSpPr/>
          <p:nvPr/>
        </p:nvSpPr>
        <p:spPr>
          <a:xfrm>
            <a:off x="460375" y="1646690"/>
            <a:ext cx="8280450" cy="36285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Para la tabulación y análisis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estadístico: </a:t>
            </a:r>
          </a:p>
          <a:p>
            <a:pPr algn="just"/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SPSS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versión 22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Se utilizó la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Prueba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T S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tudent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, prueba indicada por el número de datos, comparando los datos tomados al inicio del tratamiento y después de la aplicación de las dos intervenciones terapéuticas Pistas Planas Directas (PPD) vs Quad Hélix (QH) en un periodo de tiempo de 6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meses.</a:t>
            </a:r>
          </a:p>
          <a:p>
            <a:pPr algn="just"/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Siempre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se usó el nivel de significancia p&lt;0.05 considerado estadísticamente significativo.</a:t>
            </a: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69061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2564904"/>
            <a:ext cx="6466578" cy="1122169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72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sp>
        <p:nvSpPr>
          <p:cNvPr id="4107" name="AutoShape 12" descr="data:image/jpeg;base64,/9j/4AAQSkZJRgABAQAAAQABAAD/2wCEAAkGBhISDxQUEhQUFBUVFRUQFBAUFBQVFRAQFRQVFRQUFRQXGyceFxkjGRUUHy8gJCcqLSwsFx8yNTAqNSYrLikBCQoKDgwOGg8PGiwkHyQpLCwpLCwsLCwsLCwsKS8sLCwsLCktLCwsKSwwLCwvLCksKSwsLCksLCwsLCwsKSwsLP/AABEIALABHgMBIgACEQEDEQH/xAAbAAACAwEBAQAAAAAAAAAAAAAAAQIEBQMGB//EAE0QAAIBAgQDBAUIBwUECgMAAAECAwARBBIhMQUTQSJRVGEGMnGR0xUjQoGTobHRFDNSYoKSpCRDlKPBNISi0nJzg7KzwsPh8PEHFlP/xAAaAQADAQEBAQAAAAAAAAAAAAAAAQIDBAUG/8QALxEAAgECAwcEAgICAwAAAAAAAAECAxEhMVEEEhNBsdHwUmGRoSIyFHGBwQXh8f/aAAwDAQACEQMRAD8A+uNxObphmP8A2sI/81cTxjE3/wBjb7eD8606K4eNLXoRuv1P67FAcVxHhG+2h/5qTcVxHTCN9vD+daNOjiy16BuP1P67GcOKYjwrfbQ/nQOKYjwrfbQ/nWlSvVcSWvTsG4/U/rsZp4pifCn7eH86geMYnwbe3nwf81atFLiyXPz4HuP1P67GZ8rYnwjfbw/nUDxjFeDP+Ig/OtWilxZahuPV/XYzV4rifCN9vD+dM8VxPhD9vD+daIqQo4stenYNx+p/XYzBxTE+FP28VJuLYgC5wpAGtzPDYD31pms/jmAaaHIpW4aOTK9yknLkV+W4GuVstjv7Dsa4ktfPglwdsG/rsc04xiCARhrggEEYiE3B2PsNDcWxPg2+3h/OqXA8JIkzsow+QnlSLHnTkyRvOxVFy2fWVbsctzmNhew9DRxJa9OwoJtYt/XYzBxXE+EP28NRPFsV4M/4iGtWnRxJa9C9x+p/XYyxxTE+EP28P50zxTE+FP28VadBNHEevQW4/U/rsZg4nifCn7eKj5TxPhT9vFXGX0jylzypDGjmIzDJlMgZUIALZrZiRe1rqfK+wKHUlr0ElfKT+uxm/KeJ8L/nxVA8WxXgz/iIfzrVovRxZa9B7j9T+uxljimK8If8RFSPFsX4M/4iKtWijivUe4/U/rsZY4riuuEI/wB4ipnimJ8L/URVp0ClxZa9Bbj9T+uxmDieJ64X+oip/KeJ8L/nxVpGi9HFeobj9T+uxm/KOJ8L/nx/lUDxXFdMIT/vEVatF6OLLUNx6v67GWOJ4rwn9RH+VI8VxfhP6mP8q1b0UcWWobj1f12MpeKYvwg/xMf5VoYCeR1Jkj5ZvYLnV7iw1uNtb+6utdErSnNuWLGotc+nY40UUxXIyiVIUU6EyxUUWp1YgFFFFSxkaKZqnxPHCGJpCL5bWUaF3JCogv1Ziqj20ZkvAWO4tHDYMSWa5SJAXkktvlRRcgdTsOpFUG41Ob5YUQdDLLrv+xErD/iqnhcMVzM5DSPrLIL9s9FXXSNdlXoBfckntfXTbqdNNAb/AI151Xa2naHyCi5ElxmM6yYceyCU/ecQPwpnGYvpJAfI4eUfhiD+FROYga67+RG1j7x7qRUEHW977k6AnoOo0tf86w/mVeT+kacJeNkMDxPFLmumHl+dbMUkaMqNLjKYyCw63b66vJ6SIP1ySQD9twrRj2yxllX+IrWdh1K5ibAcx/V+ncgBzqbE22022FWIwdb7jS+oB7/9K0jts1KzxJ4TUbpm+jAi4NwdQdwR0NSrzfDpP0eVUGkMrZAg9WCcglcgtZUexBGwbLYds29GK9SnUU0pREgvWTL6SR/3KvPuCYgMgI6c5yE+oEnyqpxKbnyvGf1MdkkXpPMQGMbd8aqVJGzF7HRSGkxtbTyA7hbQDuFcu0bUqb3Y4sEnLIy8fAzcx1wiFmDNlbFzDM5AuVjiUokjZQM4IPnqa1MPxCdFCqkRAGhbEYh2I31d4iW+u9RWU3BI0ALa3BBGtvuNVeHIVTlWKCNmiW+uaJVUoym2oAZR5Zbbg1yPbarX/QlRs8/Pg0BxrEdYIyP3MQb/APHCo++pR+koteWGeLe5yCVRbqWgL2FtbkCqwLakdQCFPRrbUc3UddQvnn8vL8qFt01+3nwXwnyZuYTGJKuaN1dTpmUgi/dp18qyeN8beKVUDRRjltKWmzWkyuq8qPKQc1jcmzEXWym9U5oXDc2Hsyi1+izgf3c3eDsGOqE3Glw29gcUk8SSKNCA4DAZkbYgj6LA3B7iCK9KhVjUV0ZNN4HHgnFRPFmumYF1ZVIOQrI6gEXJBsv41LH8XjiIViWci6wopeRh35F2XS2Y2HnVDiuJkwoJj+cM0gSMPa0MrBjma1meIWZyL3UK3T1auGgCjQ5s1maUm7TG1+Y5G+m3QDQWFqmvXVJe7CN3gXDxucnswKo75ZgD/LEr/jXJuIYvvww/gmb78wvUMx1FjsfZcXFj3dKZJuNdvX31B6j3GvOe2VNfo04V82/P6JrxHFjf9Gb6p0+/t1L5cxCntYdWHfFOpb+WVIx99cMhK2zG5sc1+up23G4PupsxvvuLL1u29z5bUltlRZ+fA1S0ZowekETOEbNE7GypKpTOe5G9Rz5KxrSrzhUOpDAMrdllYZka2hupuCPb3V14JiWjk5DszKwLwMxJYBbCSFmJuxW6spOpUkG+Qk91DaVVweZDTi7M3qnHUBU0r0KX7AcjTFI9aa1zvMSJUUqdCLCiiitBBRRei9ZsYmrE9IHvJAnTM8xHfyksnueRG9qitomsPj4tNh26HnRfxMiyKPrELVnUf4StoRPt1OROw10s1tuyN9e7rSBOmt97+d+4/XSe3Xb1b+2+n1D8aYO99ehA91vbrXhczdZI6qLsNfoki1rEX06+dNgAQOhuosNiL3v+FvKukUA0UC+muuoFwR7zVDj/ABBsPhJZbG8QZhZTaRyGsLW0XMRdjpvW0aTa8881HKSs3yQ8KAC3ZK3llax1zsSpLjS1jrb8TXcgEjW+UjbvPf5V839D/S7Fvi8k7GVC5UgqgYO7ZQ6BVBNiLFRplJ0FfR4xqb233G+XUC/30q1NxljzMqFeNSN4nHiKl8O+XfIzoe6SMcyM/U6qa9DFiw0IktoUEtv3Sua3urCdvm2JFrK+h8kP3VoYGItgEXq2GVfrMIFd+wNtP/AqmEsNDJ4UtoIy27LznPe8vzrk/wATmu9iLbbMDoNSTcW8hr7q54GQPBEbXzRRm3mUXT6j+FdAeotrbW25Gnftb8a8ybbliawwgIscpJFiV137Nu4e+uDR5ZgTcmSPKTbsXhJbUDUEpI/l8332q3HCCxO9wUYfUDvWL6ZekYwccLsjksxkVQwXVMmZHJ+gQ5WwVtdela0qTkTVmoxu+Rrs11zC+xIb23Hv0pK2nTUXHmx8/rrH9FvSlcXEvYKPZiyWGQpmK5ozuyggqdLg6H6JOs42UAkA6g/RI2169TpvUVIOLxKhNSV4vD/RKNrC172Hn32/9vqqxwCS0k8dtAyzr7Jg2f8AzI5T/FVcyWYC2pFwRfp08u+u/Bm/tM3/AFOH/wDExddOxu07exnUzTIcVfNi1H/8oS9v35Xyg+3LFIP4jVBl5WqW5SqxaFUJKsSWDIq7jU3jt3Zf2Td4iCMY378EZH/ZSSBrfbpXNj0tvqNNytrHf6vqpbVJ8R39hQWb/vz4COTMFIIZSoYONmB1BFtwRY3roqks1+4ArbTXT/Sqk0bDMUDPzHUMhYabgtHfTNoCQSFbKdmN20MI4dc0dnFrrIDdWZcyWPsN7jod9qwjT3svPY1UvnzE55tbbm2YW6gC2/tH31AmzW00AsDfT1hf3WrsZQAh2ADgCx7WUDVf3dzr5VC4IUkEEi19ztpe3f7NKUo+ef2Xl55/k5sdc19rr/rrba331zxs2UJJsY5IpP4S6xuPs5JK6LexJAvqSN8xsL+/uqrxZicNJuLpbUbEsoH3mii7TTWplW/R+x65amlQB/1qcZr6Sk/zsQ8iudz7TToKan208tYvMhJgKKeWjJSHYVFqlkpBaQ7CIpVPLRlosFiFVeJ4ETRlCSp0ZXG6SKQyOO8hgDbY7HQmrmWjJQKx5SR2Rgk6hCxsrDWGVugRz6rHojWbuz2vVm2t9tSW87/ga3p8KrqVdQysMrKwDKwO4IOhFefxvD3w4umeSHS6avJAo6qdWljGnZN3Gtiw7I46uy3xh8dhYxzOjAdu6k3VVNrC5PZsPxv3ms30tRWwM47Wb9HcKGGY5V3bs6k9kdavo2YBla4y3VlYZWVhcEEbjW4+qqfpA18JOCb/ADUgOgFiEYktm0GwO/TQ1ywnaWOv+yprehZaf6PnnBIwCpsLtPCe5mImWwtILEi5Nw3Wvphub2IOp77m17i3ft76+Z+j8bFLhWAEkbM2V1QKsqElyoZAALk3Glt9K+nTRk3B6m3uJO33f/VVtV8Di/479WirxN7YaY6j5mUi+9zGwUe27D7q9ZBGFGUbKAo9ii3+leYxMWbIm/MmiS2/ZDiV7+WSJ69Ugrp2RWjf36f+nWv2PN4nDnDFrqTAS0iyKL/o+YlmV1UXEYYkhgDYGxsFBqSAEArYqe2GWxBuLZgdQR7K9IRWHjuBEEvh7IxOZoTcQyk6k2A+ac69tRr9IN0dfZVN70cy03HBZHF3unaHVbhfpG+w9unuNeY//I+DEuHMnaPKa7A+qsbAJIRvsTGdR06dfQ4XFlwwsyMDkeNgA8TEbEA221BBII1BNSxMRkjaN7FXUxnN1uLMdD3E92tccW6crS88uFRKrTcdT596H4jkSxWY5SxhltlFxIeyxA0sHsASWADkBwSEPvzI3XvIINtLHXKeoFwa+V4O6s8LMFYEp3NzVOUPbQ30jNyVbW129U/TuHYhpYkYiz2AYAaxyiwdDmAIN9LZR7ALVrtUbpSRybDU/FweaLCs17Hfew2sT+IqxwFDzsQ3/UQ/yxcz/wBeq6XO2tzmH12sKueji3idx/eTSsD3qrcpT/LGKWxxvJv2Ouf7JLzA7cX4c0gRkIEkZLIWuFYMLPG5GuVhbUbFVNja1Y8eLvJldSki9vlSAZrftKQcsifvKSO+x0r1NzVXG8OSZQsi3AOZSLqyMNmRxqjDvBBrsq0Y1FjmLFZGRGWBFrWttsQda+Y+mHEcVHxCTKWjVXLhYneEvG9rPnWxLuFClzftLbZa+kTRyYdgJTnjJsuJsAVYnspOBYKToBILKToQptmocd9HlxS2a6yD1JAAcjWIN1Nsy6AFTuNNr1xxToStIyrxlVjaLxK3AvSgPZMQ/bcWimsEzdy5T+rls433DDqr5d12cBQS2/rbG1rjS5uLXvfur5biIpIJGjlUFm0uczJOgPrLrdj2tz2ruVOsxy+s4B6Qvy35haSOP+9FnaIDUrLrmkIBXtqCSLOR84L3Wo763oGez7U09ypmejEjb2BGpNvpWsBbrtf+WoYzVEU/Slw6e0HERFv+FWqSSBgpU3BAkBBBBG1hbz199NAWxECjo7THyWKMr/35YxXLQi3US9zrqtbvnM9KCa6RVyF66RV71D90JnNtz7aYpk6mmKiWbEkKmaYooKFToooAVFOok0AFFM0qQgrLwyTLiproTHIUZZOYLJljCleWTcXYHbvrUotTE1ex5hohFNJDaym88Q6ctj84o8klJNugmUbWrI9NUvgJh9EtCGsbXUzxhgbdDce2vZ8Q4eky5XB0OdWUlXjcbMjjVT08wSDcG1eb4lw0mWOCZ1liJMsigNHKYowcgflnKQZeXqMlyp0IBtyS2ZzqKUNTGq92DXseR9HsGOWy3kVWzqQH0ZWWxJOW+oJG9ew4UxaGJiSS8ULHzZolJPtJNV+C+hiEyZJplRZnBXKoY9RlkHasLr7cutwTVjg/CZHHIlbliAJC0aXEk8arlSQvpkjdVvZNbhlzCzCqrbJUaSepy7FGVNO/MlFgXxBdkJURKyQv0bFZlLPcbopjEZ780o1Fb/B8KyQqJDdyWkfXNaSRi7KD+yC2UeQFWYYgqhVAVVAVVAsFUaAADYAV1FbwW6lFZHoKONwqnxiB3w8qJ67Ruq65e2VIXtdNetXKDVjaurHmuKqwVMSycooeVKCyt/Zma2YsullcpJ5AP3mh1PdqD5aHqfbXopIwQQQCCCCDYgg7gg7isJ+ByxC0BV0G0MhIKDoqTAHsjSyurWtbMBa3JtNB1PyjmSrxPnPFFkTic75lS7o4JW5ELRouYEkD1c299QRXp+GZhKLs55osXYi/NhF1AAAUXiMgIAH6pd6ljPRv9MxLc3mYdo4O0SImDh5HCg2LBlAEo0IPznS1anAvRaFoSZQWm0QyFlzQMnZHIeP9Xtm3LdrtE1pT2WdSnuvBNdDzqcJQruSeDbYsZK6gCP8AWOeXEOnMI9Y/uoLufJfMA2pOAOJIFjY8lUijlBYhiMMS8OXzLGzHqBY3o9H8KFkl5rZ8RGeUWNhaA9qMxoNEVwATbd1bUhQBvCqo0eCrc+Z32UsRC9OnQa1sWZOJw7nEtePmQyxJE93Wy2aYtmjPrAiRRpWVhAy5oibtCeUSTdmQawufNo8tz+0r91eqIrP4jwdZSGBaORQVWVLXynUqysCrrfXKRpuLHWsa9PiRsTazujz3FeDx4iPlyCy3LBl0MZC+uLbWux8+0Nia8FwzmxMI5uy0Lfqfolx2laTQ3BNnUi9vWGbavpkuFxKbxiUftwsFPtMUpFuuzt7BWRxfhizvDzoZkAljjaYqEKxM1ihZW9VnKL5ZiRYiuOlSqQe612Ry7XSVVXWEkcvR9pppHEIVbIJZUlJymRyQhXlk2YlHzNswytYm5rZ4Tg+f+kGQFGKnBZLjPCtiZCSuxYuGBG6rG2l7CxHwqKAZcKojkvYSkczMWZWKyFmzOpygb3AHZIpzzHmtNErcyK0WJgsbyw6srxj6ZW5KEesC672y+t/FULSa/LqFFpRUW72zLXA8HKkbNOQZXbM+UkqMoVEC3/dQE6bs1acV7m9ccNOHRWUhlYBlYbFTsRXeOlSvvo60klgQO5p3pNuaKmX7MESBoop1JYr06VqYoAKKDUb0ASpGleigVx0E0qlQMr4zFLHG7voqKzt35VBJt56Vj8KwpZ2M36yTtuAfUYaLED+yikr5nO30jWnxnBGXDyxjQujKpOwa3Zv5XtUcBjoniWQWUm5KtbMj3KyI37ysGU+YNdezWTevI5K8XJpN4c78x8GAAlCsWtM41Fsmi9gXJuB/rtXDjsXLK4ldDEQsn7+GdgJFP/R0kHcU8zUsFjWHMNs45zAEWXKOzZSLA5vM++j0hmvgpgN3QwhTvnl+bUEe1hW01+DuCnFxtHkaIqVIUxXn2xOtBSNSpGmwFRc0WqLUIkxMG3OmlcHsuwiQ23jhzAn2NK0tvJQetXuGwGKaVcps4WbmX7LSEct1C/RICRnfXNfvqr6O4dTh491aMLEyD+7eIBHU6ftKfqIPWrHFJFWSKQK7tG2QhN1SWyHNpqt8jW/dv0r0FhBJHDBbrdSed/rzEON4Q2E8QvLECQBvNFvJCf8ApAXHcwU94N3Dzh0VkN1ZQ6sNirC4PuIqUM4YX22Nj0Hf7POs/wBG/wDY4O7lIQO5SLqP5ctYVlZnVFpvDmaVFO1Fc9jQVFFqKACsnjsl2ijtfM4mbyjgZX++TlL/ABE9K1qyOLqEmimYExgNBIeiK7Rssh/dDIAT0D32BqoJbyvkZ1b7jsXMBhlKhtS2510zd9q7YzBCTIblWRs6spI12KsNmUi4IP1WIBD5ipsNT9FdyfZ0qIklzeqtu6+o+vv+6vRf5YmMN2nFRt/dkY3CZWjxLROqoZUbE8pWBCyK4SV065JCyPtoc97E6+hjrE4nHzcVGqsUaOGWQuoUtEZCixntAjXLJvoQhrRwWIYsyOpDKF7eWySgjVk1NtbjKTceYIJ40rVDaD5HVzqaFNEm5ornn+zKQ706VFQUOgUCimBKilai1BQr0UUAUyRinStVLimP5IQ5S2eWOE6gZOYwXMb72JGg1oG3ZF69Zs3CO2zxySQltXyFCrm1sxWRGAawHaFibC9Yy+m2qgxAXVJjaUG2HkeJFI7PakvKLp5esbiry+kf9qOHKWPNMatm9dFg5ruBbcNZSvcyt1tVK6yMnUhLAWC4PMjOyTOpMjXEvzySpYWcoGXI2/qldtQdKtDhsjyK00gcIcyRpHy489iA7Au5dhfTUAHW1wCIejkdopNWN8RifWZmOk8gsCx0Gm21atNzeQQirKwhUhSqQrNZmqCg0UGrGKig15jEemhRMzRaBQWXmrmV2eZEUaWIzQNma9gCDqAaMDOU1HM1MVw1xIZIGVWbLzEYHJLlFlYlO0rgaZtbgAEaAjjiOHYmSNl5yRZgVCxRkjtaduRmDtprdchB6m2vOb0myRxvIgF5JYZMr3WLk8wNICVGZMyC+gspJPqmnC/MxOGlOZS+FmfIHYqCzYQ2I2Y9o626CtVJpWMnuN4EcNHiMTCBJIixsCkixxusr5SUkQuzWjuwYGwJ3sRoa3UQAAAWAFgBsANABVDh2IzSTBXMiiTQ2OWNsoV4g2zEMjEgermtWhapk3zNIKyAUU6VqgsdFqVqKACoSxBgQwBBBBUgEMpFiCDuCKr8Sx5iCELmDSxQk5gMgkcJm131YaCsGD0zLZfmgARHKfnQSMPLyhGQMusvzq3TYW9Y3FOxEpxWDNROAgDKs06x7cpZAAB0Aky8wDyDVJOAIt8jTRg+sEmkAY/tG5PaPUjU9b1Wi9JL4owZbHmtErZvWRITIzAW3DZVK9zqetd/R2LLE+rH+0Yr1mLH/apRuemn40/clKDyRbwXDkiByDVjmZiSzu1rXZ2JZjYAanQaVywM7NiMQL3ROVGo00kyl5D7pIx/DRxXigiAVRzJX0jhB1Y9WY/QjG7P06XJAPXhOB5UeUtmYkvI9rcyVjmdrdBfYdAAOlVD9kVZXsuRYk9Y/wDzpSAFEh7R+r8KQrKf7MESopCpVBYr1IVGmDQNEjRRSoKA0hTNApkjqEsQa1wDYhhcA2YG4Iv1B1vU6LUDKS8HgBBEMYIcyghFuJToXGmjaDXyHdXc4RLg5VuCXBsLhiuUtfvy6X7tK7UUXYlFI5Q4dVBCgKCzOQBa7MSzN7SSSfbU7VKigdhWpiiihAFFFFUwFaq7cMiJBMaEgMoJRbhXvnA02Nzfvue+rNFCwE0mV4+HxqiosaBVBCqFFlBBBAHS4Jv33NcsZwqORQCCoAyjISh5Zy3jzLYhTlS4BF8oq6aVO7FZZHk8NxmZGhiCxLrLEI40IuyTyxR5EJuIwqBmYXsDcgAivT4UvkHMtmt2guwPlXW1FDxIhFxzY6KVqBSsa3HRSp0AQeMHcA6g6i+oNwfaCAarDhEIIIij0czDsLpKd5Bp6x76t06LismcP0RL3yrfMXvlF85XKWva9yul+7SqcvDJCxyTNEhJbJHHEDmYksc7K2pYk7da0qKdyXFM8ZieIHC4l44ygDWMk7pJI8IulpJ3Z8zg53AvZRcWPZYV6Xg2ImeMPKFXOiOEAYFSyAsrBtRYnrrvV61NKuL/ACREabTvfAoYvHMrkCCZxp2k5WU6dM0gP3VwPFX8Lif5YPjVrNvRcV0OhFu5DvfBmSvF38LifdB8apfKz+FxPug+NWsLUaVP8eJVpamSOLP4XE+6D41S+VH8NiPdD8WtQEUwRRwIjtLXoZXytJ4XEe6D4tI8XfwuJ90Hxa170EijgRC0tehkfKz+FxPug+LSPGZPC4n+WD41a9xQCKOBELS16GQvGZPC4n61h+NTPF5PC4n3QfGrXvRejgRHaWvQyBxeTwuJH1QfGqXyq/hsR7ofi1q0UcCIrS16GR8rSeFxPug+NTPF38LifdD8WtVHBFwQR3jW9So/jxC0vV0Mj5Wk8LiPdB8aonjEnhcT7oPjVsU6fAiFpa9DHHGH8LifdB8ag8Xk8LifdB8atilRwEFpa9DIHFZPDYj3Qf6TVL5Ufw+I90Pxa1adqXAQWlr0Mn5Uk8NiPdB8akeKyeGxPug+NWsTRenwIhuvXoZPypJ4bEe6D41I8Wk8Lifdh/jVsUrUcCIWlr0MccWk8LifdB8ameKyeFxH9P8AGrXtTtRwEFnqZA4rJ4XED/D/ABqfypJ4bEe6D41atqLUuAh2lr0MocTk8LiP6f41B4pJ4XEf5Hxq1bUE0+BELS16GT8qSeFxH9P8an8qSeFxH9P8atWi1HBQWevQyBxeTwmJ/p/jV2w3EHY6wTILE3bkW6admUn7ulaFqLUKjFYhjqZXH+HNMihXVGSRJw7AkBo7lbgEaZst9dRcdaxo/RGZFyJiCqAECxkU6litwrACzHPcWLFmvpYVtce4eZkCjKcrpJy3vklCG+R7A6ddjqBoayYfR/EDTn5VAACRvMgBykKFW/YVDpYE5gAW1FOcbvI55pN5Df0YnLt/aXyEFQuaQELmJVL5rm2navc7HTSunD/R2eN7/pBtaS5GcktIXJOVmK+s4e9r3QDY2FaPguNu15zYEAEzS/OLkUBtNUykE2H6y5z20rs/AcXplxTbNcl3vzDGAWsQbjMD2dAua4sQKjd57r+SUlnuv5JcI9G5oZUczXW7MygydolMupZjnzEIxJ2yADvrinozirAHE6AMrMHnzPmBDMbvoWJD2W2Uiw7xNPR7ErMrLiDlzqzDmSksiuxAOYENZLLY+tmJJuqmpT8GxjSORiAqM4cKGlty7uDHY+rcMmoOhj27Ro3bL9X8j3UlbdfyccFwTFmXMZSiLMHCs7uZFD3ZtHKqGS65fO9hax64v0dxDs1sRZGkdst3Nka3S9mIAMeU9nK5O4ACwPo/ilZi06/qnjjYB25buoUOEbQAZUOUaaaWvRwr0exMbktN2GEl4xJKwzPmABLi8m6nObMMthpQo8mmCjyafyR//WcRlX+0FbZRlDSFUUcy+UsSbgtG4v1S3q2teXgsoxfOWQBC5kaOzAsDGIyDrY7I17fR89KkHo5PyXikkVkIwyqoaWyiGS76H1cyBFsDa6k21NQHAscbZsT9EqSskgy/NhM3q9ok9rplO17mhRtb8WCjl+L+RyejGJKW/SSG1GjS2kuQWZszHKxIDWUAC1hoTeMvoniGzH9IsSJFDEylgHaNs1wwFwYwbW8r91iHhGLEqtzRlEzOV5szXiuoVMrgj9WDcE+sSQdbD0gqlTUs0WqUZZojh0IRQxzEKAW/aYDU/Wa542PPG6XK51ZMw3GZSLr59a715ni3oq0sjMrhc8gc6NdPm0TmIb6SrkBU7C5rWV0sEayulgrmpwPh3IiyZlN2ZrIuRFv9FFubDS/tvWiDevKx+iMnKReYqMkzzjKhKoTA0KZVLd9nYHQ5nHW9eh4XhOVBFGTflxpHcAgHKgW4v7KUW8rCg3laxbtRRSFWaDooooAVI06pcYwzSQOi7sLDXKDqDYkA6G1iLG4NqTEzhx/hzTQ5Fyk5lbJJmCSAHVGKi9uux1A0q3gISkSIzFyqKhc7uVUAsfM2vXmMJ6M4lFlBkDcyLkhg7KyXRQLHJoqFXtvfmbLYhuk/oviDDGqygOkeITd8tp5UYR2A9VYwyg2uMqkdRWSk73sYqTvfdPWCikKK2Nh06VqKBjpUUUARJrHx/B3fFRShgFS1wc2ZbFicltO2CFa/RRv0h6R8HlnaExuE5ZZrktoxy5WAA7VrHS6ntesBcHKX0ZxXLjjzoBHJzR2mIJJ+l82MxW2bQLfORdSuZspt5WMJt3tunsAalWBBwSUYznZxkMkkhS73uYljSw2GgNxt2UI1vfetWidzVNvkOkTRakaYMzOPYFpUCqFazI5jckJKqm5jYgHQ77EXAuLVlLwHF7CfIoAChHewIUhQMykqqmw3Ofc2tavSyb/VSqZU1LFmEopyPLx8Ix92vPsyqCX9dQqWcWTs5TnJH95exsLV1PA8dcWxJ2JJLerIUUE2yEMuYNZPo5rjavS2p2qOEtX8hwl7/J5xOBYtZVInJXOpa8jE5FY2uGUg9jskaZi9ybqDXTE8Kxpkus/Y5hIFwpWM2YX7BzEEyJba2Q7g16AU70+EilSjbn8nj29G8aQrGUFlANudICWB0AkyHL2dyBZj00FdZuB48i5nUuA0ayBmU5WZWL2VbKeyvZ10XrevWCnU8KPv8hwI+/yebx3BsU8KqJbsXkaS7soyuTkAIXVUFhk0Dd/WofImLMChpg0iymTMXYXQwtGwVlAK3ZmcDXLewOgr01FVw0VwkeZk4LjLRuJVMywmBmLEBi2a73yd5jfYXKWqL8ExxVxzzcl7fOMurMlnFk7NlD2TVQbXuDp6milwkHCXuZHBsFiEeUzOGViCihmbLYvfdRa68vTvUnrro4uEvG6hipZWUON1JBAYeY3rtRVqNlYtRsrGdwLhzQxZWy+sWCpfJGDbsrcDTQnYasa0aKKaVlYaVlYDSFBoFMY6KKKAERVHjOGd4HVACxFgC7ICbjRmTtAd9txpcXvV+lak1fATVzyOG4BiUEgBPzkIhzme7owRQpVsgyAENcWb1wQRY1Ob0bxJgiCyAOkc8ZGdwpWaRCsfW4WMFQ2pBVdxevV2otWapIyVGKIgUVKitTSwgKdFK1Ax0WoooAxfSHhUsxiMTZSjE5i2iEgAOUy9sgZrC41I+rK+QMVkVAQgVzIoEztyi21mtmkyFS1m0bmkfRr19qWWs3TTdzKVJSdzAw3BJ1xhlLjlmWSUpme4zRLGlhtbQ3Xa6qRqWv6ACi1FqqMVHIuMVHIVqTLUrUWqirH/2Q=="/>
          <p:cNvSpPr>
            <a:spLocks noChangeAspect="1" noChangeArrowheads="1"/>
          </p:cNvSpPr>
          <p:nvPr/>
        </p:nvSpPr>
        <p:spPr bwMode="auto">
          <a:xfrm>
            <a:off x="155575" y="403846"/>
            <a:ext cx="304800" cy="25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ES" altLang="es-CO" sz="1524" dirty="0"/>
          </a:p>
        </p:txBody>
      </p:sp>
      <p:sp>
        <p:nvSpPr>
          <p:cNvPr id="4108" name="AutoShape 14" descr="data:image/jpeg;base64,/9j/4AAQSkZJRgABAQAAAQABAAD/2wCEAAkGBhISDxQUEhQUFBUVFRUQFBAUFBQVFRAQFRQVFRQUFRQXGyceFxkjGRUUHy8gJCcqLSwsFx8yNTAqNSYrLikBCQoKDgwOGg8PGiwkHyQpLCwpLCwsLCwsLCwsKS8sLCwsLCktLCwsKSwwLCwvLCksKSwsLCksLCwsLCwsKSwsLP/AABEIALABHgMBIgACEQEDEQH/xAAbAAACAwEBAQAAAAAAAAAAAAAAAQIEBQMGB//EAE0QAAIBAgQDBAUIBwUECgMAAAECAwARBBIhMQUTQSJRVGEGMnGR0xUjQoGTobHRFDNSYoKSpCRDlKPBNISi0nJzg7KzwsPh8PEHFlP/xAAaAQADAQEBAQAAAAAAAAAAAAAAAQIDBAUG/8QALxEAAgECAwcEAgICAwAAAAAAAAECAxEhMVEEEhNBsdHwUmGRoSIyFHGBwQXh8f/aAAwDAQACEQMRAD8A+uNxObphmP8A2sI/81cTxjE3/wBjb7eD8606K4eNLXoRuv1P67FAcVxHhG+2h/5qTcVxHTCN9vD+daNOjiy16BuP1P67GcOKYjwrfbQ/nQOKYjwrfbQ/nWlSvVcSWvTsG4/U/rsZp4pifCn7eH86geMYnwbe3nwf81atFLiyXPz4HuP1P67GZ8rYnwjfbw/nUDxjFeDP+Ig/OtWilxZahuPV/XYzV4rifCN9vD+dM8VxPhD9vD+daIqQo4stenYNx+p/XYzBxTE+FP28VJuLYgC5wpAGtzPDYD31pms/jmAaaHIpW4aOTK9yknLkV+W4GuVstjv7Dsa4ktfPglwdsG/rsc04xiCARhrggEEYiE3B2PsNDcWxPg2+3h/OqXA8JIkzsow+QnlSLHnTkyRvOxVFy2fWVbsctzmNhew9DRxJa9OwoJtYt/XYzBxXE+EP28NRPFsV4M/4iGtWnRxJa9C9x+p/XYyxxTE+EP28P50zxTE+FP28VadBNHEevQW4/U/rsZg4nifCn7eKj5TxPhT9vFXGX0jylzypDGjmIzDJlMgZUIALZrZiRe1rqfK+wKHUlr0ElfKT+uxm/KeJ8L/nxVA8WxXgz/iIfzrVovRxZa9B7j9T+uxljimK8If8RFSPFsX4M/4iKtWijivUe4/U/rsZY4riuuEI/wB4ipnimJ8L/URVp0ClxZa9Bbj9T+uxmDieJ64X+oip/KeJ8L/nxVpGi9HFeobj9T+uxm/KOJ8L/nx/lUDxXFdMIT/vEVatF6OLLUNx6v67GWOJ4rwn9RH+VI8VxfhP6mP8q1b0UcWWobj1f12MpeKYvwg/xMf5VoYCeR1Jkj5ZvYLnV7iw1uNtb+6utdErSnNuWLGotc+nY40UUxXIyiVIUU6EyxUUWp1YgFFFFSxkaKZqnxPHCGJpCL5bWUaF3JCogv1Ziqj20ZkvAWO4tHDYMSWa5SJAXkktvlRRcgdTsOpFUG41Ob5YUQdDLLrv+xErD/iqnhcMVzM5DSPrLIL9s9FXXSNdlXoBfckntfXTbqdNNAb/AI151Xa2naHyCi5ElxmM6yYceyCU/ecQPwpnGYvpJAfI4eUfhiD+FROYga67+RG1j7x7qRUEHW977k6AnoOo0tf86w/mVeT+kacJeNkMDxPFLmumHl+dbMUkaMqNLjKYyCw63b66vJ6SIP1ySQD9twrRj2yxllX+IrWdh1K5ibAcx/V+ncgBzqbE22022FWIwdb7jS+oB7/9K0jts1KzxJ4TUbpm+jAi4NwdQdwR0NSrzfDpP0eVUGkMrZAg9WCcglcgtZUexBGwbLYds29GK9SnUU0pREgvWTL6SR/3KvPuCYgMgI6c5yE+oEnyqpxKbnyvGf1MdkkXpPMQGMbd8aqVJGzF7HRSGkxtbTyA7hbQDuFcu0bUqb3Y4sEnLIy8fAzcx1wiFmDNlbFzDM5AuVjiUokjZQM4IPnqa1MPxCdFCqkRAGhbEYh2I31d4iW+u9RWU3BI0ALa3BBGtvuNVeHIVTlWKCNmiW+uaJVUoym2oAZR5Zbbg1yPbarX/QlRs8/Pg0BxrEdYIyP3MQb/APHCo++pR+koteWGeLe5yCVRbqWgL2FtbkCqwLakdQCFPRrbUc3UddQvnn8vL8qFt01+3nwXwnyZuYTGJKuaN1dTpmUgi/dp18qyeN8beKVUDRRjltKWmzWkyuq8qPKQc1jcmzEXWym9U5oXDc2Hsyi1+izgf3c3eDsGOqE3Glw29gcUk8SSKNCA4DAZkbYgj6LA3B7iCK9KhVjUV0ZNN4HHgnFRPFmumYF1ZVIOQrI6gEXJBsv41LH8XjiIViWci6wopeRh35F2XS2Y2HnVDiuJkwoJj+cM0gSMPa0MrBjma1meIWZyL3UK3T1auGgCjQ5s1maUm7TG1+Y5G+m3QDQWFqmvXVJe7CN3gXDxucnswKo75ZgD/LEr/jXJuIYvvww/gmb78wvUMx1FjsfZcXFj3dKZJuNdvX31B6j3GvOe2VNfo04V82/P6JrxHFjf9Gb6p0+/t1L5cxCntYdWHfFOpb+WVIx99cMhK2zG5sc1+up23G4PupsxvvuLL1u29z5bUltlRZ+fA1S0ZowekETOEbNE7GypKpTOe5G9Rz5KxrSrzhUOpDAMrdllYZka2hupuCPb3V14JiWjk5DszKwLwMxJYBbCSFmJuxW6spOpUkG+Qk91DaVVweZDTi7M3qnHUBU0r0KX7AcjTFI9aa1zvMSJUUqdCLCiiitBBRRei9ZsYmrE9IHvJAnTM8xHfyksnueRG9qitomsPj4tNh26HnRfxMiyKPrELVnUf4StoRPt1OROw10s1tuyN9e7rSBOmt97+d+4/XSe3Xb1b+2+n1D8aYO99ehA91vbrXhczdZI6qLsNfoki1rEX06+dNgAQOhuosNiL3v+FvKukUA0UC+muuoFwR7zVDj/ABBsPhJZbG8QZhZTaRyGsLW0XMRdjpvW0aTa8881HKSs3yQ8KAC3ZK3llax1zsSpLjS1jrb8TXcgEjW+UjbvPf5V839D/S7Fvi8k7GVC5UgqgYO7ZQ6BVBNiLFRplJ0FfR4xqb233G+XUC/30q1NxljzMqFeNSN4nHiKl8O+XfIzoe6SMcyM/U6qa9DFiw0IktoUEtv3Sua3urCdvm2JFrK+h8kP3VoYGItgEXq2GVfrMIFd+wNtP/AqmEsNDJ4UtoIy27LznPe8vzrk/wATmu9iLbbMDoNSTcW8hr7q54GQPBEbXzRRm3mUXT6j+FdAeotrbW25Gnftb8a8ybbliawwgIscpJFiV137Nu4e+uDR5ZgTcmSPKTbsXhJbUDUEpI/l8332q3HCCxO9wUYfUDvWL6ZekYwccLsjksxkVQwXVMmZHJ+gQ5WwVtdela0qTkTVmoxu+Rrs11zC+xIb23Hv0pK2nTUXHmx8/rrH9FvSlcXEvYKPZiyWGQpmK5ozuyggqdLg6H6JOs42UAkA6g/RI2169TpvUVIOLxKhNSV4vD/RKNrC172Hn32/9vqqxwCS0k8dtAyzr7Jg2f8AzI5T/FVcyWYC2pFwRfp08u+u/Bm/tM3/AFOH/wDExddOxu07exnUzTIcVfNi1H/8oS9v35Xyg+3LFIP4jVBl5WqW5SqxaFUJKsSWDIq7jU3jt3Zf2Td4iCMY378EZH/ZSSBrfbpXNj0tvqNNytrHf6vqpbVJ8R39hQWb/vz4COTMFIIZSoYONmB1BFtwRY3roqks1+4ArbTXT/Sqk0bDMUDPzHUMhYabgtHfTNoCQSFbKdmN20MI4dc0dnFrrIDdWZcyWPsN7jod9qwjT3svPY1UvnzE55tbbm2YW6gC2/tH31AmzW00AsDfT1hf3WrsZQAh2ADgCx7WUDVf3dzr5VC4IUkEEi19ztpe3f7NKUo+ef2Xl55/k5sdc19rr/rrba331zxs2UJJsY5IpP4S6xuPs5JK6LexJAvqSN8xsL+/uqrxZicNJuLpbUbEsoH3mii7TTWplW/R+x65amlQB/1qcZr6Sk/zsQ8iudz7TToKan208tYvMhJgKKeWjJSHYVFqlkpBaQ7CIpVPLRlosFiFVeJ4ETRlCSp0ZXG6SKQyOO8hgDbY7HQmrmWjJQKx5SR2Rgk6hCxsrDWGVugRz6rHojWbuz2vVm2t9tSW87/ga3p8KrqVdQysMrKwDKwO4IOhFefxvD3w4umeSHS6avJAo6qdWljGnZN3Gtiw7I46uy3xh8dhYxzOjAdu6k3VVNrC5PZsPxv3ms30tRWwM47Wb9HcKGGY5V3bs6k9kdavo2YBla4y3VlYZWVhcEEbjW4+qqfpA18JOCb/ADUgOgFiEYktm0GwO/TQ1ywnaWOv+yprehZaf6PnnBIwCpsLtPCe5mImWwtILEi5Nw3Wvphub2IOp77m17i3ft76+Z+j8bFLhWAEkbM2V1QKsqElyoZAALk3Glt9K+nTRk3B6m3uJO33f/VVtV8Di/479WirxN7YaY6j5mUi+9zGwUe27D7q9ZBGFGUbKAo9ii3+leYxMWbIm/MmiS2/ZDiV7+WSJ69Ugrp2RWjf36f+nWv2PN4nDnDFrqTAS0iyKL/o+YlmV1UXEYYkhgDYGxsFBqSAEArYqe2GWxBuLZgdQR7K9IRWHjuBEEvh7IxOZoTcQyk6k2A+ac69tRr9IN0dfZVN70cy03HBZHF3unaHVbhfpG+w9unuNeY//I+DEuHMnaPKa7A+qsbAJIRvsTGdR06dfQ4XFlwwsyMDkeNgA8TEbEA221BBII1BNSxMRkjaN7FXUxnN1uLMdD3E92tccW6crS88uFRKrTcdT596H4jkSxWY5SxhltlFxIeyxA0sHsASWADkBwSEPvzI3XvIINtLHXKeoFwa+V4O6s8LMFYEp3NzVOUPbQ30jNyVbW129U/TuHYhpYkYiz2AYAaxyiwdDmAIN9LZR7ALVrtUbpSRybDU/FweaLCs17Hfew2sT+IqxwFDzsQ3/UQ/yxcz/wBeq6XO2tzmH12sKueji3idx/eTSsD3qrcpT/LGKWxxvJv2Ouf7JLzA7cX4c0gRkIEkZLIWuFYMLPG5GuVhbUbFVNja1Y8eLvJldSki9vlSAZrftKQcsifvKSO+x0r1NzVXG8OSZQsi3AOZSLqyMNmRxqjDvBBrsq0Y1FjmLFZGRGWBFrWttsQda+Y+mHEcVHxCTKWjVXLhYneEvG9rPnWxLuFClzftLbZa+kTRyYdgJTnjJsuJsAVYnspOBYKToBILKToQptmocd9HlxS2a6yD1JAAcjWIN1Nsy6AFTuNNr1xxToStIyrxlVjaLxK3AvSgPZMQ/bcWimsEzdy5T+rls433DDqr5d12cBQS2/rbG1rjS5uLXvfur5biIpIJGjlUFm0uczJOgPrLrdj2tz2ruVOsxy+s4B6Qvy35haSOP+9FnaIDUrLrmkIBXtqCSLOR84L3Wo763oGez7U09ypmejEjb2BGpNvpWsBbrtf+WoYzVEU/Slw6e0HERFv+FWqSSBgpU3BAkBBBBG1hbz199NAWxECjo7THyWKMr/35YxXLQi3US9zrqtbvnM9KCa6RVyF66RV71D90JnNtz7aYpk6mmKiWbEkKmaYooKFToooAVFOok0AFFM0qQgrLwyTLiproTHIUZZOYLJljCleWTcXYHbvrUotTE1ex5hohFNJDaym88Q6ctj84o8klJNugmUbWrI9NUvgJh9EtCGsbXUzxhgbdDce2vZ8Q4eky5XB0OdWUlXjcbMjjVT08wSDcG1eb4lw0mWOCZ1liJMsigNHKYowcgflnKQZeXqMlyp0IBtyS2ZzqKUNTGq92DXseR9HsGOWy3kVWzqQH0ZWWxJOW+oJG9ew4UxaGJiSS8ULHzZolJPtJNV+C+hiEyZJplRZnBXKoY9RlkHasLr7cutwTVjg/CZHHIlbliAJC0aXEk8arlSQvpkjdVvZNbhlzCzCqrbJUaSepy7FGVNO/MlFgXxBdkJURKyQv0bFZlLPcbopjEZ780o1Fb/B8KyQqJDdyWkfXNaSRi7KD+yC2UeQFWYYgqhVAVVAVVAsFUaAADYAV1FbwW6lFZHoKONwqnxiB3w8qJ67Ruq65e2VIXtdNetXKDVjaurHmuKqwVMSycooeVKCyt/Zma2YsullcpJ5AP3mh1PdqD5aHqfbXopIwQQQCCCCDYgg7gg7isJ+ByxC0BV0G0MhIKDoqTAHsjSyurWtbMBa3JtNB1PyjmSrxPnPFFkTic75lS7o4JW5ELRouYEkD1c299QRXp+GZhKLs55osXYi/NhF1AAAUXiMgIAH6pd6ljPRv9MxLc3mYdo4O0SImDh5HCg2LBlAEo0IPznS1anAvRaFoSZQWm0QyFlzQMnZHIeP9Xtm3LdrtE1pT2WdSnuvBNdDzqcJQruSeDbYsZK6gCP8AWOeXEOnMI9Y/uoLufJfMA2pOAOJIFjY8lUijlBYhiMMS8OXzLGzHqBY3o9H8KFkl5rZ8RGeUWNhaA9qMxoNEVwATbd1bUhQBvCqo0eCrc+Z32UsRC9OnQa1sWZOJw7nEtePmQyxJE93Wy2aYtmjPrAiRRpWVhAy5oibtCeUSTdmQawufNo8tz+0r91eqIrP4jwdZSGBaORQVWVLXynUqysCrrfXKRpuLHWsa9PiRsTazujz3FeDx4iPlyCy3LBl0MZC+uLbWux8+0Nia8FwzmxMI5uy0Lfqfolx2laTQ3BNnUi9vWGbavpkuFxKbxiUftwsFPtMUpFuuzt7BWRxfhizvDzoZkAljjaYqEKxM1ihZW9VnKL5ZiRYiuOlSqQe612Ry7XSVVXWEkcvR9pppHEIVbIJZUlJymRyQhXlk2YlHzNswytYm5rZ4Tg+f+kGQFGKnBZLjPCtiZCSuxYuGBG6rG2l7CxHwqKAZcKojkvYSkczMWZWKyFmzOpygb3AHZIpzzHmtNErcyK0WJgsbyw6srxj6ZW5KEesC672y+t/FULSa/LqFFpRUW72zLXA8HKkbNOQZXbM+UkqMoVEC3/dQE6bs1acV7m9ccNOHRWUhlYBlYbFTsRXeOlSvvo60klgQO5p3pNuaKmX7MESBoop1JYr06VqYoAKKDUb0ASpGleigVx0E0qlQMr4zFLHG7voqKzt35VBJt56Vj8KwpZ2M36yTtuAfUYaLED+yikr5nO30jWnxnBGXDyxjQujKpOwa3Zv5XtUcBjoniWQWUm5KtbMj3KyI37ysGU+YNdezWTevI5K8XJpN4c78x8GAAlCsWtM41Fsmi9gXJuB/rtXDjsXLK4ldDEQsn7+GdgJFP/R0kHcU8zUsFjWHMNs45zAEWXKOzZSLA5vM++j0hmvgpgN3QwhTvnl+bUEe1hW01+DuCnFxtHkaIqVIUxXn2xOtBSNSpGmwFRc0WqLUIkxMG3OmlcHsuwiQ23jhzAn2NK0tvJQetXuGwGKaVcps4WbmX7LSEct1C/RICRnfXNfvqr6O4dTh491aMLEyD+7eIBHU6ftKfqIPWrHFJFWSKQK7tG2QhN1SWyHNpqt8jW/dv0r0FhBJHDBbrdSed/rzEON4Q2E8QvLECQBvNFvJCf8ApAXHcwU94N3Dzh0VkN1ZQ6sNirC4PuIqUM4YX22Nj0Hf7POs/wBG/wDY4O7lIQO5SLqP5ctYVlZnVFpvDmaVFO1Fc9jQVFFqKACsnjsl2ijtfM4mbyjgZX++TlL/ABE9K1qyOLqEmimYExgNBIeiK7Rssh/dDIAT0D32BqoJbyvkZ1b7jsXMBhlKhtS2510zd9q7YzBCTIblWRs6spI12KsNmUi4IP1WIBD5ipsNT9FdyfZ0qIklzeqtu6+o+vv+6vRf5YmMN2nFRt/dkY3CZWjxLROqoZUbE8pWBCyK4SV065JCyPtoc97E6+hjrE4nHzcVGqsUaOGWQuoUtEZCixntAjXLJvoQhrRwWIYsyOpDKF7eWySgjVk1NtbjKTceYIJ40rVDaD5HVzqaFNEm5ornn+zKQ706VFQUOgUCimBKilai1BQr0UUAUyRinStVLimP5IQ5S2eWOE6gZOYwXMb72JGg1oG3ZF69Zs3CO2zxySQltXyFCrm1sxWRGAawHaFibC9Yy+m2qgxAXVJjaUG2HkeJFI7PakvKLp5esbiry+kf9qOHKWPNMatm9dFg5ruBbcNZSvcyt1tVK6yMnUhLAWC4PMjOyTOpMjXEvzySpYWcoGXI2/qldtQdKtDhsjyK00gcIcyRpHy489iA7Au5dhfTUAHW1wCIejkdopNWN8RifWZmOk8gsCx0Gm21atNzeQQirKwhUhSqQrNZmqCg0UGrGKig15jEemhRMzRaBQWXmrmV2eZEUaWIzQNma9gCDqAaMDOU1HM1MVw1xIZIGVWbLzEYHJLlFlYlO0rgaZtbgAEaAjjiOHYmSNl5yRZgVCxRkjtaduRmDtprdchB6m2vOb0myRxvIgF5JYZMr3WLk8wNICVGZMyC+gspJPqmnC/MxOGlOZS+FmfIHYqCzYQ2I2Y9o626CtVJpWMnuN4EcNHiMTCBJIixsCkixxusr5SUkQuzWjuwYGwJ3sRoa3UQAAAWAFgBsANABVDh2IzSTBXMiiTQ2OWNsoV4g2zEMjEgermtWhapk3zNIKyAUU6VqgsdFqVqKACoSxBgQwBBBBUgEMpFiCDuCKr8Sx5iCELmDSxQk5gMgkcJm131YaCsGD0zLZfmgARHKfnQSMPLyhGQMusvzq3TYW9Y3FOxEpxWDNROAgDKs06x7cpZAAB0Aky8wDyDVJOAIt8jTRg+sEmkAY/tG5PaPUjU9b1Wi9JL4owZbHmtErZvWRITIzAW3DZVK9zqetd/R2LLE+rH+0Yr1mLH/apRuemn40/clKDyRbwXDkiByDVjmZiSzu1rXZ2JZjYAanQaVywM7NiMQL3ROVGo00kyl5D7pIx/DRxXigiAVRzJX0jhB1Y9WY/QjG7P06XJAPXhOB5UeUtmYkvI9rcyVjmdrdBfYdAAOlVD9kVZXsuRYk9Y/wDzpSAFEh7R+r8KQrKf7MESopCpVBYr1IVGmDQNEjRRSoKA0hTNApkjqEsQa1wDYhhcA2YG4Iv1B1vU6LUDKS8HgBBEMYIcyghFuJToXGmjaDXyHdXc4RLg5VuCXBsLhiuUtfvy6X7tK7UUXYlFI5Q4dVBCgKCzOQBa7MSzN7SSSfbU7VKigdhWpiiihAFFFFUwFaq7cMiJBMaEgMoJRbhXvnA02Nzfvue+rNFCwE0mV4+HxqiosaBVBCqFFlBBBAHS4Jv33NcsZwqORQCCoAyjISh5Zy3jzLYhTlS4BF8oq6aVO7FZZHk8NxmZGhiCxLrLEI40IuyTyxR5EJuIwqBmYXsDcgAivT4UvkHMtmt2guwPlXW1FDxIhFxzY6KVqBSsa3HRSp0AQeMHcA6g6i+oNwfaCAarDhEIIIij0czDsLpKd5Bp6x76t06LismcP0RL3yrfMXvlF85XKWva9yul+7SqcvDJCxyTNEhJbJHHEDmYksc7K2pYk7da0qKdyXFM8ZieIHC4l44ygDWMk7pJI8IulpJ3Z8zg53AvZRcWPZYV6Xg2ImeMPKFXOiOEAYFSyAsrBtRYnrrvV61NKuL/ACREabTvfAoYvHMrkCCZxp2k5WU6dM0gP3VwPFX8Lif5YPjVrNvRcV0OhFu5DvfBmSvF38LifdB8apfKz+FxPug+NWsLUaVP8eJVpamSOLP4XE+6D41S+VH8NiPdD8WtQEUwRRwIjtLXoZXytJ4XEe6D4tI8XfwuJ90Hxa170EijgRC0tehkfKz+FxPug+LSPGZPC4n+WD41a9xQCKOBELS16GQvGZPC4n61h+NTPF5PC4n3QfGrXvRejgRHaWvQyBxeTwuJH1QfGqXyq/hsR7ofi1q0UcCIrS16GR8rSeFxPug+NTPF38LifdD8WtVHBFwQR3jW9So/jxC0vV0Mj5Wk8LiPdB8aonjEnhcT7oPjVsU6fAiFpa9DHHGH8LifdB8ag8Xk8LifdB8atilRwEFpa9DIHFZPDYj3Qf6TVL5Ufw+I90Pxa1adqXAQWlr0Mn5Uk8NiPdB8akeKyeGxPug+NWsTRenwIhuvXoZPypJ4bEe6D41I8Wk8Lifdh/jVsUrUcCIWlr0MccWk8LifdB8ameKyeFxH9P8AGrXtTtRwEFnqZA4rJ4XED/D/ABqfypJ4bEe6D41atqLUuAh2lr0MocTk8LiP6f41B4pJ4XEf5Hxq1bUE0+BELS16GT8qSeFxH9P8an8qSeFxH9P8atWi1HBQWevQyBxeTwmJ/p/jV2w3EHY6wTILE3bkW6admUn7ulaFqLUKjFYhjqZXH+HNMihXVGSRJw7AkBo7lbgEaZst9dRcdaxo/RGZFyJiCqAECxkU6litwrACzHPcWLFmvpYVtce4eZkCjKcrpJy3vklCG+R7A6ddjqBoayYfR/EDTn5VAACRvMgBykKFW/YVDpYE5gAW1FOcbvI55pN5Df0YnLt/aXyEFQuaQELmJVL5rm2navc7HTSunD/R2eN7/pBtaS5GcktIXJOVmK+s4e9r3QDY2FaPguNu15zYEAEzS/OLkUBtNUykE2H6y5z20rs/AcXplxTbNcl3vzDGAWsQbjMD2dAua4sQKjd57r+SUlnuv5JcI9G5oZUczXW7MygydolMupZjnzEIxJ2yADvrinozirAHE6AMrMHnzPmBDMbvoWJD2W2Uiw7xNPR7ErMrLiDlzqzDmSksiuxAOYENZLLY+tmJJuqmpT8GxjSORiAqM4cKGlty7uDHY+rcMmoOhj27Ro3bL9X8j3UlbdfyccFwTFmXMZSiLMHCs7uZFD3ZtHKqGS65fO9hax64v0dxDs1sRZGkdst3Nka3S9mIAMeU9nK5O4ACwPo/ilZi06/qnjjYB25buoUOEbQAZUOUaaaWvRwr0exMbktN2GEl4xJKwzPmABLi8m6nObMMthpQo8mmCjyafyR//WcRlX+0FbZRlDSFUUcy+UsSbgtG4v1S3q2teXgsoxfOWQBC5kaOzAsDGIyDrY7I17fR89KkHo5PyXikkVkIwyqoaWyiGS76H1cyBFsDa6k21NQHAscbZsT9EqSskgy/NhM3q9ok9rplO17mhRtb8WCjl+L+RyejGJKW/SSG1GjS2kuQWZszHKxIDWUAC1hoTeMvoniGzH9IsSJFDEylgHaNs1wwFwYwbW8r91iHhGLEqtzRlEzOV5szXiuoVMrgj9WDcE+sSQdbD0gqlTUs0WqUZZojh0IRQxzEKAW/aYDU/Wa542PPG6XK51ZMw3GZSLr59a715ni3oq0sjMrhc8gc6NdPm0TmIb6SrkBU7C5rWV0sEayulgrmpwPh3IiyZlN2ZrIuRFv9FFubDS/tvWiDevKx+iMnKReYqMkzzjKhKoTA0KZVLd9nYHQ5nHW9eh4XhOVBFGTflxpHcAgHKgW4v7KUW8rCg3laxbtRRSFWaDooooAVI06pcYwzSQOi7sLDXKDqDYkA6G1iLG4NqTEzhx/hzTQ5Fyk5lbJJmCSAHVGKi9uux1A0q3gISkSIzFyqKhc7uVUAsfM2vXmMJ6M4lFlBkDcyLkhg7KyXRQLHJoqFXtvfmbLYhuk/oviDDGqygOkeITd8tp5UYR2A9VYwyg2uMqkdRWSk73sYqTvfdPWCikKK2Nh06VqKBjpUUUARJrHx/B3fFRShgFS1wc2ZbFicltO2CFa/RRv0h6R8HlnaExuE5ZZrktoxy5WAA7VrHS6ntesBcHKX0ZxXLjjzoBHJzR2mIJJ+l82MxW2bQLfORdSuZspt5WMJt3tunsAalWBBwSUYznZxkMkkhS73uYljSw2GgNxt2UI1vfetWidzVNvkOkTRakaYMzOPYFpUCqFazI5jckJKqm5jYgHQ77EXAuLVlLwHF7CfIoAChHewIUhQMykqqmw3Ofc2tavSyb/VSqZU1LFmEopyPLx8Ix92vPsyqCX9dQqWcWTs5TnJH95exsLV1PA8dcWxJ2JJLerIUUE2yEMuYNZPo5rjavS2p2qOEtX8hwl7/J5xOBYtZVInJXOpa8jE5FY2uGUg9jskaZi9ybqDXTE8Kxpkus/Y5hIFwpWM2YX7BzEEyJba2Q7g16AU70+EilSjbn8nj29G8aQrGUFlANudICWB0AkyHL2dyBZj00FdZuB48i5nUuA0ayBmU5WZWL2VbKeyvZ10XrevWCnU8KPv8hwI+/yebx3BsU8KqJbsXkaS7soyuTkAIXVUFhk0Dd/WofImLMChpg0iymTMXYXQwtGwVlAK3ZmcDXLewOgr01FVw0VwkeZk4LjLRuJVMywmBmLEBi2a73yd5jfYXKWqL8ExxVxzzcl7fOMurMlnFk7NlD2TVQbXuDp6milwkHCXuZHBsFiEeUzOGViCihmbLYvfdRa68vTvUnrro4uEvG6hipZWUON1JBAYeY3rtRVqNlYtRsrGdwLhzQxZWy+sWCpfJGDbsrcDTQnYasa0aKKaVlYaVlYDSFBoFMY6KKKAERVHjOGd4HVACxFgC7ICbjRmTtAd9txpcXvV+lak1fATVzyOG4BiUEgBPzkIhzme7owRQpVsgyAENcWb1wQRY1Ob0bxJgiCyAOkc8ZGdwpWaRCsfW4WMFQ2pBVdxevV2otWapIyVGKIgUVKitTSwgKdFK1Ax0WoooAxfSHhUsxiMTZSjE5i2iEgAOUy9sgZrC41I+rK+QMVkVAQgVzIoEztyi21mtmkyFS1m0bmkfRr19qWWs3TTdzKVJSdzAw3BJ1xhlLjlmWSUpme4zRLGlhtbQ3Xa6qRqWv6ACi1FqqMVHIuMVHIVqTLUrUWqirH/2Q=="/>
          <p:cNvSpPr>
            <a:spLocks noChangeAspect="1" noChangeArrowheads="1"/>
          </p:cNvSpPr>
          <p:nvPr/>
        </p:nvSpPr>
        <p:spPr bwMode="auto">
          <a:xfrm>
            <a:off x="155575" y="403846"/>
            <a:ext cx="304800" cy="25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ES" altLang="es-CO" sz="1524" dirty="0"/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47683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6579063" y="2564904"/>
            <a:ext cx="288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4013" t="20586" r="34250" b="45798"/>
          <a:stretch/>
        </p:blipFill>
        <p:spPr>
          <a:xfrm>
            <a:off x="899592" y="643122"/>
            <a:ext cx="7632843" cy="345638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267744" y="4156625"/>
            <a:ext cx="3960440" cy="2233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CO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T1D.I.C  </a:t>
            </a:r>
            <a:r>
              <a:rPr lang="es-CO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Medida inicial de la distancia intercanina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CO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T2 </a:t>
            </a:r>
            <a:r>
              <a:rPr lang="es-CO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D.I.C  </a:t>
            </a:r>
            <a:r>
              <a:rPr lang="es-CO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Medida final de la distancia intercanina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CO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T1D.M.=Medida inicial de la distancia intermolar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CO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T2 D.M.=Medida final de la distancia intermolar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CO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P.P.D.= Pistas Planas Directas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CO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Q.H.= Quad Hélix</a:t>
            </a:r>
            <a:endParaRPr lang="es-CO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6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3989" t="33266" r="40038" b="16532"/>
          <a:stretch/>
        </p:blipFill>
        <p:spPr>
          <a:xfrm>
            <a:off x="755576" y="511312"/>
            <a:ext cx="7560840" cy="5932351"/>
          </a:xfrm>
          <a:prstGeom prst="rect">
            <a:avLst/>
          </a:prstGeom>
        </p:spPr>
      </p:pic>
      <p:sp>
        <p:nvSpPr>
          <p:cNvPr id="3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362419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2882" t="31297" r="37271" b="23423"/>
          <a:stretch/>
        </p:blipFill>
        <p:spPr>
          <a:xfrm>
            <a:off x="15689" y="692696"/>
            <a:ext cx="8903946" cy="5688632"/>
          </a:xfrm>
          <a:prstGeom prst="rect">
            <a:avLst/>
          </a:prstGeom>
        </p:spPr>
      </p:pic>
      <p:sp>
        <p:nvSpPr>
          <p:cNvPr id="3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105572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 bwMode="auto">
          <a:xfrm>
            <a:off x="1403648" y="1628800"/>
            <a:ext cx="6355543" cy="207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410" tIns="38705" rIns="77410" bIns="38705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6000" b="1" dirty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 DISCUSIÓN</a:t>
            </a:r>
            <a:endParaRPr lang="es-CO" sz="6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214545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95300" y="358775"/>
            <a:ext cx="8229600" cy="7969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PLANTEAMIENTO DEL PROBLEMA </a:t>
            </a:r>
            <a:endParaRPr lang="es-CO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6 CuadroTexto"/>
          <p:cNvSpPr txBox="1">
            <a:spLocks noChangeArrowheads="1"/>
          </p:cNvSpPr>
          <p:nvPr/>
        </p:nvSpPr>
        <p:spPr bwMode="auto">
          <a:xfrm>
            <a:off x="158750" y="1449388"/>
            <a:ext cx="4395788" cy="923330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8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alt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mordida cruzada posterior está </a:t>
            </a:r>
            <a:r>
              <a:rPr lang="es-CO" altLang="es-CO" sz="1800" dirty="0">
                <a:latin typeface="Arial" panose="020B0604020202020204" pitchFamily="34" charset="0"/>
                <a:cs typeface="Arial" panose="020B0604020202020204" pitchFamily="34" charset="0"/>
              </a:rPr>
              <a:t>determinada por la </a:t>
            </a:r>
            <a:r>
              <a:rPr lang="es-CO" alt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inadecuada </a:t>
            </a:r>
            <a:r>
              <a:rPr lang="es-CO" altLang="es-CO" sz="1800" dirty="0">
                <a:latin typeface="Arial" panose="020B0604020202020204" pitchFamily="34" charset="0"/>
                <a:cs typeface="Arial" panose="020B0604020202020204" pitchFamily="34" charset="0"/>
              </a:rPr>
              <a:t>ubicación de los caninos, molares y premolares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308539"/>
              </p:ext>
            </p:extLst>
          </p:nvPr>
        </p:nvGraphicFramePr>
        <p:xfrm>
          <a:off x="357188" y="6570663"/>
          <a:ext cx="8505825" cy="265112"/>
        </p:xfrm>
        <a:graphic>
          <a:graphicData uri="http://schemas.openxmlformats.org/drawingml/2006/table">
            <a:tbl>
              <a:tblPr/>
              <a:tblGrid>
                <a:gridCol w="8505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Allen D, Rebellato J, Sheats R, Ceron AM. Skeletal and dental contributions to posterior crossbites. Angle Orthod.2003;73:515–524.</a:t>
                      </a:r>
                      <a:endParaRPr lang="es-CO" sz="10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6" marR="9526" marT="9554" marB="955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370" name="6 CuadroTexto"/>
          <p:cNvSpPr txBox="1">
            <a:spLocks noChangeArrowheads="1"/>
          </p:cNvSpPr>
          <p:nvPr/>
        </p:nvSpPr>
        <p:spPr bwMode="auto">
          <a:xfrm>
            <a:off x="2292438" y="3026534"/>
            <a:ext cx="6249899" cy="918403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800" dirty="0">
                <a:latin typeface="Arial" panose="020B0604020202020204" pitchFamily="34" charset="0"/>
                <a:cs typeface="Arial" panose="020B0604020202020204" pitchFamily="34" charset="0"/>
              </a:rPr>
              <a:t>Las cúspides </a:t>
            </a:r>
            <a:r>
              <a:rPr lang="es-CO" alt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vestibulares de </a:t>
            </a:r>
            <a:r>
              <a:rPr lang="es-CO" altLang="es-CO" sz="1800" dirty="0">
                <a:latin typeface="Arial" panose="020B0604020202020204" pitchFamily="34" charset="0"/>
                <a:cs typeface="Arial" panose="020B0604020202020204" pitchFamily="34" charset="0"/>
              </a:rPr>
              <a:t>los dientes superiores ocluyen lingual a las cúspides vestibulares de los dientes inferiores correspondientes</a:t>
            </a:r>
          </a:p>
        </p:txBody>
      </p:sp>
      <p:sp>
        <p:nvSpPr>
          <p:cNvPr id="15371" name="6 CuadroTexto"/>
          <p:cNvSpPr txBox="1">
            <a:spLocks noChangeArrowheads="1"/>
          </p:cNvSpPr>
          <p:nvPr/>
        </p:nvSpPr>
        <p:spPr bwMode="auto">
          <a:xfrm>
            <a:off x="357188" y="4437063"/>
            <a:ext cx="3752850" cy="923330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800" dirty="0">
                <a:latin typeface="Arial" panose="020B0604020202020204" pitchFamily="34" charset="0"/>
                <a:cs typeface="Arial" panose="020B0604020202020204" pitchFamily="34" charset="0"/>
              </a:rPr>
              <a:t>Se  manifiesta con  </a:t>
            </a:r>
            <a:r>
              <a:rPr lang="es-CO" alt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desarmonías  </a:t>
            </a:r>
            <a:r>
              <a:rPr lang="es-CO" altLang="es-CO" sz="1800" dirty="0">
                <a:latin typeface="Arial" panose="020B0604020202020204" pitchFamily="34" charset="0"/>
                <a:cs typeface="Arial" panose="020B0604020202020204" pitchFamily="34" charset="0"/>
              </a:rPr>
              <a:t>tanto dentales  como esqueléticas.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72" name="Picture 16" descr="Mordida cruz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5"/>
          <a:stretch/>
        </p:blipFill>
        <p:spPr bwMode="auto">
          <a:xfrm>
            <a:off x="5423295" y="4127203"/>
            <a:ext cx="2693045" cy="1838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CuadroTexto 8"/>
          <p:cNvSpPr txBox="1">
            <a:spLocks noChangeArrowheads="1"/>
          </p:cNvSpPr>
          <p:nvPr/>
        </p:nvSpPr>
        <p:spPr bwMode="auto">
          <a:xfrm>
            <a:off x="5881688" y="5983288"/>
            <a:ext cx="15055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es-CO" altLang="es-CO" sz="900" dirty="0">
                <a:latin typeface="Arial" panose="020B0604020202020204" pitchFamily="34" charset="0"/>
                <a:cs typeface="Arial" panose="020B0604020202020204" pitchFamily="34" charset="0"/>
              </a:rPr>
              <a:t>http://www.google.com.co</a:t>
            </a:r>
          </a:p>
        </p:txBody>
      </p:sp>
      <p:cxnSp>
        <p:nvCxnSpPr>
          <p:cNvPr id="11" name="Conector angular 10"/>
          <p:cNvCxnSpPr>
            <a:stCxn id="15363" idx="3"/>
            <a:endCxn id="15370" idx="0"/>
          </p:cNvCxnSpPr>
          <p:nvPr/>
        </p:nvCxnSpPr>
        <p:spPr>
          <a:xfrm>
            <a:off x="4554538" y="1911053"/>
            <a:ext cx="862850" cy="1115481"/>
          </a:xfrm>
          <a:prstGeom prst="bentConnector2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angular 14"/>
          <p:cNvCxnSpPr/>
          <p:nvPr/>
        </p:nvCxnSpPr>
        <p:spPr>
          <a:xfrm rot="10800000" flipV="1">
            <a:off x="1828800" y="3551148"/>
            <a:ext cx="463638" cy="881476"/>
          </a:xfrm>
          <a:prstGeom prst="bentConnector2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3 CuadroTexto"/>
          <p:cNvSpPr txBox="1">
            <a:spLocks noChangeArrowheads="1"/>
          </p:cNvSpPr>
          <p:nvPr/>
        </p:nvSpPr>
        <p:spPr bwMode="auto">
          <a:xfrm>
            <a:off x="6769817" y="6234891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40620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7386" t="33266" r="43359" b="28955"/>
          <a:stretch/>
        </p:blipFill>
        <p:spPr>
          <a:xfrm>
            <a:off x="1260073" y="4049688"/>
            <a:ext cx="6408712" cy="2763688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2557021" y="427105"/>
            <a:ext cx="3633565" cy="10801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Los resultados 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muestran 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concordancia con</a:t>
            </a:r>
          </a:p>
        </p:txBody>
      </p:sp>
      <p:sp>
        <p:nvSpPr>
          <p:cNvPr id="6" name="Elipse 5"/>
          <p:cNvSpPr/>
          <p:nvPr/>
        </p:nvSpPr>
        <p:spPr>
          <a:xfrm>
            <a:off x="467813" y="1484784"/>
            <a:ext cx="2592288" cy="1844824"/>
          </a:xfrm>
          <a:prstGeom prst="ellipse">
            <a:avLst/>
          </a:prstGeom>
          <a:solidFill>
            <a:schemeClr val="accent3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studios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mayor tamaño de muestra</a:t>
            </a:r>
          </a:p>
        </p:txBody>
      </p:sp>
      <p:sp>
        <p:nvSpPr>
          <p:cNvPr id="7" name="Elipse 6"/>
          <p:cNvSpPr/>
          <p:nvPr/>
        </p:nvSpPr>
        <p:spPr>
          <a:xfrm>
            <a:off x="5909619" y="1308700"/>
            <a:ext cx="2808312" cy="1993783"/>
          </a:xfrm>
          <a:prstGeom prst="ellipse">
            <a:avLst/>
          </a:prstGeom>
          <a:solidFill>
            <a:schemeClr val="accent3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estadísticamente significativos durante 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periodos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observación similares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2557020" y="3212976"/>
            <a:ext cx="4232296" cy="127864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Incluso en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estudios longitudinales  que 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evaluaron desarrollo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transversal 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del maxilar , en pacientes clase I con oclusiones ideales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3 CuadroTexto"/>
          <p:cNvSpPr txBox="1">
            <a:spLocks noChangeArrowheads="1"/>
          </p:cNvSpPr>
          <p:nvPr/>
        </p:nvSpPr>
        <p:spPr bwMode="auto">
          <a:xfrm>
            <a:off x="6789316" y="6279328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5496" y="6500083"/>
            <a:ext cx="9833325" cy="236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n-US" sz="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Hernández j, Dimensional changes of the deciduous dental arch class I with crowding, using direct planas tracks. </a:t>
            </a:r>
            <a:r>
              <a:rPr lang="es-CO" sz="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Medellin 2012-2013 Revista CES Odontología ISSN 0120-971 Volumen 27 No. 2 Segundo Semestre de 2014</a:t>
            </a:r>
            <a:endParaRPr lang="es-CO" sz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5496" y="6597352"/>
            <a:ext cx="777686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n-US" sz="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US" sz="7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nott </a:t>
            </a:r>
            <a:r>
              <a:rPr lang="en-US" sz="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VB. Longitudinal study of dental arch width at four stages of dentition. Angle Orthod 1972;42:387-95.</a:t>
            </a:r>
            <a:endParaRPr lang="es-CO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4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lamada de flecha a la derecha 9"/>
          <p:cNvSpPr/>
          <p:nvPr/>
        </p:nvSpPr>
        <p:spPr>
          <a:xfrm>
            <a:off x="179512" y="476672"/>
            <a:ext cx="3816424" cy="5688632"/>
          </a:xfrm>
          <a:prstGeom prst="rightArrowCallou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 ESTUDIO</a:t>
            </a:r>
          </a:p>
          <a:p>
            <a:pPr algn="ctr"/>
            <a:endParaRPr lang="es-CO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Disminución en la distancia intercanina </a:t>
            </a:r>
            <a:endParaRPr lang="es-CO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CO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Aumento en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distancia intermolar </a:t>
            </a:r>
          </a:p>
          <a:p>
            <a:pPr algn="ctr"/>
            <a:endParaRPr lang="es-CO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PPD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meses de tratamiento. 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Llamada de flecha a la izquierda 8"/>
          <p:cNvSpPr/>
          <p:nvPr/>
        </p:nvSpPr>
        <p:spPr>
          <a:xfrm>
            <a:off x="5247946" y="692944"/>
            <a:ext cx="3753504" cy="5256088"/>
          </a:xfrm>
          <a:prstGeom prst="leftArrowCallout">
            <a:avLst/>
          </a:prstGeom>
          <a:solidFill>
            <a:srgbClr val="00C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HERNÁNDEZ Y COL EN EL 2014 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descriptivo con una muestra de 6 niños 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Aumento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distancia intercanina en promedio de 0,1 mm 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PPD en los primeros 6 meses de 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 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088" y="6434149"/>
            <a:ext cx="889248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sz="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Hernández j, Dimensional changes of the deciduous dental arch class I with crowding, using direct planas tracks. </a:t>
            </a:r>
            <a:r>
              <a:rPr lang="es-CO" sz="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Medellin 2012-2013 Revista CES Odontología ISSN 0120-971 Volumen 27 No. 2 Segundo Semestre de 2014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270" y="2276872"/>
            <a:ext cx="355242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9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8315" y="1075938"/>
            <a:ext cx="3749629" cy="246729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terapéutica con Quad Hélix (QH) presenta mayor efectividad en etapas tempranas de 4 a 6 años (0.9 mm para el ancho intercanino y 0.6 mm en el ancho intermolar a los seis meses de tratamiento</a:t>
            </a:r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). 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526688" y="632035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-72008" y="6597352"/>
            <a:ext cx="8748464" cy="27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Aft>
                <a:spcPts val="800"/>
              </a:spcAft>
            </a:pPr>
            <a:r>
              <a:rPr lang="en-US" sz="9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Bell R et al. the effect maxillary expansion using a quad helix appliance during the deciduous and mixed detitions.am. j. orthod. febrero 1981 volumen 79 N2</a:t>
            </a:r>
            <a:endParaRPr lang="es-CO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31887" t="56406" r="45276" b="19185"/>
          <a:stretch/>
        </p:blipFill>
        <p:spPr>
          <a:xfrm>
            <a:off x="288045" y="3792392"/>
            <a:ext cx="4253123" cy="255580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/>
          <a:srcRect l="61025" t="63209" r="23226" b="19185"/>
          <a:stretch/>
        </p:blipFill>
        <p:spPr>
          <a:xfrm>
            <a:off x="4648659" y="3853367"/>
            <a:ext cx="4022541" cy="2527961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867816" y="1273984"/>
            <a:ext cx="3520608" cy="19389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 presentó un aumento </a:t>
            </a:r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de 0.3 mm en promedio en dentición mixta en edades de 6 a 9 años como se pudo evidenciar en el presente estudio</a:t>
            </a:r>
          </a:p>
        </p:txBody>
      </p:sp>
    </p:spTree>
    <p:extLst>
      <p:ext uri="{BB962C8B-B14F-4D97-AF65-F5344CB8AC3E}">
        <p14:creationId xmlns:p14="http://schemas.microsoft.com/office/powerpoint/2010/main" val="23460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9922" y="6581001"/>
            <a:ext cx="878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Hermmanson H. treatmentof unilateral posterior crossbite with quad helix and removable plates. Restrospective study, the European journal of orthodontics 7 (2) 97-102 1985 </a:t>
            </a:r>
            <a:endParaRPr lang="es-CO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dondear rectángulo de esquina diagonal 1"/>
          <p:cNvSpPr/>
          <p:nvPr/>
        </p:nvSpPr>
        <p:spPr>
          <a:xfrm>
            <a:off x="560056" y="783650"/>
            <a:ext cx="7704856" cy="1368152"/>
          </a:xfrm>
          <a:prstGeom prst="round2DiagRect">
            <a:avLst/>
          </a:prstGeom>
          <a:solidFill>
            <a:srgbClr val="00C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CO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HERMANSON EN 1985</a:t>
            </a:r>
          </a:p>
          <a:p>
            <a:pPr lvl="0"/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-Estudio retrospectivo 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reportó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reducción en el ancho intermolar de -1.5 mm e intercanino de -1.9 mm en  una muestra de 44 niños de 9 años de 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edad aplicando Quad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Hélix (QH) por 6 meses 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dondear rectángulo de esquina diagonal 2"/>
          <p:cNvSpPr/>
          <p:nvPr/>
        </p:nvSpPr>
        <p:spPr>
          <a:xfrm>
            <a:off x="107504" y="5661248"/>
            <a:ext cx="8964488" cy="984411"/>
          </a:xfrm>
          <a:prstGeom prst="round2Diag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Hermanson 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reveló como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complicación principal la fractura de las bandas  de los Quad Hélix (QH) cementados , hallazgo coincidente 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 presente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209097"/>
            <a:ext cx="2952328" cy="324164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45" y="2436151"/>
            <a:ext cx="4070339" cy="287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0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peración manual 4"/>
          <p:cNvSpPr/>
          <p:nvPr/>
        </p:nvSpPr>
        <p:spPr>
          <a:xfrm>
            <a:off x="2699792" y="1684777"/>
            <a:ext cx="2857419" cy="340829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00" tIns="0" rIns="101247" bIns="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1600" kern="1200" dirty="0">
              <a:solidFill>
                <a:schemeClr val="tx1"/>
              </a:solidFill>
            </a:endParaRPr>
          </a:p>
        </p:txBody>
      </p:sp>
      <p:sp>
        <p:nvSpPr>
          <p:cNvPr id="7" name="Llamada de flecha a la derecha 6"/>
          <p:cNvSpPr/>
          <p:nvPr/>
        </p:nvSpPr>
        <p:spPr>
          <a:xfrm>
            <a:off x="107504" y="548680"/>
            <a:ext cx="4104456" cy="5976664"/>
          </a:xfrm>
          <a:prstGeom prst="rightArrowCallout">
            <a:avLst/>
          </a:prstGeom>
          <a:solidFill>
            <a:srgbClr val="00C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BETANCUR Y </a:t>
            </a:r>
            <a:r>
              <a:rPr lang="es-CO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COLABORADORES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O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Analizaron una muestra de 101 niños entre los 6 y 13 años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iños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6 a 10 años se incrementó anualmente  el  ancho intermolar de 0.8 mm a 1 mm en promedio para ambos sexos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-El ancho 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intercanino </a:t>
            </a: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tuvo un incremento anual en promedio de </a:t>
            </a:r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mm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lamada de flecha a la izquierda 7"/>
          <p:cNvSpPr/>
          <p:nvPr/>
        </p:nvSpPr>
        <p:spPr>
          <a:xfrm>
            <a:off x="5148064" y="476672"/>
            <a:ext cx="3744416" cy="6087496"/>
          </a:xfrm>
          <a:prstGeom prst="leftArrowCallou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otro lado Sinclair</a:t>
            </a:r>
          </a:p>
          <a:p>
            <a:pPr algn="ctr"/>
            <a:r>
              <a:rPr lang="es-CO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en su estudio longitudinal de 65 pacientes clase I encontró una tendencia de disminución de la longitud del arco desde los 6 a los 18 años en pacientes clase I </a:t>
            </a:r>
            <a:endParaRPr lang="es-CO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21468" y="6505251"/>
            <a:ext cx="871296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s-CO" sz="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Betancur  AF,  Osorio  JA,  Echeverri  JI,  Jiménez  ID.  Cambios  dimensionales  durante  el  crecimiento  y  desarrollo  en  niños  de  6-13  años  del  corregimiento  de  Damasco,  reporte  preliminar.  </a:t>
            </a:r>
            <a:r>
              <a:rPr lang="en-US" sz="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  Ces  Odont.  1994; 7  (1):  25-36.</a:t>
            </a:r>
            <a:endParaRPr lang="es-CO" sz="7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l="40550" t="33192" r="38188" b="40196"/>
          <a:stretch/>
        </p:blipFill>
        <p:spPr>
          <a:xfrm>
            <a:off x="2843808" y="2276872"/>
            <a:ext cx="3577499" cy="251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0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796747"/>
            <a:ext cx="8229600" cy="4525963"/>
          </a:xfrm>
        </p:spPr>
        <p:txBody>
          <a:bodyPr/>
          <a:lstStyle/>
          <a:p>
            <a:pPr algn="just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Slaj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en el 2015 a través de un estudio longitudinal con una muestra de 30 niños entre 8 y 14 años de 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edad caucásicos clase I con oclusiones ideales </a:t>
            </a:r>
          </a:p>
          <a:p>
            <a:pPr marL="0" indent="0" algn="just">
              <a:buNone/>
            </a:pPr>
            <a:endParaRPr lang="es-CO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o encontró cambios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en el ancho del maxilar asociados al 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género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67544" y="6427344"/>
            <a:ext cx="8640960" cy="318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n-US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Slaj et al. Longitudinal Dental Arch Changes in the Mixed Dentition. (Angle Orthod 2003;73:509–514.)</a:t>
            </a:r>
            <a:endParaRPr lang="es-CO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2367" t="30313" r="43912" b="17516"/>
          <a:stretch/>
        </p:blipFill>
        <p:spPr>
          <a:xfrm>
            <a:off x="2267744" y="3067888"/>
            <a:ext cx="4032448" cy="2705313"/>
          </a:xfrm>
          <a:prstGeom prst="rect">
            <a:avLst/>
          </a:prstGeom>
        </p:spPr>
      </p:pic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660232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252386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Resultado de imagen para conclusion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624380"/>
            <a:ext cx="8262367" cy="209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115616" y="4797152"/>
            <a:ext cx="4896544" cy="864096"/>
          </a:xfrm>
          <a:prstGeom prst="roundRect">
            <a:avLst/>
          </a:prstGeom>
          <a:solidFill>
            <a:schemeClr val="bg1"/>
          </a:solid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4400" b="1" dirty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endParaRPr lang="es-CO" sz="4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7504" y="676157"/>
            <a:ext cx="8729911" cy="38472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intervención terapéutica en niños de 6 a 9 años con mordida cruzada posterior realizada en la población de la zona rural de Zipaquirá, mostró mayores cambios en la distancia intercanina e intermolar después de 6 meses de tratamiento aplicando la terapéutica de Quad Hélix (QH), sin embargo, estos resultados no son estadísticamente significativos debido al reducido tamaño de la muestra y el corto periodo de seguimiento. </a:t>
            </a:r>
          </a:p>
          <a:p>
            <a:pPr marL="290299" indent="-290299" algn="just">
              <a:buFont typeface="Arial" panose="020B0604020202020204" pitchFamily="34" charset="0"/>
              <a:buChar char="•"/>
            </a:pP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67460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671596"/>
            <a:ext cx="8434413" cy="37856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sugiere tomar los resultados encontrados en esta investigación con discreción  hasta contar con una muestra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significativa.</a:t>
            </a:r>
          </a:p>
          <a:p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ncluir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un registro inicial y final de evaluación funcional (masticación y respiración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rabajar en una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mayor motivación y educación a la comunidad en la que se aplique un nuevo proyecto de investigación para  obtener de ellos mayor adherencia.</a:t>
            </a: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pic>
        <p:nvPicPr>
          <p:cNvPr id="7" name="Picture 4" descr="Resultado de imagen para conclusion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70549"/>
            <a:ext cx="83343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1115616" y="4797152"/>
            <a:ext cx="5184576" cy="8306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b="1" dirty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  <a:endParaRPr 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96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1575210"/>
            <a:ext cx="8434413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Según la OMS. Los niños son la representación del futuro de un país, es por esta razón que su adecuado desarrollo debe ser considerado como una prioridad social, a través de la implementación de políticas nacionales que promuevan una igualdad y equidad.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pic>
        <p:nvPicPr>
          <p:cNvPr id="7" name="Picture 4" descr="Resultado de imagen para conclusion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70549"/>
            <a:ext cx="83343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1115616" y="4797152"/>
            <a:ext cx="5184576" cy="8306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b="1" dirty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  <a:endParaRPr 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01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754983"/>
            <a:ext cx="8434413" cy="36009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de vital importancia regular los determinantes sociales para que toda la población  tenga acceso a servicios de  calidad y oportunos, pero es ahí donde es necesario intervenir para poder llevar a cabo estudios comunitarios  a través de campañas de motivación y educación que permita modificar los factores sociales de la población de la zona rural, estimulando a la comunidad a hacer parte de los mismos y tener un adecuado seguimiento,  con el objetivo de recibir una  intervención oportuna  y obtener resultados que permitan, que a través de un beneficio comunitario se puedan analizar el comportamiento de las intervenciones terapéuticas y su efectividad.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pic>
        <p:nvPicPr>
          <p:cNvPr id="7" name="Picture 4" descr="Resultado de imagen para conclusion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70549"/>
            <a:ext cx="83343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1115616" y="4797152"/>
            <a:ext cx="5184576" cy="8306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b="1" dirty="0">
                <a:solidFill>
                  <a:srgbClr val="79A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  <a:endParaRPr 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10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601663"/>
            <a:ext cx="8229600" cy="7969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CO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PLANTEAMIENTO DEL PROBLEMA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913024"/>
              </p:ext>
            </p:extLst>
          </p:nvPr>
        </p:nvGraphicFramePr>
        <p:xfrm>
          <a:off x="179512" y="579179"/>
          <a:ext cx="8652577" cy="4631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8" name="3 CuadroTexto"/>
          <p:cNvSpPr txBox="1">
            <a:spLocks noChangeArrowheads="1"/>
          </p:cNvSpPr>
          <p:nvPr/>
        </p:nvSpPr>
        <p:spPr bwMode="auto">
          <a:xfrm>
            <a:off x="122238" y="6611938"/>
            <a:ext cx="9144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s-CO" altLang="es-CO" sz="1000" dirty="0">
                <a:latin typeface="Arial" panose="020B0604020202020204" pitchFamily="34" charset="0"/>
                <a:cs typeface="Arial" panose="020B0604020202020204" pitchFamily="34" charset="0"/>
              </a:rPr>
              <a:t>ENSAB IV Disponible en: https://www.minsalud.gov.co/sites/rid/Lists/BibliotecaDigital/RIDE/VS/PP/ENSAB-IV-Situacion-Bucal-Actual.pdf</a:t>
            </a:r>
            <a:endParaRPr lang="es-CO" altLang="es-CO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723063" y="6309320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812" y="4010706"/>
            <a:ext cx="3384376" cy="237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42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http://www.guiaacademica.com/educacion/sitios/s321/images/imagen_institucio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1 Título"/>
          <p:cNvSpPr>
            <a:spLocks noGrp="1"/>
          </p:cNvSpPr>
          <p:nvPr>
            <p:ph type="title"/>
          </p:nvPr>
        </p:nvSpPr>
        <p:spPr>
          <a:xfrm>
            <a:off x="444500" y="5375275"/>
            <a:ext cx="8229600" cy="1530350"/>
          </a:xfrm>
        </p:spPr>
        <p:txBody>
          <a:bodyPr/>
          <a:lstStyle/>
          <a:p>
            <a:pPr algn="r" eaLnBrk="1" hangingPunct="1"/>
            <a:r>
              <a:rPr lang="es-ES" altLang="es-CO" sz="3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GRACIAS</a:t>
            </a:r>
            <a:endParaRPr lang="es-CO" altLang="es-CO" sz="3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3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" t="3258" r="1390" b="311"/>
          <a:stretch/>
        </p:blipFill>
        <p:spPr>
          <a:xfrm>
            <a:off x="611560" y="2407432"/>
            <a:ext cx="7704856" cy="4405944"/>
          </a:xfrm>
        </p:spPr>
      </p:pic>
      <p:pic>
        <p:nvPicPr>
          <p:cNvPr id="1032" name="Picture 8" descr="Resultado de imagen para la mejor manera de encontrarte a ti mismo gandhi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05" t="31198" r="1100" b="40874"/>
          <a:stretch/>
        </p:blipFill>
        <p:spPr bwMode="auto">
          <a:xfrm>
            <a:off x="467544" y="548680"/>
            <a:ext cx="8280920" cy="165618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6" name="Rectángulo redondeado 5"/>
          <p:cNvSpPr/>
          <p:nvPr/>
        </p:nvSpPr>
        <p:spPr>
          <a:xfrm>
            <a:off x="5004048" y="1484784"/>
            <a:ext cx="2376264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2"/>
                </a:solidFill>
              </a:rPr>
              <a:t>Gandhi</a:t>
            </a:r>
            <a:endParaRPr lang="es-CO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51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601663"/>
            <a:ext cx="8229600" cy="7969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CO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PLANTEAMIENTO DEL PROBLEMA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6304197"/>
              </p:ext>
            </p:extLst>
          </p:nvPr>
        </p:nvGraphicFramePr>
        <p:xfrm>
          <a:off x="231775" y="609481"/>
          <a:ext cx="8652577" cy="4631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2" name="3 CuadroTexto"/>
          <p:cNvSpPr txBox="1">
            <a:spLocks noChangeArrowheads="1"/>
          </p:cNvSpPr>
          <p:nvPr/>
        </p:nvSpPr>
        <p:spPr bwMode="auto">
          <a:xfrm>
            <a:off x="231132" y="6427113"/>
            <a:ext cx="9144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lvl="0">
              <a:buNone/>
            </a:pPr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Mendez y Cols. Prevalencia de maloclusiones dentales y necesidad de tratamiento ortopédico en niños de 6 a 9 años, Zona Urbana de Zipaquirá, Colombia. 2015. Fase I. 2015</a:t>
            </a: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90038"/>
            <a:ext cx="3264297" cy="1958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8"/>
          <a:srcRect l="17864" t="50160" r="44369" b="20963"/>
          <a:stretch/>
        </p:blipFill>
        <p:spPr>
          <a:xfrm>
            <a:off x="4607333" y="4184418"/>
            <a:ext cx="4115073" cy="1769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3 CuadroTexto"/>
          <p:cNvSpPr txBox="1">
            <a:spLocks noChangeArrowheads="1"/>
          </p:cNvSpPr>
          <p:nvPr/>
        </p:nvSpPr>
        <p:spPr bwMode="auto">
          <a:xfrm>
            <a:off x="6755017" y="6150114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316278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redondeado 5"/>
          <p:cNvSpPr/>
          <p:nvPr/>
        </p:nvSpPr>
        <p:spPr>
          <a:xfrm>
            <a:off x="2374900" y="4951413"/>
            <a:ext cx="4572000" cy="769937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 dirty="0"/>
          </a:p>
        </p:txBody>
      </p:sp>
      <p:sp>
        <p:nvSpPr>
          <p:cNvPr id="18" name="Título 1"/>
          <p:cNvSpPr>
            <a:spLocks noGrp="1"/>
          </p:cNvSpPr>
          <p:nvPr>
            <p:ph type="title"/>
          </p:nvPr>
        </p:nvSpPr>
        <p:spPr>
          <a:xfrm>
            <a:off x="571552" y="427904"/>
            <a:ext cx="8229600" cy="7969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PLANTEAMIENTO DEL PROBLEMA </a:t>
            </a:r>
            <a:endParaRPr lang="es-CO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762833"/>
              </p:ext>
            </p:extLst>
          </p:nvPr>
        </p:nvGraphicFramePr>
        <p:xfrm>
          <a:off x="279400" y="1496986"/>
          <a:ext cx="8532054" cy="4553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6" name="Rectángulo 4"/>
          <p:cNvSpPr>
            <a:spLocks noChangeArrowheads="1"/>
          </p:cNvSpPr>
          <p:nvPr/>
        </p:nvSpPr>
        <p:spPr bwMode="auto">
          <a:xfrm>
            <a:off x="2374900" y="5032375"/>
            <a:ext cx="4572000" cy="10772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600" dirty="0">
                <a:latin typeface="Arial" panose="020B0604020202020204" pitchFamily="34" charset="0"/>
                <a:cs typeface="Arial" panose="020B0604020202020204" pitchFamily="34" charset="0"/>
              </a:rPr>
              <a:t>Defectos en el crecimiento dentofacial, alteraciones condilares y </a:t>
            </a:r>
            <a:r>
              <a:rPr lang="es-CO" alt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musculares </a:t>
            </a:r>
            <a:r>
              <a:rPr lang="es-CO" altLang="es-CO" sz="1600" dirty="0">
                <a:latin typeface="Arial" panose="020B0604020202020204" pitchFamily="34" charset="0"/>
                <a:cs typeface="Arial" panose="020B0604020202020204" pitchFamily="34" charset="0"/>
              </a:rPr>
              <a:t>logrando así una adecuada función y estabilidad de  sistema </a:t>
            </a:r>
            <a:r>
              <a:rPr lang="es-CO" alt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estomatognático</a:t>
            </a:r>
            <a:endParaRPr lang="es-CO" alt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ector recto 13"/>
          <p:cNvCxnSpPr/>
          <p:nvPr/>
        </p:nvCxnSpPr>
        <p:spPr>
          <a:xfrm>
            <a:off x="2843808" y="4581128"/>
            <a:ext cx="2580" cy="370285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0" name="5 Rectángulo"/>
          <p:cNvSpPr>
            <a:spLocks noChangeArrowheads="1"/>
          </p:cNvSpPr>
          <p:nvPr/>
        </p:nvSpPr>
        <p:spPr bwMode="auto">
          <a:xfrm>
            <a:off x="279400" y="6381750"/>
            <a:ext cx="83899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s-CO" sz="700" dirty="0">
                <a:latin typeface="Arial" panose="020B0604020202020204" pitchFamily="34" charset="0"/>
                <a:cs typeface="Arial" panose="020B0604020202020204" pitchFamily="34" charset="0"/>
              </a:rPr>
              <a:t>Kiki, A. Condylar Asymmetry in Bilateral Posterior  Crossbite Patients Angle  Orthodo, 2007  vol 77.</a:t>
            </a:r>
            <a:endParaRPr lang="es-CO" altLang="es-CO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CO" sz="700" dirty="0">
                <a:latin typeface="Arial" panose="020B0604020202020204" pitchFamily="34" charset="0"/>
                <a:cs typeface="Arial" panose="020B0604020202020204" pitchFamily="34" charset="0"/>
              </a:rPr>
              <a:t>Andrade A, Gavião M, Gameiro G, Rossi M, Characteristics of masticatory muscles in children with  unilateral posterior crossbite Braz Oral  Res. 2010  :204 -10</a:t>
            </a:r>
            <a:endParaRPr lang="es-CO" altLang="es-CO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Conector recto 14"/>
          <p:cNvCxnSpPr/>
          <p:nvPr/>
        </p:nvCxnSpPr>
        <p:spPr>
          <a:xfrm>
            <a:off x="6588224" y="4540647"/>
            <a:ext cx="2580" cy="370285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3 CuadroTexto"/>
          <p:cNvSpPr txBox="1">
            <a:spLocks noChangeArrowheads="1"/>
          </p:cNvSpPr>
          <p:nvPr/>
        </p:nvSpPr>
        <p:spPr bwMode="auto">
          <a:xfrm>
            <a:off x="6723063" y="6309320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</p:spTree>
    <p:extLst>
      <p:ext uri="{BB962C8B-B14F-4D97-AF65-F5344CB8AC3E}">
        <p14:creationId xmlns:p14="http://schemas.microsoft.com/office/powerpoint/2010/main" val="178167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41399" y="260648"/>
            <a:ext cx="8229600" cy="7969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JUSTIFICACIÓN</a:t>
            </a:r>
            <a:endParaRPr lang="es-CO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8" name="Rectángulo 5"/>
          <p:cNvSpPr>
            <a:spLocks noChangeArrowheads="1"/>
          </p:cNvSpPr>
          <p:nvPr/>
        </p:nvSpPr>
        <p:spPr bwMode="auto">
          <a:xfrm>
            <a:off x="541338" y="6502400"/>
            <a:ext cx="84613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s-CO" sz="1000" dirty="0">
                <a:latin typeface="Arial" panose="020B0604020202020204" pitchFamily="34" charset="0"/>
                <a:cs typeface="Arial" panose="020B0604020202020204" pitchFamily="34" charset="0"/>
              </a:rPr>
              <a:t>Early Correction of Malocclusion Using Planas Direct Tracks Volume 2013, Article ID 395784, 4 pages</a:t>
            </a:r>
            <a:endParaRPr lang="es-CO" altLang="es-CO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669795352"/>
              </p:ext>
            </p:extLst>
          </p:nvPr>
        </p:nvGraphicFramePr>
        <p:xfrm>
          <a:off x="-684584" y="1260326"/>
          <a:ext cx="7982412" cy="331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222" y="4556865"/>
            <a:ext cx="2499025" cy="175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86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132986222"/>
              </p:ext>
            </p:extLst>
          </p:nvPr>
        </p:nvGraphicFramePr>
        <p:xfrm>
          <a:off x="541338" y="307287"/>
          <a:ext cx="7775078" cy="5137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o 6"/>
          <p:cNvGrpSpPr/>
          <p:nvPr/>
        </p:nvGrpSpPr>
        <p:grpSpPr>
          <a:xfrm>
            <a:off x="1475656" y="5589240"/>
            <a:ext cx="6264696" cy="864096"/>
            <a:chOff x="1152126" y="1656182"/>
            <a:chExt cx="6349483" cy="1522688"/>
          </a:xfrm>
        </p:grpSpPr>
        <p:sp>
          <p:nvSpPr>
            <p:cNvPr id="8" name="Rectángulo 7"/>
            <p:cNvSpPr/>
            <p:nvPr/>
          </p:nvSpPr>
          <p:spPr>
            <a:xfrm>
              <a:off x="1152126" y="1656182"/>
              <a:ext cx="6349483" cy="152268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ángulo 8"/>
            <p:cNvSpPr/>
            <p:nvPr/>
          </p:nvSpPr>
          <p:spPr>
            <a:xfrm>
              <a:off x="1152126" y="1656182"/>
              <a:ext cx="6349483" cy="15226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s-CO" sz="1800" kern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imita el adecuado crecimiento y desarrollo de los maxilares</a:t>
              </a:r>
              <a:r>
                <a:rPr lang="es-ES" altLang="es-CO" sz="1800" kern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s-ES" sz="18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Rectángulo 5"/>
          <p:cNvSpPr>
            <a:spLocks noChangeArrowheads="1"/>
          </p:cNvSpPr>
          <p:nvPr/>
        </p:nvSpPr>
        <p:spPr bwMode="auto">
          <a:xfrm>
            <a:off x="541338" y="6502400"/>
            <a:ext cx="84613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s-CO" sz="1000" dirty="0">
                <a:latin typeface="Arial" panose="020B0604020202020204" pitchFamily="34" charset="0"/>
                <a:cs typeface="Arial" panose="020B0604020202020204" pitchFamily="34" charset="0"/>
              </a:rPr>
              <a:t>Early Correction of Malocclusion Using Planas Direct Tracks Volume 2013, Article ID 395784, 4 pages</a:t>
            </a:r>
            <a:endParaRPr lang="es-CO" altLang="es-CO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" t="13727" b="12227"/>
          <a:stretch/>
        </p:blipFill>
        <p:spPr>
          <a:xfrm>
            <a:off x="3187849" y="2204864"/>
            <a:ext cx="2482055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5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520700"/>
            <a:ext cx="8229600" cy="7969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JUSTIFICACIÓN</a:t>
            </a:r>
            <a:endParaRPr lang="es-CO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396388"/>
              </p:ext>
            </p:extLst>
          </p:nvPr>
        </p:nvGraphicFramePr>
        <p:xfrm>
          <a:off x="386366" y="1455313"/>
          <a:ext cx="8616347" cy="5047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2" name="Rectángulo 5"/>
          <p:cNvSpPr>
            <a:spLocks noChangeArrowheads="1"/>
          </p:cNvSpPr>
          <p:nvPr/>
        </p:nvSpPr>
        <p:spPr bwMode="auto">
          <a:xfrm>
            <a:off x="541338" y="6610350"/>
            <a:ext cx="846137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lvl="0"/>
            <a:r>
              <a:rPr lang="es-CO" sz="900" dirty="0" smtClean="0"/>
              <a:t>Ramírez </a:t>
            </a:r>
            <a:r>
              <a:rPr lang="es-CO" sz="900" dirty="0"/>
              <a:t>G. Ortopedia funcional en manejo de mordidas cruzadas. Revista de la Federación Odontológica Colombiana 1996; 54:27-32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/>
          <a:srcRect l="22328" t="26375" r="66603" b="44094"/>
          <a:stretch/>
        </p:blipFill>
        <p:spPr>
          <a:xfrm>
            <a:off x="1403648" y="2780928"/>
            <a:ext cx="1584176" cy="237626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691680" y="3645024"/>
            <a:ext cx="1008112" cy="1854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7" name="3 CuadroTexto"/>
          <p:cNvSpPr txBox="1">
            <a:spLocks noChangeArrowheads="1"/>
          </p:cNvSpPr>
          <p:nvPr/>
        </p:nvSpPr>
        <p:spPr bwMode="auto">
          <a:xfrm>
            <a:off x="6723063" y="6443663"/>
            <a:ext cx="23546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" pitchFamily="34" charset="0"/>
              </a:rPr>
              <a:t>Moreno. L</a:t>
            </a:r>
            <a:r>
              <a:rPr lang="es-CO" altLang="es-CO" sz="1200" dirty="0" smtClean="0">
                <a:latin typeface="Arial" pitchFamily="34" charset="0"/>
              </a:rPr>
              <a:t>, </a:t>
            </a:r>
            <a:r>
              <a:rPr lang="es-CO" altLang="es-CO" sz="1200" dirty="0">
                <a:latin typeface="Arial" pitchFamily="34" charset="0"/>
              </a:rPr>
              <a:t>Ramirez. A, Rozo D.</a:t>
            </a:r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5796136" y="3501008"/>
            <a:ext cx="0" cy="50245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79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Tema3</Template>
  <TotalTime>2089</TotalTime>
  <Words>2184</Words>
  <Application>Microsoft Office PowerPoint</Application>
  <PresentationFormat>Presentación en pantalla (4:3)</PresentationFormat>
  <Paragraphs>198</Paragraphs>
  <Slides>41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6" baseType="lpstr">
      <vt:lpstr>MS PGothic</vt:lpstr>
      <vt:lpstr>Arial</vt:lpstr>
      <vt:lpstr>Calibri</vt:lpstr>
      <vt:lpstr>Times New Roman</vt:lpstr>
      <vt:lpstr>Tema3</vt:lpstr>
      <vt:lpstr>DETERMINACIÓN DE LOS CAMBIOS TRANSVERSALES EN EL MAXILAR, POSTERIOR AL TRATAMIENTO CON PISTAS PLANAS DIRECTAS VS QUAD HÉLIX. PRUEBA PILOTO</vt:lpstr>
      <vt:lpstr>INVESTIGADORES</vt:lpstr>
      <vt:lpstr>PLANTEAMIENTO DEL PROBLEMA </vt:lpstr>
      <vt:lpstr>PLANTEAMIENTO DEL PROBLEMA </vt:lpstr>
      <vt:lpstr>PLANTEAMIENTO DEL PROBLEMA </vt:lpstr>
      <vt:lpstr>PLANTEAMIENTO DEL PROBLEMA </vt:lpstr>
      <vt:lpstr>JUSTIFICACIÓN</vt:lpstr>
      <vt:lpstr>Presentación de PowerPoint</vt:lpstr>
      <vt:lpstr>JUSTIFICACIÓN</vt:lpstr>
      <vt:lpstr>JUSTIFICACIÓN</vt:lpstr>
      <vt:lpstr>OBJETIVO GENERAL </vt:lpstr>
      <vt:lpstr>Presentación de PowerPoint</vt:lpstr>
      <vt:lpstr>Presentación de PowerPoint</vt:lpstr>
      <vt:lpstr>Presentación de PowerPoint</vt:lpstr>
      <vt:lpstr>PRESENTACIÓN DE PROYECTO SECRETARIA DE SALUD DE ZIPAQUIRÁ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PRUEBAS ESTADÍSTICAS </vt:lpstr>
      <vt:lpstr>RESULTADOS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Presentación de PowerPoint</vt:lpstr>
      <vt:lpstr>Presentación de PowerPoint</vt:lpstr>
      <vt:lpstr>Presentación de PowerPoint</vt:lpstr>
      <vt:lpstr>GRACIAS</vt:lpstr>
      <vt:lpstr>Presentación de PowerPoint</vt:lpstr>
    </vt:vector>
  </TitlesOfParts>
  <Company>Luffi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GRÁFICO DE LAS VARIABLES</dc:title>
  <dc:creator>Sandra Liliana Páez Rodríguez</dc:creator>
  <cp:lastModifiedBy>andrearvega@outlook.com</cp:lastModifiedBy>
  <cp:revision>104</cp:revision>
  <dcterms:created xsi:type="dcterms:W3CDTF">2016-11-07T18:24:46Z</dcterms:created>
  <dcterms:modified xsi:type="dcterms:W3CDTF">2018-05-29T02:34:43Z</dcterms:modified>
</cp:coreProperties>
</file>