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90" r:id="rId30"/>
    <p:sldId id="284" r:id="rId31"/>
    <p:sldId id="285" r:id="rId32"/>
    <p:sldId id="286" r:id="rId33"/>
    <p:sldId id="287" r:id="rId34"/>
    <p:sldId id="288" r:id="rId35"/>
    <p:sldId id="289" r:id="rId36"/>
  </p:sldIdLst>
  <p:sldSz cx="12192000" cy="6858000"/>
  <p:notesSz cx="12192000" cy="6858000"/>
  <p:defaultTextStyle>
    <a:defPPr lvl="0">
      <a:defRPr lang="es-CO"/>
    </a:defPPr>
    <a:lvl1pPr marL="0" lvl="0" algn="l" defTabSz="914400" rtl="0" eaLnBrk="1" latinLnBrk="0" hangingPunct="1">
      <a:defRPr sz="1800" kern="1200">
        <a:solidFill>
          <a:schemeClr val="tx1"/>
        </a:solidFill>
        <a:latin typeface="+mn-lt"/>
        <a:ea typeface="+mn-ea"/>
        <a:cs typeface="+mn-cs"/>
      </a:defRPr>
    </a:lvl1pPr>
    <a:lvl2pPr marL="457200" lvl="1" algn="l" defTabSz="914400" rtl="0" eaLnBrk="1" latinLnBrk="0" hangingPunct="1">
      <a:defRPr sz="1800" kern="1200">
        <a:solidFill>
          <a:schemeClr val="tx1"/>
        </a:solidFill>
        <a:latin typeface="+mn-lt"/>
        <a:ea typeface="+mn-ea"/>
        <a:cs typeface="+mn-cs"/>
      </a:defRPr>
    </a:lvl2pPr>
    <a:lvl3pPr marL="914400" lvl="2" algn="l" defTabSz="914400" rtl="0" eaLnBrk="1" latinLnBrk="0" hangingPunct="1">
      <a:defRPr sz="1800" kern="1200">
        <a:solidFill>
          <a:schemeClr val="tx1"/>
        </a:solidFill>
        <a:latin typeface="+mn-lt"/>
        <a:ea typeface="+mn-ea"/>
        <a:cs typeface="+mn-cs"/>
      </a:defRPr>
    </a:lvl3pPr>
    <a:lvl4pPr marL="1371600" lvl="3" algn="l" defTabSz="914400" rtl="0" eaLnBrk="1" latinLnBrk="0" hangingPunct="1">
      <a:defRPr sz="1800" kern="1200">
        <a:solidFill>
          <a:schemeClr val="tx1"/>
        </a:solidFill>
        <a:latin typeface="+mn-lt"/>
        <a:ea typeface="+mn-ea"/>
        <a:cs typeface="+mn-cs"/>
      </a:defRPr>
    </a:lvl4pPr>
    <a:lvl5pPr marL="1828800" lvl="4" algn="l" defTabSz="914400" rtl="0" eaLnBrk="1" latinLnBrk="0" hangingPunct="1">
      <a:defRPr sz="1800" kern="1200">
        <a:solidFill>
          <a:schemeClr val="tx1"/>
        </a:solidFill>
        <a:latin typeface="+mn-lt"/>
        <a:ea typeface="+mn-ea"/>
        <a:cs typeface="+mn-cs"/>
      </a:defRPr>
    </a:lvl5pPr>
    <a:lvl6pPr marL="2286000" lvl="5" algn="l" defTabSz="914400" rtl="0" eaLnBrk="1" latinLnBrk="0" hangingPunct="1">
      <a:defRPr sz="1800" kern="1200">
        <a:solidFill>
          <a:schemeClr val="tx1"/>
        </a:solidFill>
        <a:latin typeface="+mn-lt"/>
        <a:ea typeface="+mn-ea"/>
        <a:cs typeface="+mn-cs"/>
      </a:defRPr>
    </a:lvl6pPr>
    <a:lvl7pPr marL="2743200" lvl="6" algn="l" defTabSz="914400" rtl="0" eaLnBrk="1" latinLnBrk="0" hangingPunct="1">
      <a:defRPr sz="1800" kern="1200">
        <a:solidFill>
          <a:schemeClr val="tx1"/>
        </a:solidFill>
        <a:latin typeface="+mn-lt"/>
        <a:ea typeface="+mn-ea"/>
        <a:cs typeface="+mn-cs"/>
      </a:defRPr>
    </a:lvl7pPr>
    <a:lvl8pPr marL="3200400" lvl="7" algn="l" defTabSz="914400" rtl="0" eaLnBrk="1" latinLnBrk="0" hangingPunct="1">
      <a:defRPr sz="1800" kern="1200">
        <a:solidFill>
          <a:schemeClr val="tx1"/>
        </a:solidFill>
        <a:latin typeface="+mn-lt"/>
        <a:ea typeface="+mn-ea"/>
        <a:cs typeface="+mn-cs"/>
      </a:defRPr>
    </a:lvl8pPr>
    <a:lvl9pPr marL="3657600" lvl="8"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320FC0-0322-2F41-8F9F-3DB93B871DBB}" type="doc">
      <dgm:prSet loTypeId="urn:microsoft.com/office/officeart/2005/8/layout/bProcess3" loCatId="" qsTypeId="urn:microsoft.com/office/officeart/2005/8/quickstyle/simple1" qsCatId="simple" csTypeId="urn:microsoft.com/office/officeart/2005/8/colors/accent2_5" csCatId="accent2" phldr="1"/>
      <dgm:spPr/>
      <dgm:t>
        <a:bodyPr/>
        <a:lstStyle/>
        <a:p>
          <a:endParaRPr lang="es-ES"/>
        </a:p>
      </dgm:t>
    </dgm:pt>
    <dgm:pt modelId="{7C5985FD-B386-FC46-975C-DBA5342844B2}">
      <dgm:prSet phldrT="[Texto]"/>
      <dgm:spPr/>
      <dgm:t>
        <a:bodyPr/>
        <a:lstStyle/>
        <a:p>
          <a:pPr algn="just"/>
          <a:r>
            <a:rPr lang="es-ES" b="1"/>
            <a:t>López, Cerezo, Paz (2010)</a:t>
          </a:r>
          <a:endParaRPr lang="es-ES"/>
        </a:p>
      </dgm:t>
    </dgm:pt>
    <dgm:pt modelId="{22EE1879-4F60-2F4B-B15E-6E32744CCA71}" type="parTrans" cxnId="{62EFA705-633E-5045-9C65-1DE8E882510C}">
      <dgm:prSet/>
      <dgm:spPr/>
      <dgm:t>
        <a:bodyPr/>
        <a:lstStyle/>
        <a:p>
          <a:pPr algn="just"/>
          <a:endParaRPr lang="es-ES"/>
        </a:p>
      </dgm:t>
    </dgm:pt>
    <dgm:pt modelId="{116F41B4-E045-1948-9518-1F462018C1E8}" type="sibTrans" cxnId="{62EFA705-633E-5045-9C65-1DE8E882510C}">
      <dgm:prSet/>
      <dgm:spPr/>
      <dgm:t>
        <a:bodyPr/>
        <a:lstStyle/>
        <a:p>
          <a:pPr algn="just"/>
          <a:endParaRPr lang="es-ES"/>
        </a:p>
      </dgm:t>
    </dgm:pt>
    <dgm:pt modelId="{079401D7-F7D4-9048-B6D9-C9008810CD09}">
      <dgm:prSet phldrT="[Texto]"/>
      <dgm:spPr/>
      <dgm:t>
        <a:bodyPr/>
        <a:lstStyle/>
        <a:p>
          <a:pPr algn="just"/>
          <a:r>
            <a:rPr lang="es-ES" b="1" err="1"/>
            <a:t>DeBord</a:t>
          </a:r>
          <a:r>
            <a:rPr lang="es-ES" b="1"/>
            <a:t>, </a:t>
          </a:r>
          <a:r>
            <a:rPr lang="es-ES" b="1" err="1"/>
            <a:t>Patel</a:t>
          </a:r>
          <a:r>
            <a:rPr lang="es-ES" b="1"/>
            <a:t>, Braun &amp;</a:t>
          </a:r>
          <a:r>
            <a:rPr lang="es-ES" b="1" err="1"/>
            <a:t>Dao</a:t>
          </a:r>
          <a:r>
            <a:rPr lang="es-ES" b="1"/>
            <a:t> (2019)</a:t>
          </a:r>
          <a:endParaRPr lang="es-ES"/>
        </a:p>
      </dgm:t>
    </dgm:pt>
    <dgm:pt modelId="{04ECF616-2DAD-894B-BB9E-B36467052B78}" type="parTrans" cxnId="{A33DF1D6-2BA2-6E4E-8639-83D97DBA8ADD}">
      <dgm:prSet/>
      <dgm:spPr/>
      <dgm:t>
        <a:bodyPr/>
        <a:lstStyle/>
        <a:p>
          <a:pPr algn="just"/>
          <a:endParaRPr lang="es-ES"/>
        </a:p>
      </dgm:t>
    </dgm:pt>
    <dgm:pt modelId="{E0FF16AE-5B3D-494C-9177-5732154DA4BC}" type="sibTrans" cxnId="{A33DF1D6-2BA2-6E4E-8639-83D97DBA8ADD}">
      <dgm:prSet/>
      <dgm:spPr/>
      <dgm:t>
        <a:bodyPr/>
        <a:lstStyle/>
        <a:p>
          <a:pPr algn="just"/>
          <a:endParaRPr lang="es-ES"/>
        </a:p>
      </dgm:t>
    </dgm:pt>
    <dgm:pt modelId="{AECC04CD-8C81-8F48-BF51-B4B1A00C55F6}">
      <dgm:prSet phldrT="[Texto]"/>
      <dgm:spPr/>
      <dgm:t>
        <a:bodyPr/>
        <a:lstStyle/>
        <a:p>
          <a:pPr algn="just"/>
          <a:r>
            <a:rPr lang="es-ES"/>
            <a:t>Poca fidelización, baja satisfacción y adherencia a los tratamientos es resultado a altos costos de </a:t>
          </a:r>
          <a:r>
            <a:rPr lang="es-ES" err="1"/>
            <a:t>ttos</a:t>
          </a:r>
          <a:endParaRPr lang="es-ES"/>
        </a:p>
      </dgm:t>
    </dgm:pt>
    <dgm:pt modelId="{FBE40D8D-E34A-434B-8F65-5DBAD35194D2}" type="parTrans" cxnId="{A27E359C-C33C-FD43-A2EF-EC5C5ED42699}">
      <dgm:prSet/>
      <dgm:spPr/>
      <dgm:t>
        <a:bodyPr/>
        <a:lstStyle/>
        <a:p>
          <a:pPr algn="just"/>
          <a:endParaRPr lang="es-ES"/>
        </a:p>
      </dgm:t>
    </dgm:pt>
    <dgm:pt modelId="{CB395D6E-83DD-2F4C-9125-CCC1879A2EE9}" type="sibTrans" cxnId="{A27E359C-C33C-FD43-A2EF-EC5C5ED42699}">
      <dgm:prSet/>
      <dgm:spPr/>
      <dgm:t>
        <a:bodyPr/>
        <a:lstStyle/>
        <a:p>
          <a:pPr algn="just"/>
          <a:endParaRPr lang="es-ES"/>
        </a:p>
      </dgm:t>
    </dgm:pt>
    <dgm:pt modelId="{9849CB20-FBEF-4B46-95D8-0D5E47D92EE9}">
      <dgm:prSet/>
      <dgm:spPr/>
      <dgm:t>
        <a:bodyPr/>
        <a:lstStyle/>
        <a:p>
          <a:pPr algn="just"/>
          <a:r>
            <a:rPr lang="es-ES" b="1" err="1"/>
            <a:t>Caiza</a:t>
          </a:r>
          <a:r>
            <a:rPr lang="es-ES" b="1"/>
            <a:t> (2013)</a:t>
          </a:r>
        </a:p>
      </dgm:t>
    </dgm:pt>
    <dgm:pt modelId="{DC7570C7-A397-FB41-88C7-EADA9ED2AED7}" type="parTrans" cxnId="{CCE921DB-7AE7-E64C-A4A5-00792EBC73CD}">
      <dgm:prSet/>
      <dgm:spPr/>
      <dgm:t>
        <a:bodyPr/>
        <a:lstStyle/>
        <a:p>
          <a:pPr algn="just"/>
          <a:endParaRPr lang="es-ES"/>
        </a:p>
      </dgm:t>
    </dgm:pt>
    <dgm:pt modelId="{6871A3D3-46C5-E94A-817F-6CC36411617D}" type="sibTrans" cxnId="{CCE921DB-7AE7-E64C-A4A5-00792EBC73CD}">
      <dgm:prSet/>
      <dgm:spPr/>
      <dgm:t>
        <a:bodyPr/>
        <a:lstStyle/>
        <a:p>
          <a:pPr algn="just"/>
          <a:endParaRPr lang="es-ES"/>
        </a:p>
      </dgm:t>
    </dgm:pt>
    <dgm:pt modelId="{5E9E4511-63AE-BE46-8FE9-397B58B067F5}">
      <dgm:prSet/>
      <dgm:spPr/>
      <dgm:t>
        <a:bodyPr/>
        <a:lstStyle/>
        <a:p>
          <a:pPr algn="just"/>
          <a:r>
            <a:rPr lang="es-ES"/>
            <a:t>Debilidad para la clínica estudiada: falta de incentivos para los clientes fidelizados.</a:t>
          </a:r>
        </a:p>
      </dgm:t>
    </dgm:pt>
    <dgm:pt modelId="{B88265FD-46A5-EE4B-A3BB-991969180A7C}" type="parTrans" cxnId="{26493EDA-32A6-CF46-9D39-E5BD3D82C2A3}">
      <dgm:prSet/>
      <dgm:spPr/>
      <dgm:t>
        <a:bodyPr/>
        <a:lstStyle/>
        <a:p>
          <a:pPr algn="just"/>
          <a:endParaRPr lang="es-ES"/>
        </a:p>
      </dgm:t>
    </dgm:pt>
    <dgm:pt modelId="{5284ABED-53FC-8743-886A-A550C25C215D}" type="sibTrans" cxnId="{26493EDA-32A6-CF46-9D39-E5BD3D82C2A3}">
      <dgm:prSet/>
      <dgm:spPr/>
      <dgm:t>
        <a:bodyPr/>
        <a:lstStyle/>
        <a:p>
          <a:pPr algn="just"/>
          <a:endParaRPr lang="es-ES"/>
        </a:p>
      </dgm:t>
    </dgm:pt>
    <dgm:pt modelId="{2E476F8B-22DD-D34F-84EB-AAA0C291B577}">
      <dgm:prSet/>
      <dgm:spPr/>
      <dgm:t>
        <a:bodyPr/>
        <a:lstStyle/>
        <a:p>
          <a:pPr algn="just"/>
          <a:r>
            <a:rPr lang="es-ES"/>
            <a:t>Recomienda un plan de beneficios.</a:t>
          </a:r>
        </a:p>
      </dgm:t>
    </dgm:pt>
    <dgm:pt modelId="{AD0D0F28-A389-6C46-8626-44A843F1CB27}" type="parTrans" cxnId="{4BCAA9A4-916F-814E-A7C3-ED0BCFAC4652}">
      <dgm:prSet/>
      <dgm:spPr/>
      <dgm:t>
        <a:bodyPr/>
        <a:lstStyle/>
        <a:p>
          <a:pPr algn="just"/>
          <a:endParaRPr lang="es-ES"/>
        </a:p>
      </dgm:t>
    </dgm:pt>
    <dgm:pt modelId="{F348A651-09E4-2040-84D3-B998E087A248}" type="sibTrans" cxnId="{4BCAA9A4-916F-814E-A7C3-ED0BCFAC4652}">
      <dgm:prSet/>
      <dgm:spPr/>
      <dgm:t>
        <a:bodyPr/>
        <a:lstStyle/>
        <a:p>
          <a:pPr algn="just"/>
          <a:endParaRPr lang="es-ES"/>
        </a:p>
      </dgm:t>
    </dgm:pt>
    <dgm:pt modelId="{5CC8B6E2-B490-0448-8F94-7FA38284C6C4}">
      <dgm:prSet/>
      <dgm:spPr/>
      <dgm:t>
        <a:bodyPr/>
        <a:lstStyle/>
        <a:p>
          <a:pPr algn="just"/>
          <a:r>
            <a:rPr lang="es-ES" b="1" err="1"/>
            <a:t>Radu</a:t>
          </a:r>
          <a:r>
            <a:rPr lang="es-ES" b="1"/>
            <a:t> (2016)</a:t>
          </a:r>
        </a:p>
      </dgm:t>
    </dgm:pt>
    <dgm:pt modelId="{CFA94B80-192A-1746-8A31-CABD0CDC2B6A}" type="parTrans" cxnId="{EC0823A7-9035-0249-A6CF-BC414032FD57}">
      <dgm:prSet/>
      <dgm:spPr/>
      <dgm:t>
        <a:bodyPr/>
        <a:lstStyle/>
        <a:p>
          <a:pPr algn="just"/>
          <a:endParaRPr lang="es-ES"/>
        </a:p>
      </dgm:t>
    </dgm:pt>
    <dgm:pt modelId="{7DFF2CCB-E1BC-7C4D-9A19-B368DAD8EEE5}" type="sibTrans" cxnId="{EC0823A7-9035-0249-A6CF-BC414032FD57}">
      <dgm:prSet/>
      <dgm:spPr/>
      <dgm:t>
        <a:bodyPr/>
        <a:lstStyle/>
        <a:p>
          <a:pPr algn="just"/>
          <a:endParaRPr lang="es-ES"/>
        </a:p>
      </dgm:t>
    </dgm:pt>
    <dgm:pt modelId="{C4774A84-5A83-E64F-BA76-FCCD3B886565}">
      <dgm:prSet/>
      <dgm:spPr/>
      <dgm:t>
        <a:bodyPr/>
        <a:lstStyle/>
        <a:p>
          <a:pPr algn="just"/>
          <a:r>
            <a:rPr lang="es-ES"/>
            <a:t>78% de encuestados estuvieron influenciados por las redes sociales del centro de salud.</a:t>
          </a:r>
        </a:p>
      </dgm:t>
    </dgm:pt>
    <dgm:pt modelId="{576E5D5A-9592-B64F-83CB-7B281EC80265}" type="parTrans" cxnId="{4B03FF2B-DD92-E548-8F0D-246A5E33D967}">
      <dgm:prSet/>
      <dgm:spPr/>
      <dgm:t>
        <a:bodyPr/>
        <a:lstStyle/>
        <a:p>
          <a:pPr algn="just"/>
          <a:endParaRPr lang="es-ES"/>
        </a:p>
      </dgm:t>
    </dgm:pt>
    <dgm:pt modelId="{014E2DE6-90C9-F64F-AF7B-5C6AC0374713}" type="sibTrans" cxnId="{4B03FF2B-DD92-E548-8F0D-246A5E33D967}">
      <dgm:prSet/>
      <dgm:spPr/>
      <dgm:t>
        <a:bodyPr/>
        <a:lstStyle/>
        <a:p>
          <a:pPr algn="just"/>
          <a:endParaRPr lang="es-ES"/>
        </a:p>
      </dgm:t>
    </dgm:pt>
    <dgm:pt modelId="{061242C0-F250-2D44-B93E-8909EEE6C3DA}">
      <dgm:prSet/>
      <dgm:spPr/>
      <dgm:t>
        <a:bodyPr/>
        <a:lstStyle/>
        <a:p>
          <a:pPr algn="just"/>
          <a:r>
            <a:rPr lang="es-ES"/>
            <a:t>Conclusión: RS tienen un impacto positivo en la promoción de los centros de salud.</a:t>
          </a:r>
        </a:p>
      </dgm:t>
    </dgm:pt>
    <dgm:pt modelId="{E6A60DBB-0730-FE42-84FF-0B443C2F593C}" type="parTrans" cxnId="{73B388AD-35D5-F14D-AE85-21B686852305}">
      <dgm:prSet/>
      <dgm:spPr/>
      <dgm:t>
        <a:bodyPr/>
        <a:lstStyle/>
        <a:p>
          <a:pPr algn="just"/>
          <a:endParaRPr lang="es-ES"/>
        </a:p>
      </dgm:t>
    </dgm:pt>
    <dgm:pt modelId="{3CD8FE3A-B0DA-0A48-97A2-9E62CD6A3B91}" type="sibTrans" cxnId="{73B388AD-35D5-F14D-AE85-21B686852305}">
      <dgm:prSet/>
      <dgm:spPr/>
      <dgm:t>
        <a:bodyPr/>
        <a:lstStyle/>
        <a:p>
          <a:pPr algn="just"/>
          <a:endParaRPr lang="es-ES"/>
        </a:p>
      </dgm:t>
    </dgm:pt>
    <dgm:pt modelId="{D1761F65-2642-6144-B2AD-04A1C8C68295}">
      <dgm:prSet phldrT="[Texto]"/>
      <dgm:spPr/>
      <dgm:t>
        <a:bodyPr/>
        <a:lstStyle/>
        <a:p>
          <a:pPr algn="just"/>
          <a:r>
            <a:rPr lang="es-ES" b="1" err="1"/>
            <a:t>Benetoli</a:t>
          </a:r>
          <a:r>
            <a:rPr lang="es-ES" b="1"/>
            <a:t>, </a:t>
          </a:r>
          <a:r>
            <a:rPr lang="es-ES" b="1" err="1"/>
            <a:t>Chen</a:t>
          </a:r>
          <a:r>
            <a:rPr lang="es-ES" b="1"/>
            <a:t>, </a:t>
          </a:r>
          <a:r>
            <a:rPr lang="es-ES" b="1" err="1"/>
            <a:t>Aslani</a:t>
          </a:r>
          <a:r>
            <a:rPr lang="es-ES" b="1"/>
            <a:t> (2018)</a:t>
          </a:r>
        </a:p>
      </dgm:t>
    </dgm:pt>
    <dgm:pt modelId="{C5AD3D54-30BF-0C4F-A726-26E7D56B0E2E}" type="parTrans" cxnId="{9A4C020D-02FC-4545-A819-9107434FD612}">
      <dgm:prSet/>
      <dgm:spPr/>
      <dgm:t>
        <a:bodyPr/>
        <a:lstStyle/>
        <a:p>
          <a:pPr algn="just"/>
          <a:endParaRPr lang="es-ES"/>
        </a:p>
      </dgm:t>
    </dgm:pt>
    <dgm:pt modelId="{E594B472-C4EC-4E41-80D7-37BBD5099703}" type="sibTrans" cxnId="{9A4C020D-02FC-4545-A819-9107434FD612}">
      <dgm:prSet/>
      <dgm:spPr/>
      <dgm:t>
        <a:bodyPr/>
        <a:lstStyle/>
        <a:p>
          <a:pPr algn="just"/>
          <a:endParaRPr lang="es-ES"/>
        </a:p>
      </dgm:t>
    </dgm:pt>
    <dgm:pt modelId="{2397CC4D-2FED-9F46-8422-07991FC64FFA}">
      <dgm:prSet phldrT="[Texto]"/>
      <dgm:spPr/>
      <dgm:t>
        <a:bodyPr/>
        <a:lstStyle/>
        <a:p>
          <a:pPr algn="just"/>
          <a:r>
            <a:rPr lang="es-ES"/>
            <a:t>Las redes sociales mejoran la relación medico-paciente, ya que permite conocer previamente a los profesionales.</a:t>
          </a:r>
        </a:p>
      </dgm:t>
    </dgm:pt>
    <dgm:pt modelId="{E32D9C43-6872-D045-96EC-951609790A75}" type="parTrans" cxnId="{4C3A8147-374E-B34D-A828-37F8D4C28C41}">
      <dgm:prSet/>
      <dgm:spPr/>
      <dgm:t>
        <a:bodyPr/>
        <a:lstStyle/>
        <a:p>
          <a:pPr algn="just"/>
          <a:endParaRPr lang="es-ES"/>
        </a:p>
      </dgm:t>
    </dgm:pt>
    <dgm:pt modelId="{BD519808-5455-3144-8929-C8826D6A1AD3}" type="sibTrans" cxnId="{4C3A8147-374E-B34D-A828-37F8D4C28C41}">
      <dgm:prSet/>
      <dgm:spPr/>
      <dgm:t>
        <a:bodyPr/>
        <a:lstStyle/>
        <a:p>
          <a:pPr algn="just"/>
          <a:endParaRPr lang="es-ES"/>
        </a:p>
      </dgm:t>
    </dgm:pt>
    <dgm:pt modelId="{9A556F56-EE46-0643-9588-4BC1840F62E4}">
      <dgm:prSet phldrT="[Texto]"/>
      <dgm:spPr/>
      <dgm:t>
        <a:bodyPr/>
        <a:lstStyle/>
        <a:p>
          <a:pPr algn="just"/>
          <a:r>
            <a:rPr lang="es-ES"/>
            <a:t>RS tuvieron más influencia que la publicidad en televisión o revistas para la captación de </a:t>
          </a:r>
          <a:r>
            <a:rPr lang="es-ES" err="1"/>
            <a:t>ptes</a:t>
          </a:r>
          <a:r>
            <a:rPr lang="es-ES"/>
            <a:t> nuevos en clínicas dermatológicas.</a:t>
          </a:r>
        </a:p>
      </dgm:t>
    </dgm:pt>
    <dgm:pt modelId="{39937778-AE53-0849-913C-53A3223A9A8E}" type="parTrans" cxnId="{F7572FB8-5944-1146-9678-4084C31865C0}">
      <dgm:prSet/>
      <dgm:spPr/>
      <dgm:t>
        <a:bodyPr/>
        <a:lstStyle/>
        <a:p>
          <a:pPr algn="just"/>
          <a:endParaRPr lang="es-ES"/>
        </a:p>
      </dgm:t>
    </dgm:pt>
    <dgm:pt modelId="{059E1BAA-3FB2-5844-97D3-3BA7EFE4B729}" type="sibTrans" cxnId="{F7572FB8-5944-1146-9678-4084C31865C0}">
      <dgm:prSet/>
      <dgm:spPr/>
      <dgm:t>
        <a:bodyPr/>
        <a:lstStyle/>
        <a:p>
          <a:pPr algn="just"/>
          <a:endParaRPr lang="es-ES"/>
        </a:p>
      </dgm:t>
    </dgm:pt>
    <dgm:pt modelId="{6360727C-184D-FF44-9C80-2E522FDF444A}">
      <dgm:prSet phldrT="[Texto]"/>
      <dgm:spPr/>
      <dgm:t>
        <a:bodyPr/>
        <a:lstStyle/>
        <a:p>
          <a:pPr algn="just"/>
          <a:r>
            <a:rPr lang="es-ES"/>
            <a:t>Captación significativa mientras las marcas se mantengan autenticas.</a:t>
          </a:r>
        </a:p>
      </dgm:t>
    </dgm:pt>
    <dgm:pt modelId="{CF1A164E-75E1-0B46-9051-2D092586595D}" type="parTrans" cxnId="{426D91AB-1A66-DE45-B59A-6023BB620207}">
      <dgm:prSet/>
      <dgm:spPr/>
      <dgm:t>
        <a:bodyPr/>
        <a:lstStyle/>
        <a:p>
          <a:pPr algn="just"/>
          <a:endParaRPr lang="es-ES"/>
        </a:p>
      </dgm:t>
    </dgm:pt>
    <dgm:pt modelId="{1E1F408B-BA70-FC4A-BF52-3229EAB088E8}" type="sibTrans" cxnId="{426D91AB-1A66-DE45-B59A-6023BB620207}">
      <dgm:prSet/>
      <dgm:spPr/>
      <dgm:t>
        <a:bodyPr/>
        <a:lstStyle/>
        <a:p>
          <a:pPr algn="just"/>
          <a:endParaRPr lang="es-ES"/>
        </a:p>
      </dgm:t>
    </dgm:pt>
    <dgm:pt modelId="{DF98AE9F-E411-DB4A-B652-9C4895BD30C1}">
      <dgm:prSet phldrT="[Texto]"/>
      <dgm:spPr/>
      <dgm:t>
        <a:bodyPr/>
        <a:lstStyle/>
        <a:p>
          <a:pPr algn="just"/>
          <a:r>
            <a:rPr lang="es-ES" b="1"/>
            <a:t>Dschoutezo (2021)*</a:t>
          </a:r>
          <a:endParaRPr lang="es-ES"/>
        </a:p>
      </dgm:t>
    </dgm:pt>
    <dgm:pt modelId="{563791C1-F341-C342-9757-DEC6A0352F0F}" type="parTrans" cxnId="{525EA4A5-6E4D-5F47-8A14-9D19D6C31B1B}">
      <dgm:prSet/>
      <dgm:spPr/>
      <dgm:t>
        <a:bodyPr/>
        <a:lstStyle/>
        <a:p>
          <a:pPr algn="just"/>
          <a:endParaRPr lang="es-ES"/>
        </a:p>
      </dgm:t>
    </dgm:pt>
    <dgm:pt modelId="{19E65393-2FDF-C642-AA74-9D49F155A3CC}" type="sibTrans" cxnId="{525EA4A5-6E4D-5F47-8A14-9D19D6C31B1B}">
      <dgm:prSet/>
      <dgm:spPr/>
      <dgm:t>
        <a:bodyPr/>
        <a:lstStyle/>
        <a:p>
          <a:pPr algn="just"/>
          <a:endParaRPr lang="es-ES"/>
        </a:p>
      </dgm:t>
    </dgm:pt>
    <dgm:pt modelId="{4DD91B9A-F2D8-804F-AC5A-75E49E18808C}">
      <dgm:prSet phldrT="[Texto]"/>
      <dgm:spPr/>
      <dgm:t>
        <a:bodyPr/>
        <a:lstStyle/>
        <a:p>
          <a:pPr algn="just"/>
          <a:r>
            <a:rPr lang="es-ES"/>
            <a:t>92% de los profesionales de la salud encuestados no tienen una estrategia de marketing estructurada.</a:t>
          </a:r>
        </a:p>
      </dgm:t>
    </dgm:pt>
    <dgm:pt modelId="{159950AB-1883-E543-92AE-DAB5AC8FC6C4}" type="parTrans" cxnId="{402C753D-91FC-BE49-AC7B-7ACD6C624968}">
      <dgm:prSet/>
      <dgm:spPr/>
      <dgm:t>
        <a:bodyPr/>
        <a:lstStyle/>
        <a:p>
          <a:pPr algn="just"/>
          <a:endParaRPr lang="es-ES"/>
        </a:p>
      </dgm:t>
    </dgm:pt>
    <dgm:pt modelId="{614B446A-DBC0-E24B-B29D-3D2ADE168651}" type="sibTrans" cxnId="{402C753D-91FC-BE49-AC7B-7ACD6C624968}">
      <dgm:prSet/>
      <dgm:spPr/>
      <dgm:t>
        <a:bodyPr/>
        <a:lstStyle/>
        <a:p>
          <a:pPr algn="just"/>
          <a:endParaRPr lang="es-ES"/>
        </a:p>
      </dgm:t>
    </dgm:pt>
    <dgm:pt modelId="{5AA9C24C-9967-3041-AC51-B2C7DF8E3C0C}">
      <dgm:prSet phldrT="[Texto]"/>
      <dgm:spPr/>
      <dgm:t>
        <a:bodyPr/>
        <a:lstStyle/>
        <a:p>
          <a:pPr algn="just"/>
          <a:r>
            <a:rPr lang="es-ES" b="1" err="1"/>
            <a:t>Popuche</a:t>
          </a:r>
          <a:r>
            <a:rPr lang="es-ES" b="1"/>
            <a:t> (2021)</a:t>
          </a:r>
          <a:endParaRPr lang="es-ES"/>
        </a:p>
      </dgm:t>
    </dgm:pt>
    <dgm:pt modelId="{2BCFCED9-AA08-AF40-A269-50B9EB8A68BE}" type="parTrans" cxnId="{3D9385F9-49CA-4E49-8AE1-1026DCCF4813}">
      <dgm:prSet/>
      <dgm:spPr/>
      <dgm:t>
        <a:bodyPr/>
        <a:lstStyle/>
        <a:p>
          <a:pPr algn="just"/>
          <a:endParaRPr lang="es-ES"/>
        </a:p>
      </dgm:t>
    </dgm:pt>
    <dgm:pt modelId="{45F4EFA3-953E-254B-8D89-3A3076481C80}" type="sibTrans" cxnId="{3D9385F9-49CA-4E49-8AE1-1026DCCF4813}">
      <dgm:prSet/>
      <dgm:spPr/>
      <dgm:t>
        <a:bodyPr/>
        <a:lstStyle/>
        <a:p>
          <a:pPr algn="just"/>
          <a:endParaRPr lang="es-ES"/>
        </a:p>
      </dgm:t>
    </dgm:pt>
    <dgm:pt modelId="{8C5EF690-6BCC-9C46-A5CD-D267753A0B6D}">
      <dgm:prSet phldrT="[Texto]"/>
      <dgm:spPr/>
      <dgm:t>
        <a:bodyPr/>
        <a:lstStyle/>
        <a:p>
          <a:pPr algn="just"/>
          <a:r>
            <a:rPr lang="es-ES"/>
            <a:t>El 81% de los pacientes encuestados no recomendarían el centro de salud ya que refieren que la atención es inapropiada.</a:t>
          </a:r>
        </a:p>
      </dgm:t>
    </dgm:pt>
    <dgm:pt modelId="{7306B177-30C1-6D4A-B79F-AE7F47FB2862}" type="parTrans" cxnId="{E990EEAF-BAD5-DF43-A4F9-0BA438619509}">
      <dgm:prSet/>
      <dgm:spPr/>
      <dgm:t>
        <a:bodyPr/>
        <a:lstStyle/>
        <a:p>
          <a:pPr algn="just"/>
          <a:endParaRPr lang="es-ES"/>
        </a:p>
      </dgm:t>
    </dgm:pt>
    <dgm:pt modelId="{8DD00B33-AFCD-EC44-82DC-B2E79104942D}" type="sibTrans" cxnId="{E990EEAF-BAD5-DF43-A4F9-0BA438619509}">
      <dgm:prSet/>
      <dgm:spPr/>
      <dgm:t>
        <a:bodyPr/>
        <a:lstStyle/>
        <a:p>
          <a:pPr algn="just"/>
          <a:endParaRPr lang="es-ES"/>
        </a:p>
      </dgm:t>
    </dgm:pt>
    <dgm:pt modelId="{B3AEC1A4-B923-FF41-979D-EEE72974ED18}" type="pres">
      <dgm:prSet presAssocID="{9D320FC0-0322-2F41-8F9F-3DB93B871DBB}" presName="Name0" presStyleCnt="0">
        <dgm:presLayoutVars>
          <dgm:dir/>
          <dgm:resizeHandles val="exact"/>
        </dgm:presLayoutVars>
      </dgm:prSet>
      <dgm:spPr/>
    </dgm:pt>
    <dgm:pt modelId="{64704ED1-34D9-3D49-BF3D-48CEB4F93FDF}" type="pres">
      <dgm:prSet presAssocID="{7C5985FD-B386-FC46-975C-DBA5342844B2}" presName="node" presStyleLbl="node1" presStyleIdx="0" presStyleCnt="7">
        <dgm:presLayoutVars>
          <dgm:bulletEnabled val="1"/>
        </dgm:presLayoutVars>
      </dgm:prSet>
      <dgm:spPr/>
    </dgm:pt>
    <dgm:pt modelId="{246764F6-95B1-324A-B83C-4692E1F26F60}" type="pres">
      <dgm:prSet presAssocID="{116F41B4-E045-1948-9518-1F462018C1E8}" presName="sibTrans" presStyleLbl="sibTrans1D1" presStyleIdx="0" presStyleCnt="6"/>
      <dgm:spPr/>
    </dgm:pt>
    <dgm:pt modelId="{C4E569E6-AB9D-8E4D-B37C-E284C417AC61}" type="pres">
      <dgm:prSet presAssocID="{116F41B4-E045-1948-9518-1F462018C1E8}" presName="connectorText" presStyleLbl="sibTrans1D1" presStyleIdx="0" presStyleCnt="6"/>
      <dgm:spPr/>
    </dgm:pt>
    <dgm:pt modelId="{F569303F-B878-F14F-BCD5-53A9AFC71FEB}" type="pres">
      <dgm:prSet presAssocID="{9849CB20-FBEF-4B46-95D8-0D5E47D92EE9}" presName="node" presStyleLbl="node1" presStyleIdx="1" presStyleCnt="7">
        <dgm:presLayoutVars>
          <dgm:bulletEnabled val="1"/>
        </dgm:presLayoutVars>
      </dgm:prSet>
      <dgm:spPr/>
    </dgm:pt>
    <dgm:pt modelId="{A11A56B6-B8F5-3F4D-AB4E-D63A997AF630}" type="pres">
      <dgm:prSet presAssocID="{6871A3D3-46C5-E94A-817F-6CC36411617D}" presName="sibTrans" presStyleLbl="sibTrans1D1" presStyleIdx="1" presStyleCnt="6"/>
      <dgm:spPr/>
    </dgm:pt>
    <dgm:pt modelId="{85E15458-655A-454F-82EE-964D80AE8DBA}" type="pres">
      <dgm:prSet presAssocID="{6871A3D3-46C5-E94A-817F-6CC36411617D}" presName="connectorText" presStyleLbl="sibTrans1D1" presStyleIdx="1" presStyleCnt="6"/>
      <dgm:spPr/>
    </dgm:pt>
    <dgm:pt modelId="{34E5F377-6441-E34B-85EE-C3FB70B88893}" type="pres">
      <dgm:prSet presAssocID="{5CC8B6E2-B490-0448-8F94-7FA38284C6C4}" presName="node" presStyleLbl="node1" presStyleIdx="2" presStyleCnt="7">
        <dgm:presLayoutVars>
          <dgm:bulletEnabled val="1"/>
        </dgm:presLayoutVars>
      </dgm:prSet>
      <dgm:spPr/>
    </dgm:pt>
    <dgm:pt modelId="{8BCE0451-11CE-A64C-BE09-591EA1105760}" type="pres">
      <dgm:prSet presAssocID="{7DFF2CCB-E1BC-7C4D-9A19-B368DAD8EEE5}" presName="sibTrans" presStyleLbl="sibTrans1D1" presStyleIdx="2" presStyleCnt="6"/>
      <dgm:spPr/>
    </dgm:pt>
    <dgm:pt modelId="{5F0C6798-A1B6-484F-B590-73D3CA6796A0}" type="pres">
      <dgm:prSet presAssocID="{7DFF2CCB-E1BC-7C4D-9A19-B368DAD8EEE5}" presName="connectorText" presStyleLbl="sibTrans1D1" presStyleIdx="2" presStyleCnt="6"/>
      <dgm:spPr/>
    </dgm:pt>
    <dgm:pt modelId="{2D8965BE-F6FD-D44E-8973-628F91170964}" type="pres">
      <dgm:prSet presAssocID="{D1761F65-2642-6144-B2AD-04A1C8C68295}" presName="node" presStyleLbl="node1" presStyleIdx="3" presStyleCnt="7">
        <dgm:presLayoutVars>
          <dgm:bulletEnabled val="1"/>
        </dgm:presLayoutVars>
      </dgm:prSet>
      <dgm:spPr/>
    </dgm:pt>
    <dgm:pt modelId="{7C71A154-C83C-7640-818F-DC3A132906BA}" type="pres">
      <dgm:prSet presAssocID="{E594B472-C4EC-4E41-80D7-37BBD5099703}" presName="sibTrans" presStyleLbl="sibTrans1D1" presStyleIdx="3" presStyleCnt="6"/>
      <dgm:spPr/>
    </dgm:pt>
    <dgm:pt modelId="{AAD518BE-48FA-4E45-9EF2-BDAEE3273491}" type="pres">
      <dgm:prSet presAssocID="{E594B472-C4EC-4E41-80D7-37BBD5099703}" presName="connectorText" presStyleLbl="sibTrans1D1" presStyleIdx="3" presStyleCnt="6"/>
      <dgm:spPr/>
    </dgm:pt>
    <dgm:pt modelId="{A6CFAE98-1C85-F844-A10B-5AAF5B6340CF}" type="pres">
      <dgm:prSet presAssocID="{079401D7-F7D4-9048-B6D9-C9008810CD09}" presName="node" presStyleLbl="node1" presStyleIdx="4" presStyleCnt="7">
        <dgm:presLayoutVars>
          <dgm:bulletEnabled val="1"/>
        </dgm:presLayoutVars>
      </dgm:prSet>
      <dgm:spPr/>
    </dgm:pt>
    <dgm:pt modelId="{B4134D34-7F58-4146-9059-4A244ABD241C}" type="pres">
      <dgm:prSet presAssocID="{E0FF16AE-5B3D-494C-9177-5732154DA4BC}" presName="sibTrans" presStyleLbl="sibTrans1D1" presStyleIdx="4" presStyleCnt="6"/>
      <dgm:spPr/>
    </dgm:pt>
    <dgm:pt modelId="{3DAA265C-54BB-3D45-A2F6-4968FF5EC707}" type="pres">
      <dgm:prSet presAssocID="{E0FF16AE-5B3D-494C-9177-5732154DA4BC}" presName="connectorText" presStyleLbl="sibTrans1D1" presStyleIdx="4" presStyleCnt="6"/>
      <dgm:spPr/>
    </dgm:pt>
    <dgm:pt modelId="{4956ED6C-CEC8-A44D-A561-ADBE899B327B}" type="pres">
      <dgm:prSet presAssocID="{DF98AE9F-E411-DB4A-B652-9C4895BD30C1}" presName="node" presStyleLbl="node1" presStyleIdx="5" presStyleCnt="7">
        <dgm:presLayoutVars>
          <dgm:bulletEnabled val="1"/>
        </dgm:presLayoutVars>
      </dgm:prSet>
      <dgm:spPr/>
    </dgm:pt>
    <dgm:pt modelId="{BDD5C750-5165-EB48-8F4D-8E9FFEBDDDD1}" type="pres">
      <dgm:prSet presAssocID="{19E65393-2FDF-C642-AA74-9D49F155A3CC}" presName="sibTrans" presStyleLbl="sibTrans1D1" presStyleIdx="5" presStyleCnt="6"/>
      <dgm:spPr/>
    </dgm:pt>
    <dgm:pt modelId="{3B9AF021-F4A6-4F40-B1CF-22052AB2259A}" type="pres">
      <dgm:prSet presAssocID="{19E65393-2FDF-C642-AA74-9D49F155A3CC}" presName="connectorText" presStyleLbl="sibTrans1D1" presStyleIdx="5" presStyleCnt="6"/>
      <dgm:spPr/>
    </dgm:pt>
    <dgm:pt modelId="{BB160E4E-72CE-1247-A293-C92CB02B014D}" type="pres">
      <dgm:prSet presAssocID="{5AA9C24C-9967-3041-AC51-B2C7DF8E3C0C}" presName="node" presStyleLbl="node1" presStyleIdx="6" presStyleCnt="7">
        <dgm:presLayoutVars>
          <dgm:bulletEnabled val="1"/>
        </dgm:presLayoutVars>
      </dgm:prSet>
      <dgm:spPr/>
    </dgm:pt>
  </dgm:ptLst>
  <dgm:cxnLst>
    <dgm:cxn modelId="{62EFA705-633E-5045-9C65-1DE8E882510C}" srcId="{9D320FC0-0322-2F41-8F9F-3DB93B871DBB}" destId="{7C5985FD-B386-FC46-975C-DBA5342844B2}" srcOrd="0" destOrd="0" parTransId="{22EE1879-4F60-2F4B-B15E-6E32744CCA71}" sibTransId="{116F41B4-E045-1948-9518-1F462018C1E8}"/>
    <dgm:cxn modelId="{6BAF1006-56D1-0245-9005-4D50A7160E6E}" type="presOf" srcId="{AECC04CD-8C81-8F48-BF51-B4B1A00C55F6}" destId="{64704ED1-34D9-3D49-BF3D-48CEB4F93FDF}" srcOrd="0" destOrd="1" presId="urn:microsoft.com/office/officeart/2005/8/layout/bProcess3"/>
    <dgm:cxn modelId="{D58B5F08-257B-DE47-99D2-8B1A8D4FBE99}" type="presOf" srcId="{116F41B4-E045-1948-9518-1F462018C1E8}" destId="{246764F6-95B1-324A-B83C-4692E1F26F60}" srcOrd="0" destOrd="0" presId="urn:microsoft.com/office/officeart/2005/8/layout/bProcess3"/>
    <dgm:cxn modelId="{CF76BC0C-1C90-9C4A-B8D3-9695A1B93A12}" type="presOf" srcId="{4DD91B9A-F2D8-804F-AC5A-75E49E18808C}" destId="{4956ED6C-CEC8-A44D-A561-ADBE899B327B}" srcOrd="0" destOrd="1" presId="urn:microsoft.com/office/officeart/2005/8/layout/bProcess3"/>
    <dgm:cxn modelId="{9A4C020D-02FC-4545-A819-9107434FD612}" srcId="{9D320FC0-0322-2F41-8F9F-3DB93B871DBB}" destId="{D1761F65-2642-6144-B2AD-04A1C8C68295}" srcOrd="3" destOrd="0" parTransId="{C5AD3D54-30BF-0C4F-A726-26E7D56B0E2E}" sibTransId="{E594B472-C4EC-4E41-80D7-37BBD5099703}"/>
    <dgm:cxn modelId="{5F742C10-BD64-1447-87CF-2116A8DABDE9}" type="presOf" srcId="{E0FF16AE-5B3D-494C-9177-5732154DA4BC}" destId="{3DAA265C-54BB-3D45-A2F6-4968FF5EC707}" srcOrd="1" destOrd="0" presId="urn:microsoft.com/office/officeart/2005/8/layout/bProcess3"/>
    <dgm:cxn modelId="{C7DF4911-8988-8841-A327-6286A348DC20}" type="presOf" srcId="{079401D7-F7D4-9048-B6D9-C9008810CD09}" destId="{A6CFAE98-1C85-F844-A10B-5AAF5B6340CF}" srcOrd="0" destOrd="0" presId="urn:microsoft.com/office/officeart/2005/8/layout/bProcess3"/>
    <dgm:cxn modelId="{DE1AB015-639C-C740-8E0E-1CA57A77C3BF}" type="presOf" srcId="{19E65393-2FDF-C642-AA74-9D49F155A3CC}" destId="{BDD5C750-5165-EB48-8F4D-8E9FFEBDDDD1}" srcOrd="0" destOrd="0" presId="urn:microsoft.com/office/officeart/2005/8/layout/bProcess3"/>
    <dgm:cxn modelId="{602C0319-8527-6546-92B2-11895CC5015B}" type="presOf" srcId="{6871A3D3-46C5-E94A-817F-6CC36411617D}" destId="{85E15458-655A-454F-82EE-964D80AE8DBA}" srcOrd="1" destOrd="0" presId="urn:microsoft.com/office/officeart/2005/8/layout/bProcess3"/>
    <dgm:cxn modelId="{831AF321-588F-724D-9264-BECAF4F3459C}" type="presOf" srcId="{6360727C-184D-FF44-9C80-2E522FDF444A}" destId="{A6CFAE98-1C85-F844-A10B-5AAF5B6340CF}" srcOrd="0" destOrd="2" presId="urn:microsoft.com/office/officeart/2005/8/layout/bProcess3"/>
    <dgm:cxn modelId="{4B03FF2B-DD92-E548-8F0D-246A5E33D967}" srcId="{5CC8B6E2-B490-0448-8F94-7FA38284C6C4}" destId="{C4774A84-5A83-E64F-BA76-FCCD3B886565}" srcOrd="0" destOrd="0" parTransId="{576E5D5A-9592-B64F-83CB-7B281EC80265}" sibTransId="{014E2DE6-90C9-F64F-AF7B-5C6AC0374713}"/>
    <dgm:cxn modelId="{402C753D-91FC-BE49-AC7B-7ACD6C624968}" srcId="{DF98AE9F-E411-DB4A-B652-9C4895BD30C1}" destId="{4DD91B9A-F2D8-804F-AC5A-75E49E18808C}" srcOrd="0" destOrd="0" parTransId="{159950AB-1883-E543-92AE-DAB5AC8FC6C4}" sibTransId="{614B446A-DBC0-E24B-B29D-3D2ADE168651}"/>
    <dgm:cxn modelId="{FF0B8D5D-6C2F-AD4F-88BE-C1F83A80ABBA}" type="presOf" srcId="{7DFF2CCB-E1BC-7C4D-9A19-B368DAD8EEE5}" destId="{5F0C6798-A1B6-484F-B590-73D3CA6796A0}" srcOrd="1" destOrd="0" presId="urn:microsoft.com/office/officeart/2005/8/layout/bProcess3"/>
    <dgm:cxn modelId="{C57D3060-0FC9-2249-A1E8-FA5A9743786F}" type="presOf" srcId="{6871A3D3-46C5-E94A-817F-6CC36411617D}" destId="{A11A56B6-B8F5-3F4D-AB4E-D63A997AF630}" srcOrd="0" destOrd="0" presId="urn:microsoft.com/office/officeart/2005/8/layout/bProcess3"/>
    <dgm:cxn modelId="{F987F042-4A58-6940-B1EC-9B467FDAD614}" type="presOf" srcId="{9A556F56-EE46-0643-9588-4BC1840F62E4}" destId="{A6CFAE98-1C85-F844-A10B-5AAF5B6340CF}" srcOrd="0" destOrd="1" presId="urn:microsoft.com/office/officeart/2005/8/layout/bProcess3"/>
    <dgm:cxn modelId="{4C3A8147-374E-B34D-A828-37F8D4C28C41}" srcId="{D1761F65-2642-6144-B2AD-04A1C8C68295}" destId="{2397CC4D-2FED-9F46-8422-07991FC64FFA}" srcOrd="0" destOrd="0" parTransId="{E32D9C43-6872-D045-96EC-951609790A75}" sibTransId="{BD519808-5455-3144-8929-C8826D6A1AD3}"/>
    <dgm:cxn modelId="{7B50646E-9D80-C841-80F3-F11DE252301B}" type="presOf" srcId="{7C5985FD-B386-FC46-975C-DBA5342844B2}" destId="{64704ED1-34D9-3D49-BF3D-48CEB4F93FDF}" srcOrd="0" destOrd="0" presId="urn:microsoft.com/office/officeart/2005/8/layout/bProcess3"/>
    <dgm:cxn modelId="{C6153072-9CC9-3C4A-915B-74D1784385F8}" type="presOf" srcId="{E0FF16AE-5B3D-494C-9177-5732154DA4BC}" destId="{B4134D34-7F58-4146-9059-4A244ABD241C}" srcOrd="0" destOrd="0" presId="urn:microsoft.com/office/officeart/2005/8/layout/bProcess3"/>
    <dgm:cxn modelId="{264F5872-750E-F34C-8E1E-47B809260BA7}" type="presOf" srcId="{19E65393-2FDF-C642-AA74-9D49F155A3CC}" destId="{3B9AF021-F4A6-4F40-B1CF-22052AB2259A}" srcOrd="1" destOrd="0" presId="urn:microsoft.com/office/officeart/2005/8/layout/bProcess3"/>
    <dgm:cxn modelId="{E0F52A77-B358-B046-861F-B603D9BD90DD}" type="presOf" srcId="{116F41B4-E045-1948-9518-1F462018C1E8}" destId="{C4E569E6-AB9D-8E4D-B37C-E284C417AC61}" srcOrd="1" destOrd="0" presId="urn:microsoft.com/office/officeart/2005/8/layout/bProcess3"/>
    <dgm:cxn modelId="{87603558-EE5A-1649-801A-957067BDFD3A}" type="presOf" srcId="{5E9E4511-63AE-BE46-8FE9-397B58B067F5}" destId="{F569303F-B878-F14F-BCD5-53A9AFC71FEB}" srcOrd="0" destOrd="1" presId="urn:microsoft.com/office/officeart/2005/8/layout/bProcess3"/>
    <dgm:cxn modelId="{B9CDD97E-C3EE-764B-8068-5C680189FC52}" type="presOf" srcId="{5AA9C24C-9967-3041-AC51-B2C7DF8E3C0C}" destId="{BB160E4E-72CE-1247-A293-C92CB02B014D}" srcOrd="0" destOrd="0" presId="urn:microsoft.com/office/officeart/2005/8/layout/bProcess3"/>
    <dgm:cxn modelId="{7D052B8A-62C5-F34C-8C5D-1EF5867B4F63}" type="presOf" srcId="{5CC8B6E2-B490-0448-8F94-7FA38284C6C4}" destId="{34E5F377-6441-E34B-85EE-C3FB70B88893}" srcOrd="0" destOrd="0" presId="urn:microsoft.com/office/officeart/2005/8/layout/bProcess3"/>
    <dgm:cxn modelId="{34E65E91-00B9-8643-8773-8BE755F7995E}" type="presOf" srcId="{D1761F65-2642-6144-B2AD-04A1C8C68295}" destId="{2D8965BE-F6FD-D44E-8973-628F91170964}" srcOrd="0" destOrd="0" presId="urn:microsoft.com/office/officeart/2005/8/layout/bProcess3"/>
    <dgm:cxn modelId="{A27E359C-C33C-FD43-A2EF-EC5C5ED42699}" srcId="{7C5985FD-B386-FC46-975C-DBA5342844B2}" destId="{AECC04CD-8C81-8F48-BF51-B4B1A00C55F6}" srcOrd="0" destOrd="0" parTransId="{FBE40D8D-E34A-434B-8F65-5DBAD35194D2}" sibTransId="{CB395D6E-83DD-2F4C-9125-CCC1879A2EE9}"/>
    <dgm:cxn modelId="{4BCAA9A4-916F-814E-A7C3-ED0BCFAC4652}" srcId="{9849CB20-FBEF-4B46-95D8-0D5E47D92EE9}" destId="{2E476F8B-22DD-D34F-84EB-AAA0C291B577}" srcOrd="1" destOrd="0" parTransId="{AD0D0F28-A389-6C46-8626-44A843F1CB27}" sibTransId="{F348A651-09E4-2040-84D3-B998E087A248}"/>
    <dgm:cxn modelId="{525EA4A5-6E4D-5F47-8A14-9D19D6C31B1B}" srcId="{9D320FC0-0322-2F41-8F9F-3DB93B871DBB}" destId="{DF98AE9F-E411-DB4A-B652-9C4895BD30C1}" srcOrd="5" destOrd="0" parTransId="{563791C1-F341-C342-9757-DEC6A0352F0F}" sibTransId="{19E65393-2FDF-C642-AA74-9D49F155A3CC}"/>
    <dgm:cxn modelId="{EC0823A7-9035-0249-A6CF-BC414032FD57}" srcId="{9D320FC0-0322-2F41-8F9F-3DB93B871DBB}" destId="{5CC8B6E2-B490-0448-8F94-7FA38284C6C4}" srcOrd="2" destOrd="0" parTransId="{CFA94B80-192A-1746-8A31-CABD0CDC2B6A}" sibTransId="{7DFF2CCB-E1BC-7C4D-9A19-B368DAD8EEE5}"/>
    <dgm:cxn modelId="{426D91AB-1A66-DE45-B59A-6023BB620207}" srcId="{079401D7-F7D4-9048-B6D9-C9008810CD09}" destId="{6360727C-184D-FF44-9C80-2E522FDF444A}" srcOrd="1" destOrd="0" parTransId="{CF1A164E-75E1-0B46-9051-2D092586595D}" sibTransId="{1E1F408B-BA70-FC4A-BF52-3229EAB088E8}"/>
    <dgm:cxn modelId="{73B388AD-35D5-F14D-AE85-21B686852305}" srcId="{5CC8B6E2-B490-0448-8F94-7FA38284C6C4}" destId="{061242C0-F250-2D44-B93E-8909EEE6C3DA}" srcOrd="1" destOrd="0" parTransId="{E6A60DBB-0730-FE42-84FF-0B443C2F593C}" sibTransId="{3CD8FE3A-B0DA-0A48-97A2-9E62CD6A3B91}"/>
    <dgm:cxn modelId="{E990EEAF-BAD5-DF43-A4F9-0BA438619509}" srcId="{5AA9C24C-9967-3041-AC51-B2C7DF8E3C0C}" destId="{8C5EF690-6BCC-9C46-A5CD-D267753A0B6D}" srcOrd="0" destOrd="0" parTransId="{7306B177-30C1-6D4A-B79F-AE7F47FB2862}" sibTransId="{8DD00B33-AFCD-EC44-82DC-B2E79104942D}"/>
    <dgm:cxn modelId="{D83852B0-74A9-214E-9094-763E1448ADFD}" type="presOf" srcId="{061242C0-F250-2D44-B93E-8909EEE6C3DA}" destId="{34E5F377-6441-E34B-85EE-C3FB70B88893}" srcOrd="0" destOrd="2" presId="urn:microsoft.com/office/officeart/2005/8/layout/bProcess3"/>
    <dgm:cxn modelId="{733942B1-F984-6546-9D17-135B5D4D58FE}" type="presOf" srcId="{E594B472-C4EC-4E41-80D7-37BBD5099703}" destId="{7C71A154-C83C-7640-818F-DC3A132906BA}" srcOrd="0" destOrd="0" presId="urn:microsoft.com/office/officeart/2005/8/layout/bProcess3"/>
    <dgm:cxn modelId="{F7572FB8-5944-1146-9678-4084C31865C0}" srcId="{079401D7-F7D4-9048-B6D9-C9008810CD09}" destId="{9A556F56-EE46-0643-9588-4BC1840F62E4}" srcOrd="0" destOrd="0" parTransId="{39937778-AE53-0849-913C-53A3223A9A8E}" sibTransId="{059E1BAA-3FB2-5844-97D3-3BA7EFE4B729}"/>
    <dgm:cxn modelId="{047532C1-BF36-6542-895C-0A0716213738}" type="presOf" srcId="{E594B472-C4EC-4E41-80D7-37BBD5099703}" destId="{AAD518BE-48FA-4E45-9EF2-BDAEE3273491}" srcOrd="1" destOrd="0" presId="urn:microsoft.com/office/officeart/2005/8/layout/bProcess3"/>
    <dgm:cxn modelId="{AFE5DBC1-72FA-C042-9722-E3A9E1EAA7FF}" type="presOf" srcId="{2E476F8B-22DD-D34F-84EB-AAA0C291B577}" destId="{F569303F-B878-F14F-BCD5-53A9AFC71FEB}" srcOrd="0" destOrd="2" presId="urn:microsoft.com/office/officeart/2005/8/layout/bProcess3"/>
    <dgm:cxn modelId="{FA5909C9-76A6-1842-A011-6025F680BB1D}" type="presOf" srcId="{9D320FC0-0322-2F41-8F9F-3DB93B871DBB}" destId="{B3AEC1A4-B923-FF41-979D-EEE72974ED18}" srcOrd="0" destOrd="0" presId="urn:microsoft.com/office/officeart/2005/8/layout/bProcess3"/>
    <dgm:cxn modelId="{5DADF6CA-5CB8-C244-8A45-DF264B8DBD28}" type="presOf" srcId="{2397CC4D-2FED-9F46-8422-07991FC64FFA}" destId="{2D8965BE-F6FD-D44E-8973-628F91170964}" srcOrd="0" destOrd="1" presId="urn:microsoft.com/office/officeart/2005/8/layout/bProcess3"/>
    <dgm:cxn modelId="{A33DF1D6-2BA2-6E4E-8639-83D97DBA8ADD}" srcId="{9D320FC0-0322-2F41-8F9F-3DB93B871DBB}" destId="{079401D7-F7D4-9048-B6D9-C9008810CD09}" srcOrd="4" destOrd="0" parTransId="{04ECF616-2DAD-894B-BB9E-B36467052B78}" sibTransId="{E0FF16AE-5B3D-494C-9177-5732154DA4BC}"/>
    <dgm:cxn modelId="{26493EDA-32A6-CF46-9D39-E5BD3D82C2A3}" srcId="{9849CB20-FBEF-4B46-95D8-0D5E47D92EE9}" destId="{5E9E4511-63AE-BE46-8FE9-397B58B067F5}" srcOrd="0" destOrd="0" parTransId="{B88265FD-46A5-EE4B-A3BB-991969180A7C}" sibTransId="{5284ABED-53FC-8743-886A-A550C25C215D}"/>
    <dgm:cxn modelId="{CCE921DB-7AE7-E64C-A4A5-00792EBC73CD}" srcId="{9D320FC0-0322-2F41-8F9F-3DB93B871DBB}" destId="{9849CB20-FBEF-4B46-95D8-0D5E47D92EE9}" srcOrd="1" destOrd="0" parTransId="{DC7570C7-A397-FB41-88C7-EADA9ED2AED7}" sibTransId="{6871A3D3-46C5-E94A-817F-6CC36411617D}"/>
    <dgm:cxn modelId="{F3609FE6-4D17-1B42-A8D3-FCE4939F0F41}" type="presOf" srcId="{7DFF2CCB-E1BC-7C4D-9A19-B368DAD8EEE5}" destId="{8BCE0451-11CE-A64C-BE09-591EA1105760}" srcOrd="0" destOrd="0" presId="urn:microsoft.com/office/officeart/2005/8/layout/bProcess3"/>
    <dgm:cxn modelId="{39B8A7F5-D929-EE43-8B5E-7BB7D4EBD9B9}" type="presOf" srcId="{9849CB20-FBEF-4B46-95D8-0D5E47D92EE9}" destId="{F569303F-B878-F14F-BCD5-53A9AFC71FEB}" srcOrd="0" destOrd="0" presId="urn:microsoft.com/office/officeart/2005/8/layout/bProcess3"/>
    <dgm:cxn modelId="{95F4CDF7-C77E-BE4E-BE26-022384125A84}" type="presOf" srcId="{8C5EF690-6BCC-9C46-A5CD-D267753A0B6D}" destId="{BB160E4E-72CE-1247-A293-C92CB02B014D}" srcOrd="0" destOrd="1" presId="urn:microsoft.com/office/officeart/2005/8/layout/bProcess3"/>
    <dgm:cxn modelId="{7112D2F7-8C2D-E644-BB21-1086400094DB}" type="presOf" srcId="{C4774A84-5A83-E64F-BA76-FCCD3B886565}" destId="{34E5F377-6441-E34B-85EE-C3FB70B88893}" srcOrd="0" destOrd="1" presId="urn:microsoft.com/office/officeart/2005/8/layout/bProcess3"/>
    <dgm:cxn modelId="{3D9385F9-49CA-4E49-8AE1-1026DCCF4813}" srcId="{9D320FC0-0322-2F41-8F9F-3DB93B871DBB}" destId="{5AA9C24C-9967-3041-AC51-B2C7DF8E3C0C}" srcOrd="6" destOrd="0" parTransId="{2BCFCED9-AA08-AF40-A269-50B9EB8A68BE}" sibTransId="{45F4EFA3-953E-254B-8D89-3A3076481C80}"/>
    <dgm:cxn modelId="{3F2A44FC-BB3B-6149-A718-E4C8A87D8EA8}" type="presOf" srcId="{DF98AE9F-E411-DB4A-B652-9C4895BD30C1}" destId="{4956ED6C-CEC8-A44D-A561-ADBE899B327B}" srcOrd="0" destOrd="0" presId="urn:microsoft.com/office/officeart/2005/8/layout/bProcess3"/>
    <dgm:cxn modelId="{22E3BF66-FF46-8A43-AE7C-9F11D8D1F1EC}" type="presParOf" srcId="{B3AEC1A4-B923-FF41-979D-EEE72974ED18}" destId="{64704ED1-34D9-3D49-BF3D-48CEB4F93FDF}" srcOrd="0" destOrd="0" presId="urn:microsoft.com/office/officeart/2005/8/layout/bProcess3"/>
    <dgm:cxn modelId="{A47E6B18-77CC-E64E-A176-7F5F23E6FBBD}" type="presParOf" srcId="{B3AEC1A4-B923-FF41-979D-EEE72974ED18}" destId="{246764F6-95B1-324A-B83C-4692E1F26F60}" srcOrd="1" destOrd="0" presId="urn:microsoft.com/office/officeart/2005/8/layout/bProcess3"/>
    <dgm:cxn modelId="{96D5B14E-B830-A747-AE57-F14A420088A6}" type="presParOf" srcId="{246764F6-95B1-324A-B83C-4692E1F26F60}" destId="{C4E569E6-AB9D-8E4D-B37C-E284C417AC61}" srcOrd="0" destOrd="0" presId="urn:microsoft.com/office/officeart/2005/8/layout/bProcess3"/>
    <dgm:cxn modelId="{F07758D9-3726-DC4F-9504-AB667BC80970}" type="presParOf" srcId="{B3AEC1A4-B923-FF41-979D-EEE72974ED18}" destId="{F569303F-B878-F14F-BCD5-53A9AFC71FEB}" srcOrd="2" destOrd="0" presId="urn:microsoft.com/office/officeart/2005/8/layout/bProcess3"/>
    <dgm:cxn modelId="{9BE0EA61-98CB-FA42-9647-9F371B44E546}" type="presParOf" srcId="{B3AEC1A4-B923-FF41-979D-EEE72974ED18}" destId="{A11A56B6-B8F5-3F4D-AB4E-D63A997AF630}" srcOrd="3" destOrd="0" presId="urn:microsoft.com/office/officeart/2005/8/layout/bProcess3"/>
    <dgm:cxn modelId="{40DEECA7-BADC-0C40-AF25-0F134FF08171}" type="presParOf" srcId="{A11A56B6-B8F5-3F4D-AB4E-D63A997AF630}" destId="{85E15458-655A-454F-82EE-964D80AE8DBA}" srcOrd="0" destOrd="0" presId="urn:microsoft.com/office/officeart/2005/8/layout/bProcess3"/>
    <dgm:cxn modelId="{C72F417B-7FF1-8745-BC41-DE9290F13298}" type="presParOf" srcId="{B3AEC1A4-B923-FF41-979D-EEE72974ED18}" destId="{34E5F377-6441-E34B-85EE-C3FB70B88893}" srcOrd="4" destOrd="0" presId="urn:microsoft.com/office/officeart/2005/8/layout/bProcess3"/>
    <dgm:cxn modelId="{85116F2D-0728-D947-B53C-A32D72BD4BE1}" type="presParOf" srcId="{B3AEC1A4-B923-FF41-979D-EEE72974ED18}" destId="{8BCE0451-11CE-A64C-BE09-591EA1105760}" srcOrd="5" destOrd="0" presId="urn:microsoft.com/office/officeart/2005/8/layout/bProcess3"/>
    <dgm:cxn modelId="{21B67970-AF1F-F843-9021-E2B9A12BD94C}" type="presParOf" srcId="{8BCE0451-11CE-A64C-BE09-591EA1105760}" destId="{5F0C6798-A1B6-484F-B590-73D3CA6796A0}" srcOrd="0" destOrd="0" presId="urn:microsoft.com/office/officeart/2005/8/layout/bProcess3"/>
    <dgm:cxn modelId="{466465DA-FF76-B24B-82DE-AEA4E9792F74}" type="presParOf" srcId="{B3AEC1A4-B923-FF41-979D-EEE72974ED18}" destId="{2D8965BE-F6FD-D44E-8973-628F91170964}" srcOrd="6" destOrd="0" presId="urn:microsoft.com/office/officeart/2005/8/layout/bProcess3"/>
    <dgm:cxn modelId="{60C757EB-92F2-434F-A718-01C471BBCB53}" type="presParOf" srcId="{B3AEC1A4-B923-FF41-979D-EEE72974ED18}" destId="{7C71A154-C83C-7640-818F-DC3A132906BA}" srcOrd="7" destOrd="0" presId="urn:microsoft.com/office/officeart/2005/8/layout/bProcess3"/>
    <dgm:cxn modelId="{2BB47E36-A4C6-8E4D-BA1E-F01D113192FE}" type="presParOf" srcId="{7C71A154-C83C-7640-818F-DC3A132906BA}" destId="{AAD518BE-48FA-4E45-9EF2-BDAEE3273491}" srcOrd="0" destOrd="0" presId="urn:microsoft.com/office/officeart/2005/8/layout/bProcess3"/>
    <dgm:cxn modelId="{25DEECE4-1A32-4C49-AD56-224CAF9A6E07}" type="presParOf" srcId="{B3AEC1A4-B923-FF41-979D-EEE72974ED18}" destId="{A6CFAE98-1C85-F844-A10B-5AAF5B6340CF}" srcOrd="8" destOrd="0" presId="urn:microsoft.com/office/officeart/2005/8/layout/bProcess3"/>
    <dgm:cxn modelId="{E44744AF-D0CB-2743-812E-7190051FD369}" type="presParOf" srcId="{B3AEC1A4-B923-FF41-979D-EEE72974ED18}" destId="{B4134D34-7F58-4146-9059-4A244ABD241C}" srcOrd="9" destOrd="0" presId="urn:microsoft.com/office/officeart/2005/8/layout/bProcess3"/>
    <dgm:cxn modelId="{88AE08B5-B853-F548-AA3B-60864410CC03}" type="presParOf" srcId="{B4134D34-7F58-4146-9059-4A244ABD241C}" destId="{3DAA265C-54BB-3D45-A2F6-4968FF5EC707}" srcOrd="0" destOrd="0" presId="urn:microsoft.com/office/officeart/2005/8/layout/bProcess3"/>
    <dgm:cxn modelId="{14ADD8EC-59F3-4E49-9C56-0BA0DFE93738}" type="presParOf" srcId="{B3AEC1A4-B923-FF41-979D-EEE72974ED18}" destId="{4956ED6C-CEC8-A44D-A561-ADBE899B327B}" srcOrd="10" destOrd="0" presId="urn:microsoft.com/office/officeart/2005/8/layout/bProcess3"/>
    <dgm:cxn modelId="{0792C453-C4A1-9241-A297-8F80BE690B54}" type="presParOf" srcId="{B3AEC1A4-B923-FF41-979D-EEE72974ED18}" destId="{BDD5C750-5165-EB48-8F4D-8E9FFEBDDDD1}" srcOrd="11" destOrd="0" presId="urn:microsoft.com/office/officeart/2005/8/layout/bProcess3"/>
    <dgm:cxn modelId="{CA0BE202-1680-484A-8ED4-CC72F4E26B88}" type="presParOf" srcId="{BDD5C750-5165-EB48-8F4D-8E9FFEBDDDD1}" destId="{3B9AF021-F4A6-4F40-B1CF-22052AB2259A}" srcOrd="0" destOrd="0" presId="urn:microsoft.com/office/officeart/2005/8/layout/bProcess3"/>
    <dgm:cxn modelId="{D9EAFFDE-E867-0D49-B65F-7582F9A731A3}" type="presParOf" srcId="{B3AEC1A4-B923-FF41-979D-EEE72974ED18}" destId="{BB160E4E-72CE-1247-A293-C92CB02B014D}" srcOrd="12"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6764F6-95B1-324A-B83C-4692E1F26F60}">
      <dsp:nvSpPr>
        <dsp:cNvPr id="0" name=""/>
        <dsp:cNvSpPr/>
      </dsp:nvSpPr>
      <dsp:spPr>
        <a:xfrm>
          <a:off x="2241532" y="1199834"/>
          <a:ext cx="484885" cy="91440"/>
        </a:xfrm>
        <a:custGeom>
          <a:avLst/>
          <a:gdLst/>
          <a:ahLst/>
          <a:cxnLst/>
          <a:rect l="0" t="0" r="0" b="0"/>
          <a:pathLst>
            <a:path>
              <a:moveTo>
                <a:pt x="0" y="45720"/>
              </a:moveTo>
              <a:lnTo>
                <a:pt x="484885" y="45720"/>
              </a:lnTo>
            </a:path>
          </a:pathLst>
        </a:custGeom>
        <a:noFill/>
        <a:ln w="9525" cap="flat" cmpd="sng" algn="ctr">
          <a:solidFill>
            <a:schemeClr val="accent2">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just" defTabSz="222250">
            <a:lnSpc>
              <a:spcPct val="90000"/>
            </a:lnSpc>
            <a:spcBef>
              <a:spcPct val="0"/>
            </a:spcBef>
            <a:spcAft>
              <a:spcPct val="35000"/>
            </a:spcAft>
            <a:buNone/>
          </a:pPr>
          <a:endParaRPr lang="es-ES" sz="500" kern="1200"/>
        </a:p>
      </dsp:txBody>
      <dsp:txXfrm>
        <a:off x="2471087" y="1242976"/>
        <a:ext cx="25774" cy="5154"/>
      </dsp:txXfrm>
    </dsp:sp>
    <dsp:sp modelId="{64704ED1-34D9-3D49-BF3D-48CEB4F93FDF}">
      <dsp:nvSpPr>
        <dsp:cNvPr id="0" name=""/>
        <dsp:cNvSpPr/>
      </dsp:nvSpPr>
      <dsp:spPr>
        <a:xfrm>
          <a:off x="2092" y="573182"/>
          <a:ext cx="2241239" cy="1344743"/>
        </a:xfrm>
        <a:prstGeom prst="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t" anchorCtr="0">
          <a:noAutofit/>
        </a:bodyPr>
        <a:lstStyle/>
        <a:p>
          <a:pPr marL="0" lvl="0" indent="0" algn="just" defTabSz="488950">
            <a:lnSpc>
              <a:spcPct val="90000"/>
            </a:lnSpc>
            <a:spcBef>
              <a:spcPct val="0"/>
            </a:spcBef>
            <a:spcAft>
              <a:spcPct val="35000"/>
            </a:spcAft>
            <a:buNone/>
          </a:pPr>
          <a:r>
            <a:rPr lang="es-ES" sz="1100" b="1" kern="1200"/>
            <a:t>López, Cerezo, Paz (2010)</a:t>
          </a:r>
          <a:endParaRPr lang="es-ES" sz="1100" kern="1200"/>
        </a:p>
        <a:p>
          <a:pPr marL="57150" lvl="1" indent="-57150" algn="just" defTabSz="400050">
            <a:lnSpc>
              <a:spcPct val="90000"/>
            </a:lnSpc>
            <a:spcBef>
              <a:spcPct val="0"/>
            </a:spcBef>
            <a:spcAft>
              <a:spcPct val="15000"/>
            </a:spcAft>
            <a:buChar char="•"/>
          </a:pPr>
          <a:r>
            <a:rPr lang="es-ES" sz="900" kern="1200"/>
            <a:t>Poca fidelización, baja satisfacción y adherencia a los tratamientos es resultado a altos costos de </a:t>
          </a:r>
          <a:r>
            <a:rPr lang="es-ES" sz="900" kern="1200" err="1"/>
            <a:t>ttos</a:t>
          </a:r>
          <a:endParaRPr lang="es-ES" sz="900" kern="1200"/>
        </a:p>
      </dsp:txBody>
      <dsp:txXfrm>
        <a:off x="2092" y="573182"/>
        <a:ext cx="2241239" cy="1344743"/>
      </dsp:txXfrm>
    </dsp:sp>
    <dsp:sp modelId="{A11A56B6-B8F5-3F4D-AB4E-D63A997AF630}">
      <dsp:nvSpPr>
        <dsp:cNvPr id="0" name=""/>
        <dsp:cNvSpPr/>
      </dsp:nvSpPr>
      <dsp:spPr>
        <a:xfrm>
          <a:off x="4998257" y="1199834"/>
          <a:ext cx="484885" cy="91440"/>
        </a:xfrm>
        <a:custGeom>
          <a:avLst/>
          <a:gdLst/>
          <a:ahLst/>
          <a:cxnLst/>
          <a:rect l="0" t="0" r="0" b="0"/>
          <a:pathLst>
            <a:path>
              <a:moveTo>
                <a:pt x="0" y="45720"/>
              </a:moveTo>
              <a:lnTo>
                <a:pt x="484885" y="45720"/>
              </a:lnTo>
            </a:path>
          </a:pathLst>
        </a:custGeom>
        <a:noFill/>
        <a:ln w="9525" cap="flat" cmpd="sng" algn="ctr">
          <a:solidFill>
            <a:schemeClr val="accent2">
              <a:shade val="90000"/>
              <a:hueOff val="-8200"/>
              <a:satOff val="-1389"/>
              <a:lumOff val="642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just" defTabSz="222250">
            <a:lnSpc>
              <a:spcPct val="90000"/>
            </a:lnSpc>
            <a:spcBef>
              <a:spcPct val="0"/>
            </a:spcBef>
            <a:spcAft>
              <a:spcPct val="35000"/>
            </a:spcAft>
            <a:buNone/>
          </a:pPr>
          <a:endParaRPr lang="es-ES" sz="500" kern="1200"/>
        </a:p>
      </dsp:txBody>
      <dsp:txXfrm>
        <a:off x="5227812" y="1242976"/>
        <a:ext cx="25774" cy="5154"/>
      </dsp:txXfrm>
    </dsp:sp>
    <dsp:sp modelId="{F569303F-B878-F14F-BCD5-53A9AFC71FEB}">
      <dsp:nvSpPr>
        <dsp:cNvPr id="0" name=""/>
        <dsp:cNvSpPr/>
      </dsp:nvSpPr>
      <dsp:spPr>
        <a:xfrm>
          <a:off x="2758817" y="573182"/>
          <a:ext cx="2241239" cy="1344743"/>
        </a:xfrm>
        <a:prstGeom prst="rect">
          <a:avLst/>
        </a:prstGeom>
        <a:solidFill>
          <a:schemeClr val="accent2">
            <a:alpha val="90000"/>
            <a:hueOff val="0"/>
            <a:satOff val="0"/>
            <a:lumOff val="0"/>
            <a:alphaOff val="-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t" anchorCtr="0">
          <a:noAutofit/>
        </a:bodyPr>
        <a:lstStyle/>
        <a:p>
          <a:pPr marL="0" lvl="0" indent="0" algn="just" defTabSz="488950">
            <a:lnSpc>
              <a:spcPct val="90000"/>
            </a:lnSpc>
            <a:spcBef>
              <a:spcPct val="0"/>
            </a:spcBef>
            <a:spcAft>
              <a:spcPct val="35000"/>
            </a:spcAft>
            <a:buNone/>
          </a:pPr>
          <a:r>
            <a:rPr lang="es-ES" sz="1100" b="1" kern="1200" err="1"/>
            <a:t>Caiza</a:t>
          </a:r>
          <a:r>
            <a:rPr lang="es-ES" sz="1100" b="1" kern="1200"/>
            <a:t> (2013)</a:t>
          </a:r>
        </a:p>
        <a:p>
          <a:pPr marL="57150" lvl="1" indent="-57150" algn="just" defTabSz="400050">
            <a:lnSpc>
              <a:spcPct val="90000"/>
            </a:lnSpc>
            <a:spcBef>
              <a:spcPct val="0"/>
            </a:spcBef>
            <a:spcAft>
              <a:spcPct val="15000"/>
            </a:spcAft>
            <a:buChar char="•"/>
          </a:pPr>
          <a:r>
            <a:rPr lang="es-ES" sz="900" kern="1200"/>
            <a:t>Debilidad para la clínica estudiada: falta de incentivos para los clientes fidelizados.</a:t>
          </a:r>
        </a:p>
        <a:p>
          <a:pPr marL="57150" lvl="1" indent="-57150" algn="just" defTabSz="400050">
            <a:lnSpc>
              <a:spcPct val="90000"/>
            </a:lnSpc>
            <a:spcBef>
              <a:spcPct val="0"/>
            </a:spcBef>
            <a:spcAft>
              <a:spcPct val="15000"/>
            </a:spcAft>
            <a:buChar char="•"/>
          </a:pPr>
          <a:r>
            <a:rPr lang="es-ES" sz="900" kern="1200"/>
            <a:t>Recomienda un plan de beneficios.</a:t>
          </a:r>
        </a:p>
      </dsp:txBody>
      <dsp:txXfrm>
        <a:off x="2758817" y="573182"/>
        <a:ext cx="2241239" cy="1344743"/>
      </dsp:txXfrm>
    </dsp:sp>
    <dsp:sp modelId="{8BCE0451-11CE-A64C-BE09-591EA1105760}">
      <dsp:nvSpPr>
        <dsp:cNvPr id="0" name=""/>
        <dsp:cNvSpPr/>
      </dsp:nvSpPr>
      <dsp:spPr>
        <a:xfrm>
          <a:off x="7754982" y="1199834"/>
          <a:ext cx="484885" cy="91440"/>
        </a:xfrm>
        <a:custGeom>
          <a:avLst/>
          <a:gdLst/>
          <a:ahLst/>
          <a:cxnLst/>
          <a:rect l="0" t="0" r="0" b="0"/>
          <a:pathLst>
            <a:path>
              <a:moveTo>
                <a:pt x="0" y="45720"/>
              </a:moveTo>
              <a:lnTo>
                <a:pt x="484885" y="45720"/>
              </a:lnTo>
            </a:path>
          </a:pathLst>
        </a:custGeom>
        <a:noFill/>
        <a:ln w="9525" cap="flat" cmpd="sng" algn="ctr">
          <a:solidFill>
            <a:schemeClr val="accent2">
              <a:shade val="90000"/>
              <a:hueOff val="-16400"/>
              <a:satOff val="-2778"/>
              <a:lumOff val="1284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just" defTabSz="222250">
            <a:lnSpc>
              <a:spcPct val="90000"/>
            </a:lnSpc>
            <a:spcBef>
              <a:spcPct val="0"/>
            </a:spcBef>
            <a:spcAft>
              <a:spcPct val="35000"/>
            </a:spcAft>
            <a:buNone/>
          </a:pPr>
          <a:endParaRPr lang="es-ES" sz="500" kern="1200"/>
        </a:p>
      </dsp:txBody>
      <dsp:txXfrm>
        <a:off x="7984537" y="1242976"/>
        <a:ext cx="25774" cy="5154"/>
      </dsp:txXfrm>
    </dsp:sp>
    <dsp:sp modelId="{34E5F377-6441-E34B-85EE-C3FB70B88893}">
      <dsp:nvSpPr>
        <dsp:cNvPr id="0" name=""/>
        <dsp:cNvSpPr/>
      </dsp:nvSpPr>
      <dsp:spPr>
        <a:xfrm>
          <a:off x="5515542" y="573182"/>
          <a:ext cx="2241239" cy="1344743"/>
        </a:xfrm>
        <a:prstGeom prst="rect">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t" anchorCtr="0">
          <a:noAutofit/>
        </a:bodyPr>
        <a:lstStyle/>
        <a:p>
          <a:pPr marL="0" lvl="0" indent="0" algn="just" defTabSz="488950">
            <a:lnSpc>
              <a:spcPct val="90000"/>
            </a:lnSpc>
            <a:spcBef>
              <a:spcPct val="0"/>
            </a:spcBef>
            <a:spcAft>
              <a:spcPct val="35000"/>
            </a:spcAft>
            <a:buNone/>
          </a:pPr>
          <a:r>
            <a:rPr lang="es-ES" sz="1100" b="1" kern="1200" err="1"/>
            <a:t>Radu</a:t>
          </a:r>
          <a:r>
            <a:rPr lang="es-ES" sz="1100" b="1" kern="1200"/>
            <a:t> (2016)</a:t>
          </a:r>
        </a:p>
        <a:p>
          <a:pPr marL="57150" lvl="1" indent="-57150" algn="just" defTabSz="400050">
            <a:lnSpc>
              <a:spcPct val="90000"/>
            </a:lnSpc>
            <a:spcBef>
              <a:spcPct val="0"/>
            </a:spcBef>
            <a:spcAft>
              <a:spcPct val="15000"/>
            </a:spcAft>
            <a:buChar char="•"/>
          </a:pPr>
          <a:r>
            <a:rPr lang="es-ES" sz="900" kern="1200"/>
            <a:t>78% de encuestados estuvieron influenciados por las redes sociales del centro de salud.</a:t>
          </a:r>
        </a:p>
        <a:p>
          <a:pPr marL="57150" lvl="1" indent="-57150" algn="just" defTabSz="400050">
            <a:lnSpc>
              <a:spcPct val="90000"/>
            </a:lnSpc>
            <a:spcBef>
              <a:spcPct val="0"/>
            </a:spcBef>
            <a:spcAft>
              <a:spcPct val="15000"/>
            </a:spcAft>
            <a:buChar char="•"/>
          </a:pPr>
          <a:r>
            <a:rPr lang="es-ES" sz="900" kern="1200"/>
            <a:t>Conclusión: RS tienen un impacto positivo en la promoción de los centros de salud.</a:t>
          </a:r>
        </a:p>
      </dsp:txBody>
      <dsp:txXfrm>
        <a:off x="5515542" y="573182"/>
        <a:ext cx="2241239" cy="1344743"/>
      </dsp:txXfrm>
    </dsp:sp>
    <dsp:sp modelId="{7C71A154-C83C-7640-818F-DC3A132906BA}">
      <dsp:nvSpPr>
        <dsp:cNvPr id="0" name=""/>
        <dsp:cNvSpPr/>
      </dsp:nvSpPr>
      <dsp:spPr>
        <a:xfrm>
          <a:off x="1122712" y="1916126"/>
          <a:ext cx="8270175" cy="484885"/>
        </a:xfrm>
        <a:custGeom>
          <a:avLst/>
          <a:gdLst/>
          <a:ahLst/>
          <a:cxnLst/>
          <a:rect l="0" t="0" r="0" b="0"/>
          <a:pathLst>
            <a:path>
              <a:moveTo>
                <a:pt x="8270175" y="0"/>
              </a:moveTo>
              <a:lnTo>
                <a:pt x="8270175" y="259542"/>
              </a:lnTo>
              <a:lnTo>
                <a:pt x="0" y="259542"/>
              </a:lnTo>
              <a:lnTo>
                <a:pt x="0" y="484885"/>
              </a:lnTo>
            </a:path>
          </a:pathLst>
        </a:custGeom>
        <a:noFill/>
        <a:ln w="9525" cap="flat" cmpd="sng" algn="ctr">
          <a:solidFill>
            <a:schemeClr val="accent2">
              <a:shade val="90000"/>
              <a:hueOff val="-24601"/>
              <a:satOff val="-4166"/>
              <a:lumOff val="19268"/>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just" defTabSz="222250">
            <a:lnSpc>
              <a:spcPct val="90000"/>
            </a:lnSpc>
            <a:spcBef>
              <a:spcPct val="0"/>
            </a:spcBef>
            <a:spcAft>
              <a:spcPct val="35000"/>
            </a:spcAft>
            <a:buNone/>
          </a:pPr>
          <a:endParaRPr lang="es-ES" sz="500" kern="1200"/>
        </a:p>
      </dsp:txBody>
      <dsp:txXfrm>
        <a:off x="5050644" y="2155991"/>
        <a:ext cx="414311" cy="5154"/>
      </dsp:txXfrm>
    </dsp:sp>
    <dsp:sp modelId="{2D8965BE-F6FD-D44E-8973-628F91170964}">
      <dsp:nvSpPr>
        <dsp:cNvPr id="0" name=""/>
        <dsp:cNvSpPr/>
      </dsp:nvSpPr>
      <dsp:spPr>
        <a:xfrm>
          <a:off x="8272267" y="573182"/>
          <a:ext cx="2241239" cy="1344743"/>
        </a:xfrm>
        <a:prstGeom prst="rect">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t" anchorCtr="0">
          <a:noAutofit/>
        </a:bodyPr>
        <a:lstStyle/>
        <a:p>
          <a:pPr marL="0" lvl="0" indent="0" algn="just" defTabSz="488950">
            <a:lnSpc>
              <a:spcPct val="90000"/>
            </a:lnSpc>
            <a:spcBef>
              <a:spcPct val="0"/>
            </a:spcBef>
            <a:spcAft>
              <a:spcPct val="35000"/>
            </a:spcAft>
            <a:buNone/>
          </a:pPr>
          <a:r>
            <a:rPr lang="es-ES" sz="1100" b="1" kern="1200" err="1"/>
            <a:t>Benetoli</a:t>
          </a:r>
          <a:r>
            <a:rPr lang="es-ES" sz="1100" b="1" kern="1200"/>
            <a:t>, </a:t>
          </a:r>
          <a:r>
            <a:rPr lang="es-ES" sz="1100" b="1" kern="1200" err="1"/>
            <a:t>Chen</a:t>
          </a:r>
          <a:r>
            <a:rPr lang="es-ES" sz="1100" b="1" kern="1200"/>
            <a:t>, </a:t>
          </a:r>
          <a:r>
            <a:rPr lang="es-ES" sz="1100" b="1" kern="1200" err="1"/>
            <a:t>Aslani</a:t>
          </a:r>
          <a:r>
            <a:rPr lang="es-ES" sz="1100" b="1" kern="1200"/>
            <a:t> (2018)</a:t>
          </a:r>
        </a:p>
        <a:p>
          <a:pPr marL="57150" lvl="1" indent="-57150" algn="just" defTabSz="400050">
            <a:lnSpc>
              <a:spcPct val="90000"/>
            </a:lnSpc>
            <a:spcBef>
              <a:spcPct val="0"/>
            </a:spcBef>
            <a:spcAft>
              <a:spcPct val="15000"/>
            </a:spcAft>
            <a:buChar char="•"/>
          </a:pPr>
          <a:r>
            <a:rPr lang="es-ES" sz="900" kern="1200"/>
            <a:t>Las redes sociales mejoran la relación medico-paciente, ya que permite conocer previamente a los profesionales.</a:t>
          </a:r>
        </a:p>
      </dsp:txBody>
      <dsp:txXfrm>
        <a:off x="8272267" y="573182"/>
        <a:ext cx="2241239" cy="1344743"/>
      </dsp:txXfrm>
    </dsp:sp>
    <dsp:sp modelId="{B4134D34-7F58-4146-9059-4A244ABD241C}">
      <dsp:nvSpPr>
        <dsp:cNvPr id="0" name=""/>
        <dsp:cNvSpPr/>
      </dsp:nvSpPr>
      <dsp:spPr>
        <a:xfrm>
          <a:off x="2241532" y="3060063"/>
          <a:ext cx="484885" cy="91440"/>
        </a:xfrm>
        <a:custGeom>
          <a:avLst/>
          <a:gdLst/>
          <a:ahLst/>
          <a:cxnLst/>
          <a:rect l="0" t="0" r="0" b="0"/>
          <a:pathLst>
            <a:path>
              <a:moveTo>
                <a:pt x="0" y="45720"/>
              </a:moveTo>
              <a:lnTo>
                <a:pt x="484885" y="45720"/>
              </a:lnTo>
            </a:path>
          </a:pathLst>
        </a:custGeom>
        <a:noFill/>
        <a:ln w="9525" cap="flat" cmpd="sng" algn="ctr">
          <a:solidFill>
            <a:schemeClr val="accent2">
              <a:shade val="90000"/>
              <a:hueOff val="-32801"/>
              <a:satOff val="-5555"/>
              <a:lumOff val="2569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just" defTabSz="222250">
            <a:lnSpc>
              <a:spcPct val="90000"/>
            </a:lnSpc>
            <a:spcBef>
              <a:spcPct val="0"/>
            </a:spcBef>
            <a:spcAft>
              <a:spcPct val="35000"/>
            </a:spcAft>
            <a:buNone/>
          </a:pPr>
          <a:endParaRPr lang="es-ES" sz="500" kern="1200"/>
        </a:p>
      </dsp:txBody>
      <dsp:txXfrm>
        <a:off x="2471087" y="3103206"/>
        <a:ext cx="25774" cy="5154"/>
      </dsp:txXfrm>
    </dsp:sp>
    <dsp:sp modelId="{A6CFAE98-1C85-F844-A10B-5AAF5B6340CF}">
      <dsp:nvSpPr>
        <dsp:cNvPr id="0" name=""/>
        <dsp:cNvSpPr/>
      </dsp:nvSpPr>
      <dsp:spPr>
        <a:xfrm>
          <a:off x="2092" y="2433411"/>
          <a:ext cx="2241239" cy="1344743"/>
        </a:xfrm>
        <a:prstGeom prst="rect">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t" anchorCtr="0">
          <a:noAutofit/>
        </a:bodyPr>
        <a:lstStyle/>
        <a:p>
          <a:pPr marL="0" lvl="0" indent="0" algn="just" defTabSz="488950">
            <a:lnSpc>
              <a:spcPct val="90000"/>
            </a:lnSpc>
            <a:spcBef>
              <a:spcPct val="0"/>
            </a:spcBef>
            <a:spcAft>
              <a:spcPct val="35000"/>
            </a:spcAft>
            <a:buNone/>
          </a:pPr>
          <a:r>
            <a:rPr lang="es-ES" sz="1100" b="1" kern="1200" err="1"/>
            <a:t>DeBord</a:t>
          </a:r>
          <a:r>
            <a:rPr lang="es-ES" sz="1100" b="1" kern="1200"/>
            <a:t>, </a:t>
          </a:r>
          <a:r>
            <a:rPr lang="es-ES" sz="1100" b="1" kern="1200" err="1"/>
            <a:t>Patel</a:t>
          </a:r>
          <a:r>
            <a:rPr lang="es-ES" sz="1100" b="1" kern="1200"/>
            <a:t>, Braun &amp;</a:t>
          </a:r>
          <a:r>
            <a:rPr lang="es-ES" sz="1100" b="1" kern="1200" err="1"/>
            <a:t>Dao</a:t>
          </a:r>
          <a:r>
            <a:rPr lang="es-ES" sz="1100" b="1" kern="1200"/>
            <a:t> (2019)</a:t>
          </a:r>
          <a:endParaRPr lang="es-ES" sz="1100" kern="1200"/>
        </a:p>
        <a:p>
          <a:pPr marL="57150" lvl="1" indent="-57150" algn="just" defTabSz="400050">
            <a:lnSpc>
              <a:spcPct val="90000"/>
            </a:lnSpc>
            <a:spcBef>
              <a:spcPct val="0"/>
            </a:spcBef>
            <a:spcAft>
              <a:spcPct val="15000"/>
            </a:spcAft>
            <a:buChar char="•"/>
          </a:pPr>
          <a:r>
            <a:rPr lang="es-ES" sz="900" kern="1200"/>
            <a:t>RS tuvieron más influencia que la publicidad en televisión o revistas para la captación de </a:t>
          </a:r>
          <a:r>
            <a:rPr lang="es-ES" sz="900" kern="1200" err="1"/>
            <a:t>ptes</a:t>
          </a:r>
          <a:r>
            <a:rPr lang="es-ES" sz="900" kern="1200"/>
            <a:t> nuevos en clínicas dermatológicas.</a:t>
          </a:r>
        </a:p>
        <a:p>
          <a:pPr marL="57150" lvl="1" indent="-57150" algn="just" defTabSz="400050">
            <a:lnSpc>
              <a:spcPct val="90000"/>
            </a:lnSpc>
            <a:spcBef>
              <a:spcPct val="0"/>
            </a:spcBef>
            <a:spcAft>
              <a:spcPct val="15000"/>
            </a:spcAft>
            <a:buChar char="•"/>
          </a:pPr>
          <a:r>
            <a:rPr lang="es-ES" sz="900" kern="1200"/>
            <a:t>Captación significativa mientras las marcas se mantengan autenticas.</a:t>
          </a:r>
        </a:p>
      </dsp:txBody>
      <dsp:txXfrm>
        <a:off x="2092" y="2433411"/>
        <a:ext cx="2241239" cy="1344743"/>
      </dsp:txXfrm>
    </dsp:sp>
    <dsp:sp modelId="{BDD5C750-5165-EB48-8F4D-8E9FFEBDDDD1}">
      <dsp:nvSpPr>
        <dsp:cNvPr id="0" name=""/>
        <dsp:cNvSpPr/>
      </dsp:nvSpPr>
      <dsp:spPr>
        <a:xfrm>
          <a:off x="4998257" y="3060063"/>
          <a:ext cx="484885" cy="91440"/>
        </a:xfrm>
        <a:custGeom>
          <a:avLst/>
          <a:gdLst/>
          <a:ahLst/>
          <a:cxnLst/>
          <a:rect l="0" t="0" r="0" b="0"/>
          <a:pathLst>
            <a:path>
              <a:moveTo>
                <a:pt x="0" y="45720"/>
              </a:moveTo>
              <a:lnTo>
                <a:pt x="484885" y="45720"/>
              </a:lnTo>
            </a:path>
          </a:pathLst>
        </a:custGeom>
        <a:noFill/>
        <a:ln w="9525" cap="flat" cmpd="sng" algn="ctr">
          <a:solidFill>
            <a:schemeClr val="accent2">
              <a:shade val="90000"/>
              <a:hueOff val="-41001"/>
              <a:satOff val="-6944"/>
              <a:lumOff val="3211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just" defTabSz="222250">
            <a:lnSpc>
              <a:spcPct val="90000"/>
            </a:lnSpc>
            <a:spcBef>
              <a:spcPct val="0"/>
            </a:spcBef>
            <a:spcAft>
              <a:spcPct val="35000"/>
            </a:spcAft>
            <a:buNone/>
          </a:pPr>
          <a:endParaRPr lang="es-ES" sz="500" kern="1200"/>
        </a:p>
      </dsp:txBody>
      <dsp:txXfrm>
        <a:off x="5227812" y="3103206"/>
        <a:ext cx="25774" cy="5154"/>
      </dsp:txXfrm>
    </dsp:sp>
    <dsp:sp modelId="{4956ED6C-CEC8-A44D-A561-ADBE899B327B}">
      <dsp:nvSpPr>
        <dsp:cNvPr id="0" name=""/>
        <dsp:cNvSpPr/>
      </dsp:nvSpPr>
      <dsp:spPr>
        <a:xfrm>
          <a:off x="2758817" y="2433411"/>
          <a:ext cx="2241239" cy="1344743"/>
        </a:xfrm>
        <a:prstGeom prst="rect">
          <a:avLst/>
        </a:prstGeom>
        <a:solidFill>
          <a:schemeClr val="accent2">
            <a:alpha val="90000"/>
            <a:hueOff val="0"/>
            <a:satOff val="0"/>
            <a:lumOff val="0"/>
            <a:alphaOff val="-3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t" anchorCtr="0">
          <a:noAutofit/>
        </a:bodyPr>
        <a:lstStyle/>
        <a:p>
          <a:pPr marL="0" lvl="0" indent="0" algn="just" defTabSz="488950">
            <a:lnSpc>
              <a:spcPct val="90000"/>
            </a:lnSpc>
            <a:spcBef>
              <a:spcPct val="0"/>
            </a:spcBef>
            <a:spcAft>
              <a:spcPct val="35000"/>
            </a:spcAft>
            <a:buNone/>
          </a:pPr>
          <a:r>
            <a:rPr lang="es-ES" sz="1100" b="1" kern="1200"/>
            <a:t>Dschoutezo (2021)*</a:t>
          </a:r>
          <a:endParaRPr lang="es-ES" sz="1100" kern="1200"/>
        </a:p>
        <a:p>
          <a:pPr marL="57150" lvl="1" indent="-57150" algn="just" defTabSz="400050">
            <a:lnSpc>
              <a:spcPct val="90000"/>
            </a:lnSpc>
            <a:spcBef>
              <a:spcPct val="0"/>
            </a:spcBef>
            <a:spcAft>
              <a:spcPct val="15000"/>
            </a:spcAft>
            <a:buChar char="•"/>
          </a:pPr>
          <a:r>
            <a:rPr lang="es-ES" sz="900" kern="1200"/>
            <a:t>92% de los profesionales de la salud encuestados no tienen una estrategia de marketing estructurada.</a:t>
          </a:r>
        </a:p>
      </dsp:txBody>
      <dsp:txXfrm>
        <a:off x="2758817" y="2433411"/>
        <a:ext cx="2241239" cy="1344743"/>
      </dsp:txXfrm>
    </dsp:sp>
    <dsp:sp modelId="{BB160E4E-72CE-1247-A293-C92CB02B014D}">
      <dsp:nvSpPr>
        <dsp:cNvPr id="0" name=""/>
        <dsp:cNvSpPr/>
      </dsp:nvSpPr>
      <dsp:spPr>
        <a:xfrm>
          <a:off x="5515542" y="2433411"/>
          <a:ext cx="2241239" cy="1344743"/>
        </a:xfrm>
        <a:prstGeom prst="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t" anchorCtr="0">
          <a:noAutofit/>
        </a:bodyPr>
        <a:lstStyle/>
        <a:p>
          <a:pPr marL="0" lvl="0" indent="0" algn="just" defTabSz="488950">
            <a:lnSpc>
              <a:spcPct val="90000"/>
            </a:lnSpc>
            <a:spcBef>
              <a:spcPct val="0"/>
            </a:spcBef>
            <a:spcAft>
              <a:spcPct val="35000"/>
            </a:spcAft>
            <a:buNone/>
          </a:pPr>
          <a:r>
            <a:rPr lang="es-ES" sz="1100" b="1" kern="1200" err="1"/>
            <a:t>Popuche</a:t>
          </a:r>
          <a:r>
            <a:rPr lang="es-ES" sz="1100" b="1" kern="1200"/>
            <a:t> (2021)</a:t>
          </a:r>
          <a:endParaRPr lang="es-ES" sz="1100" kern="1200"/>
        </a:p>
        <a:p>
          <a:pPr marL="57150" lvl="1" indent="-57150" algn="just" defTabSz="400050">
            <a:lnSpc>
              <a:spcPct val="90000"/>
            </a:lnSpc>
            <a:spcBef>
              <a:spcPct val="0"/>
            </a:spcBef>
            <a:spcAft>
              <a:spcPct val="15000"/>
            </a:spcAft>
            <a:buChar char="•"/>
          </a:pPr>
          <a:r>
            <a:rPr lang="es-ES" sz="900" kern="1200"/>
            <a:t>El 81% de los pacientes encuestados no recomendarían el centro de salud ya que refieren que la atención es inapropiada.</a:t>
          </a:r>
        </a:p>
      </dsp:txBody>
      <dsp:txXfrm>
        <a:off x="5515542" y="2433411"/>
        <a:ext cx="2241239" cy="1344743"/>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37D27C22-F94A-4B6A-9AC6-B90294CEACEE}" type="datetimeFigureOut">
              <a:rPr lang="es-CO" smtClean="0"/>
              <a:t>30/06/2022</a:t>
            </a:fld>
            <a:endParaRPr lang="es-CO"/>
          </a:p>
        </p:txBody>
      </p:sp>
      <p:sp>
        <p:nvSpPr>
          <p:cNvPr id="4" name="Marcador de imagen de diapositiva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ADC28B83-381E-49AA-92C5-FAE2889DC230}" type="slidenum">
              <a:rPr lang="es-CO" smtClean="0"/>
              <a:t>‹Nº›</a:t>
            </a:fld>
            <a:endParaRPr lang="es-CO"/>
          </a:p>
        </p:txBody>
      </p:sp>
    </p:spTree>
    <p:extLst>
      <p:ext uri="{BB962C8B-B14F-4D97-AF65-F5344CB8AC3E}">
        <p14:creationId xmlns:p14="http://schemas.microsoft.com/office/powerpoint/2010/main" val="220581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dirty="0">
                <a:solidFill>
                  <a:srgbClr val="000000"/>
                </a:solidFill>
                <a:effectLst/>
                <a:latin typeface="Arial" panose="020B0604020202020204" pitchFamily="34" charset="0"/>
                <a:ea typeface="Times New Roman" panose="02020603050405020304" pitchFamily="18" charset="0"/>
              </a:rPr>
              <a:t>Posterior a 4 meses de aplicación de las estrategias de marketing digital el 85% de los pacientes nuevos acuden a la clínica debido a referencias personales y profesionales, un 15% acuden debido a las redes sociales y un 0% debido a los anuncios en la vía pública, por lo cual se evidencia un crecimiento en el flujo de pacientes causado por la estrategia de marketing digital, del mismo modo la encuesta nos permite evidenciar que actualmente un 83% de los pacientes encuestados tienen conocimiento de la presencia de la clínica en redes sociales y la existencia de una falencia en la publicidad presente en la vía pública actualmente, debido a que no permite tener una mayor captación de pacientes. </a:t>
            </a:r>
            <a:endParaRPr lang="es-CO" sz="1200" dirty="0">
              <a:effectLst/>
              <a:latin typeface="Times New Roman" panose="02020603050405020304" pitchFamily="18" charset="0"/>
              <a:ea typeface="Times New Roman" panose="02020603050405020304" pitchFamily="18" charset="0"/>
            </a:endParaRPr>
          </a:p>
          <a:p>
            <a:endParaRPr lang="es-CO" dirty="0"/>
          </a:p>
        </p:txBody>
      </p:sp>
      <p:sp>
        <p:nvSpPr>
          <p:cNvPr id="4" name="Marcador de número de diapositiva 3"/>
          <p:cNvSpPr>
            <a:spLocks noGrp="1"/>
          </p:cNvSpPr>
          <p:nvPr>
            <p:ph type="sldNum" sz="quarter" idx="5"/>
          </p:nvPr>
        </p:nvSpPr>
        <p:spPr/>
        <p:txBody>
          <a:bodyPr/>
          <a:lstStyle/>
          <a:p>
            <a:fld id="{ADC28B83-381E-49AA-92C5-FAE2889DC230}" type="slidenum">
              <a:rPr lang="es-CO" smtClean="0"/>
              <a:t>23</a:t>
            </a:fld>
            <a:endParaRPr lang="es-CO"/>
          </a:p>
        </p:txBody>
      </p:sp>
    </p:spTree>
    <p:extLst>
      <p:ext uri="{BB962C8B-B14F-4D97-AF65-F5344CB8AC3E}">
        <p14:creationId xmlns:p14="http://schemas.microsoft.com/office/powerpoint/2010/main" val="1931420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dirty="0">
                <a:solidFill>
                  <a:srgbClr val="000000"/>
                </a:solidFill>
                <a:effectLst/>
                <a:latin typeface="Arial" panose="020B0604020202020204" pitchFamily="34" charset="0"/>
                <a:ea typeface="Times New Roman" panose="02020603050405020304" pitchFamily="18" charset="0"/>
              </a:rPr>
              <a:t>Desde la perspectiva del marketing interno podemos evidenciar que los pacientes encuestados califican el desempeño del personal administrativo y odontológico, con una calificación promedio de 4.8 de 5, al igual que un 87% de los encuestados considera estar “totalmente de acuerdo”, en realizar una recomendación de la clínica a alguien más y un 13% manifiesta estar “de acuerdo” con realizar una recomendación a alguien más, sumado a esto por medio de la encuesta se puede evidenciar que el 75% de los pacientes atendidos considera estar “totalmente de acuerdo” en que los servicios de la clínica superaron sus expectativas, un 13% considera estar “de acuerdo” y un 2% considera estar en “desacuerdo”; Finalmente en esta perspectiva del marketing interno, los pacientes consideran que la característica más llamativa actualmente de la clínica es la atención brindada la cual es seguida por higiene, precios, facilidad para obtener una cita y el plan de beneficios, por lo que se  determina que la estrategia de marketing interno fue exitosa y garantizo una alta satisfacción al cliente. </a:t>
            </a:r>
            <a:endParaRPr lang="es-CO" sz="1200" dirty="0">
              <a:effectLst/>
              <a:latin typeface="Times New Roman" panose="02020603050405020304" pitchFamily="18" charset="0"/>
              <a:ea typeface="Times New Roman" panose="02020603050405020304" pitchFamily="18" charset="0"/>
            </a:endParaRPr>
          </a:p>
          <a:p>
            <a:endParaRPr lang="es-CO" dirty="0"/>
          </a:p>
        </p:txBody>
      </p:sp>
      <p:sp>
        <p:nvSpPr>
          <p:cNvPr id="4" name="Marcador de número de diapositiva 3"/>
          <p:cNvSpPr>
            <a:spLocks noGrp="1"/>
          </p:cNvSpPr>
          <p:nvPr>
            <p:ph type="sldNum" sz="quarter" idx="5"/>
          </p:nvPr>
        </p:nvSpPr>
        <p:spPr/>
        <p:txBody>
          <a:bodyPr/>
          <a:lstStyle/>
          <a:p>
            <a:fld id="{ADC28B83-381E-49AA-92C5-FAE2889DC230}" type="slidenum">
              <a:rPr lang="es-CO" smtClean="0"/>
              <a:t>24</a:t>
            </a:fld>
            <a:endParaRPr lang="es-CO"/>
          </a:p>
        </p:txBody>
      </p:sp>
    </p:spTree>
    <p:extLst>
      <p:ext uri="{BB962C8B-B14F-4D97-AF65-F5344CB8AC3E}">
        <p14:creationId xmlns:p14="http://schemas.microsoft.com/office/powerpoint/2010/main" val="3723666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228600" algn="just">
              <a:lnSpc>
                <a:spcPct val="150000"/>
              </a:lnSpc>
            </a:pPr>
            <a:r>
              <a:rPr lang="es-CO" dirty="0">
                <a:solidFill>
                  <a:srgbClr val="000000"/>
                </a:solidFill>
                <a:latin typeface="Arial" panose="020B0604020202020204" pitchFamily="34" charset="0"/>
                <a:ea typeface="Times New Roman" panose="02020603050405020304" pitchFamily="18" charset="0"/>
              </a:rPr>
              <a:t>A</a:t>
            </a:r>
            <a:r>
              <a:rPr lang="es-CO" sz="1200" dirty="0">
                <a:solidFill>
                  <a:srgbClr val="000000"/>
                </a:solidFill>
                <a:effectLst/>
                <a:latin typeface="Arial" panose="020B0604020202020204" pitchFamily="34" charset="0"/>
                <a:ea typeface="Times New Roman" panose="02020603050405020304" pitchFamily="18" charset="0"/>
              </a:rPr>
              <a:t>l igual que un 87% de los encuestados considera estar “totalmente de acuerdo” en realizar una recomendación de la clínica a alguien más y un 13% manifiesta estar “de acuerdo” con realizar una recomendación a alguien más</a:t>
            </a:r>
            <a:r>
              <a:rPr lang="es-CO" dirty="0">
                <a:solidFill>
                  <a:srgbClr val="000000"/>
                </a:solidFill>
                <a:latin typeface="Arial" panose="020B0604020202020204" pitchFamily="34" charset="0"/>
                <a:ea typeface="Times New Roman" panose="02020603050405020304" pitchFamily="18" charset="0"/>
              </a:rPr>
              <a:t>.</a:t>
            </a:r>
          </a:p>
          <a:p>
            <a:pPr marL="228600" algn="just">
              <a:lnSpc>
                <a:spcPct val="150000"/>
              </a:lnSpc>
            </a:pPr>
            <a:r>
              <a:rPr lang="es-CO" dirty="0">
                <a:solidFill>
                  <a:srgbClr val="000000"/>
                </a:solidFill>
                <a:latin typeface="Arial" panose="020B0604020202020204" pitchFamily="34" charset="0"/>
                <a:ea typeface="Times New Roman" panose="02020603050405020304" pitchFamily="18" charset="0"/>
              </a:rPr>
              <a:t>E</a:t>
            </a:r>
            <a:r>
              <a:rPr lang="es-CO" sz="1200" dirty="0">
                <a:solidFill>
                  <a:srgbClr val="000000"/>
                </a:solidFill>
                <a:effectLst/>
                <a:latin typeface="Arial" panose="020B0604020202020204" pitchFamily="34" charset="0"/>
                <a:ea typeface="Times New Roman" panose="02020603050405020304" pitchFamily="18" charset="0"/>
              </a:rPr>
              <a:t>l 75% de los pacientes atendidos considera estar “totalmente de acuerdo” en que los servicios de la clínica superaron sus expectativas, un 13% considera estar “de acuerdo” y un 2% considera estar en “desacuerdo”; </a:t>
            </a:r>
          </a:p>
          <a:p>
            <a:endParaRPr lang="es-CO" dirty="0"/>
          </a:p>
        </p:txBody>
      </p:sp>
      <p:sp>
        <p:nvSpPr>
          <p:cNvPr id="4" name="Marcador de número de diapositiva 3"/>
          <p:cNvSpPr>
            <a:spLocks noGrp="1"/>
          </p:cNvSpPr>
          <p:nvPr>
            <p:ph type="sldNum" sz="quarter" idx="5"/>
          </p:nvPr>
        </p:nvSpPr>
        <p:spPr/>
        <p:txBody>
          <a:bodyPr/>
          <a:lstStyle/>
          <a:p>
            <a:fld id="{ADC28B83-381E-49AA-92C5-FAE2889DC230}" type="slidenum">
              <a:rPr lang="es-CO" smtClean="0"/>
              <a:t>25</a:t>
            </a:fld>
            <a:endParaRPr lang="es-CO"/>
          </a:p>
        </p:txBody>
      </p:sp>
    </p:spTree>
    <p:extLst>
      <p:ext uri="{BB962C8B-B14F-4D97-AF65-F5344CB8AC3E}">
        <p14:creationId xmlns:p14="http://schemas.microsoft.com/office/powerpoint/2010/main" val="639701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dirty="0">
                <a:solidFill>
                  <a:schemeClr val="tx1"/>
                </a:solidFill>
                <a:latin typeface="Arial" panose="020B0604020202020204" pitchFamily="34" charset="0"/>
                <a:ea typeface="Times New Roman" panose="02020603050405020304" pitchFamily="18" charset="0"/>
              </a:rPr>
              <a:t>La entrega de obsequios en cada consulta a pesar de ser una estrategia ambiciosa refleja que es la característica menos llamativa de la clínica, seguida por los precios de los tratamientos.</a:t>
            </a:r>
            <a:endParaRPr lang="es-CO" sz="1200" dirty="0">
              <a:latin typeface="Times New Roman" panose="02020603050405020304" pitchFamily="18" charset="0"/>
              <a:ea typeface="Times New Roman" panose="02020603050405020304" pitchFamily="18" charset="0"/>
            </a:endParaRPr>
          </a:p>
          <a:p>
            <a:endParaRPr lang="es-CO" dirty="0"/>
          </a:p>
        </p:txBody>
      </p:sp>
      <p:sp>
        <p:nvSpPr>
          <p:cNvPr id="4" name="Marcador de número de diapositiva 3"/>
          <p:cNvSpPr>
            <a:spLocks noGrp="1"/>
          </p:cNvSpPr>
          <p:nvPr>
            <p:ph type="sldNum" sz="quarter" idx="5"/>
          </p:nvPr>
        </p:nvSpPr>
        <p:spPr/>
        <p:txBody>
          <a:bodyPr/>
          <a:lstStyle/>
          <a:p>
            <a:fld id="{ADC28B83-381E-49AA-92C5-FAE2889DC230}" type="slidenum">
              <a:rPr lang="es-CO" smtClean="0"/>
              <a:t>27</a:t>
            </a:fld>
            <a:endParaRPr lang="es-CO"/>
          </a:p>
        </p:txBody>
      </p:sp>
    </p:spTree>
    <p:extLst>
      <p:ext uri="{BB962C8B-B14F-4D97-AF65-F5344CB8AC3E}">
        <p14:creationId xmlns:p14="http://schemas.microsoft.com/office/powerpoint/2010/main" val="4039379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Diapositiva de título">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r>
              <a:rPr lang="es-ES"/>
              <a:t>Haga clic para modificar el estilo de título del patrón</a:t>
            </a:r>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r>
              <a:rPr lang="es-ES"/>
              <a:t>Haga clic para modificar el estilo de subtítulo del patrón</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lang="es-CO"/>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6/30/2022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lang="es-CO" smtClean="0"/>
              <a:t>‹Nº›</a:t>
            </a:fld>
            <a:endParaRPr lang="es-CO"/>
          </a:p>
        </p:txBody>
      </p:sp>
    </p:spTree>
    <p:extLst>
      <p:ext uri="{BB962C8B-B14F-4D97-AF65-F5344CB8AC3E}">
        <p14:creationId xmlns:p14="http://schemas.microsoft.com/office/powerpoint/2010/main" val="2320580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chemeClr val="tx1"/>
                </a:solidFill>
                <a:latin typeface="Trebuchet MS"/>
                <a:cs typeface="Trebuchet MS"/>
              </a:defRPr>
            </a:lvl1pPr>
          </a:lstStyle>
          <a:p>
            <a:r>
              <a:rPr lang="es-ES"/>
              <a:t>Haga clic para modificar el estilo de título del patrón</a:t>
            </a:r>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pPr lvl="0"/>
            <a:r>
              <a:rPr lang="es-ES"/>
              <a:t>Haga clic para modificar los estilos de texto del patrón</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lang="es-CO"/>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6/30/2022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lang="es-CO" smtClean="0"/>
              <a:t>‹Nº›</a:t>
            </a:fld>
            <a:endParaRPr lang="es-CO"/>
          </a:p>
        </p:txBody>
      </p:sp>
    </p:spTree>
    <p:extLst>
      <p:ext uri="{BB962C8B-B14F-4D97-AF65-F5344CB8AC3E}">
        <p14:creationId xmlns:p14="http://schemas.microsoft.com/office/powerpoint/2010/main" val="868784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Dos objetos">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chemeClr val="tx1"/>
                </a:solidFill>
                <a:latin typeface="Trebuchet MS"/>
                <a:cs typeface="Trebuchet MS"/>
              </a:defRPr>
            </a:lvl1pPr>
          </a:lstStyle>
          <a:p>
            <a:r>
              <a:rPr lang="es-ES"/>
              <a:t>Haga clic para modificar el estilo de título del patrón</a:t>
            </a:r>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pPr lvl="0"/>
            <a:r>
              <a:rPr lang="es-ES"/>
              <a:t>Haga clic para modificar los estilos de texto del patrón</a:t>
            </a: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pPr lvl="0"/>
            <a:r>
              <a:rPr lang="es-ES"/>
              <a:t>Haga clic para modificar los estilos de texto del patrón</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lang="es-CO"/>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6/30/2022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lang="es-CO" smtClean="0"/>
              <a:t>‹Nº›</a:t>
            </a:fld>
            <a:endParaRPr lang="es-CO"/>
          </a:p>
        </p:txBody>
      </p:sp>
    </p:spTree>
    <p:extLst>
      <p:ext uri="{BB962C8B-B14F-4D97-AF65-F5344CB8AC3E}">
        <p14:creationId xmlns:p14="http://schemas.microsoft.com/office/powerpoint/2010/main" val="854762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Solo el título">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chemeClr val="tx1"/>
                </a:solidFill>
                <a:latin typeface="Trebuchet MS"/>
                <a:cs typeface="Trebuchet MS"/>
              </a:defRPr>
            </a:lvl1pPr>
          </a:lstStyle>
          <a:p>
            <a:r>
              <a:rPr lang="es-ES"/>
              <a:t>Haga clic para modificar el estilo de título del patrón</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lang="es-CO"/>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6/30/2022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lang="es-CO" smtClean="0"/>
              <a:t>‹Nº›</a:t>
            </a:fld>
            <a:endParaRPr lang="es-CO"/>
          </a:p>
        </p:txBody>
      </p:sp>
    </p:spTree>
    <p:extLst>
      <p:ext uri="{BB962C8B-B14F-4D97-AF65-F5344CB8AC3E}">
        <p14:creationId xmlns:p14="http://schemas.microsoft.com/office/powerpoint/2010/main" val="2143049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En blanco">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2192000" cy="6858000"/>
          </a:xfrm>
          <a:prstGeom prst="rect">
            <a:avLst/>
          </a:prstGeom>
        </p:spPr>
      </p:pic>
      <p:pic>
        <p:nvPicPr>
          <p:cNvPr id="17" name="bg object 17"/>
          <p:cNvPicPr/>
          <p:nvPr/>
        </p:nvPicPr>
        <p:blipFill>
          <a:blip r:embed="rId3" cstate="print"/>
          <a:stretch>
            <a:fillRect/>
          </a:stretch>
        </p:blipFill>
        <p:spPr>
          <a:xfrm>
            <a:off x="467868" y="409955"/>
            <a:ext cx="1990344" cy="752856"/>
          </a:xfrm>
          <a:prstGeom prst="rect">
            <a:avLst/>
          </a:prstGeom>
        </p:spPr>
      </p:pic>
      <p:sp>
        <p:nvSpPr>
          <p:cNvPr id="18" name="bg object 18"/>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19" name="bg object 19"/>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5875">
            <a:solidFill>
              <a:srgbClr val="34487C"/>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lang="es-CO"/>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6/30/2022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lang="es-CO" smtClean="0"/>
              <a:t>‹Nº›</a:t>
            </a:fld>
            <a:endParaRPr lang="es-CO"/>
          </a:p>
        </p:txBody>
      </p:sp>
    </p:spTree>
    <p:extLst>
      <p:ext uri="{BB962C8B-B14F-4D97-AF65-F5344CB8AC3E}">
        <p14:creationId xmlns:p14="http://schemas.microsoft.com/office/powerpoint/2010/main" val="24295007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12192000" cy="6858000"/>
          </a:xfrm>
          <a:prstGeom prst="rect">
            <a:avLst/>
          </a:prstGeom>
        </p:spPr>
      </p:pic>
      <p:sp>
        <p:nvSpPr>
          <p:cNvPr id="2" name="Holder 2"/>
          <p:cNvSpPr>
            <a:spLocks noGrp="1"/>
          </p:cNvSpPr>
          <p:nvPr>
            <p:ph type="title"/>
          </p:nvPr>
        </p:nvSpPr>
        <p:spPr>
          <a:xfrm>
            <a:off x="2309622" y="190245"/>
            <a:ext cx="7572755" cy="953135"/>
          </a:xfrm>
          <a:prstGeom prst="rect">
            <a:avLst/>
          </a:prstGeom>
        </p:spPr>
        <p:txBody>
          <a:bodyPr wrap="square" lIns="0" tIns="0" rIns="0" bIns="0">
            <a:spAutoFit/>
          </a:bodyPr>
          <a:lstStyle>
            <a:lvl1pPr>
              <a:defRPr sz="3200" b="1" i="0">
                <a:solidFill>
                  <a:schemeClr val="tx1"/>
                </a:solidFill>
                <a:latin typeface="Trebuchet MS"/>
                <a:cs typeface="Trebuchet MS"/>
              </a:defRPr>
            </a:lvl1pPr>
          </a:lstStyle>
          <a:p>
            <a:endParaRPr/>
          </a:p>
        </p:txBody>
      </p:sp>
      <p:sp>
        <p:nvSpPr>
          <p:cNvPr id="3" name="Holder 3"/>
          <p:cNvSpPr>
            <a:spLocks noGrp="1"/>
          </p:cNvSpPr>
          <p:nvPr>
            <p:ph type="body" idx="1"/>
          </p:nvPr>
        </p:nvSpPr>
        <p:spPr>
          <a:xfrm>
            <a:off x="1465770" y="1394269"/>
            <a:ext cx="9352280" cy="474916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lang="es-CO"/>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smtClean="0"/>
              <a:t>6/30/2022</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lang="es-CO" smtClean="0"/>
              <a:t>‹Nº›</a:t>
            </a:fld>
            <a:endParaRPr lang="es-CO"/>
          </a:p>
        </p:txBody>
      </p:sp>
    </p:spTree>
    <p:extLst>
      <p:ext uri="{BB962C8B-B14F-4D97-AF65-F5344CB8AC3E}">
        <p14:creationId xmlns:p14="http://schemas.microsoft.com/office/powerpoint/2010/main" val="302005311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package" Target="../embeddings/Microsoft_Excel_Worksheet1.xlsx"/><Relationship Id="rId4" Type="http://schemas.openxmlformats.org/officeDocument/2006/relationships/image" Target="../media/image3.emf"/></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10201656" y="5308091"/>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8" name="Título 7">
            <a:extLst>
              <a:ext uri="{FF2B5EF4-FFF2-40B4-BE49-F238E27FC236}">
                <a16:creationId xmlns:a16="http://schemas.microsoft.com/office/drawing/2014/main" id="{E2A596C5-9659-C788-2949-22486E209028}"/>
              </a:ext>
            </a:extLst>
          </p:cNvPr>
          <p:cNvSpPr>
            <a:spLocks noGrp="1"/>
          </p:cNvSpPr>
          <p:nvPr>
            <p:ph type="ctrTitle"/>
          </p:nvPr>
        </p:nvSpPr>
        <p:spPr>
          <a:xfrm>
            <a:off x="190500" y="381000"/>
            <a:ext cx="11811000" cy="2215991"/>
          </a:xfrm>
        </p:spPr>
        <p:txBody>
          <a:bodyPr/>
          <a:lstStyle/>
          <a:p>
            <a:pPr algn="ctr"/>
            <a:r>
              <a:rPr lang="es-CO" sz="2800">
                <a:effectLst/>
                <a:latin typeface="Arial" panose="020B0604020202020204" pitchFamily="34" charset="0"/>
                <a:ea typeface="Arial" panose="020B0604020202020204" pitchFamily="34" charset="0"/>
              </a:rPr>
              <a:t>TENDENCIA EN EL COMPORTAMIENTO DE LOS PACIENTES DE ORTODONCIA DE LA CLINICA PRODENTAL SONRIE YA POSTERIOR A LA IMPLEMENTACIÓN DE ESTRATEGIAS DE MARKETING Y FIDELIZACION </a:t>
            </a:r>
            <a:br>
              <a:rPr lang="es-CO" sz="3200">
                <a:effectLst/>
                <a:latin typeface="Times New Roman" panose="02020603050405020304" pitchFamily="18" charset="0"/>
                <a:ea typeface="Times New Roman" panose="02020603050405020304" pitchFamily="18" charset="0"/>
              </a:rPr>
            </a:br>
            <a:endParaRPr lang="es-CO"/>
          </a:p>
        </p:txBody>
      </p:sp>
      <p:sp>
        <p:nvSpPr>
          <p:cNvPr id="11" name="CuadroTexto 10">
            <a:extLst>
              <a:ext uri="{FF2B5EF4-FFF2-40B4-BE49-F238E27FC236}">
                <a16:creationId xmlns:a16="http://schemas.microsoft.com/office/drawing/2014/main" id="{872E207D-F2E5-40A8-3DEC-C785AA279B40}"/>
              </a:ext>
            </a:extLst>
          </p:cNvPr>
          <p:cNvSpPr txBox="1"/>
          <p:nvPr/>
        </p:nvSpPr>
        <p:spPr>
          <a:xfrm>
            <a:off x="-1376172" y="2947744"/>
            <a:ext cx="12573000" cy="2736775"/>
          </a:xfrm>
          <a:prstGeom prst="rect">
            <a:avLst/>
          </a:prstGeom>
          <a:noFill/>
        </p:spPr>
        <p:txBody>
          <a:bodyPr wrap="square">
            <a:spAutoFit/>
          </a:bodyPr>
          <a:lstStyle/>
          <a:p>
            <a:pPr marL="1371600">
              <a:lnSpc>
                <a:spcPct val="150000"/>
              </a:lnSpc>
            </a:pPr>
            <a:r>
              <a:rPr lang="es-CO" sz="1300" b="1">
                <a:effectLst/>
                <a:latin typeface="Arial" panose="020B0604020202020204" pitchFamily="34" charset="0"/>
                <a:ea typeface="Arial" panose="020B0604020202020204" pitchFamily="34" charset="0"/>
              </a:rPr>
              <a:t>NICOLAS FELIPE CASTELLANOS LOPEZ</a:t>
            </a:r>
            <a:endParaRPr lang="es-CO" sz="1300">
              <a:effectLst/>
              <a:latin typeface="Times New Roman" panose="02020603050405020304" pitchFamily="18" charset="0"/>
              <a:ea typeface="Times New Roman" panose="02020603050405020304" pitchFamily="18" charset="0"/>
            </a:endParaRPr>
          </a:p>
          <a:p>
            <a:pPr marL="1371600">
              <a:lnSpc>
                <a:spcPct val="150000"/>
              </a:lnSpc>
            </a:pPr>
            <a:r>
              <a:rPr lang="es-CO" sz="1300">
                <a:effectLst/>
                <a:latin typeface="Arial" panose="020B0604020202020204" pitchFamily="34" charset="0"/>
                <a:ea typeface="Arial" panose="020B0604020202020204" pitchFamily="34" charset="0"/>
              </a:rPr>
              <a:t>Especialización en gerencia en servicios de salud, Institución Universitaria Colegios de Colombia -UNICOC) ncastellanos@unicoc.edu.co</a:t>
            </a:r>
            <a:endParaRPr lang="es-CO" sz="1300">
              <a:effectLst/>
              <a:latin typeface="Times New Roman" panose="02020603050405020304" pitchFamily="18" charset="0"/>
              <a:ea typeface="Times New Roman" panose="02020603050405020304" pitchFamily="18" charset="0"/>
            </a:endParaRPr>
          </a:p>
          <a:p>
            <a:pPr marL="1371600">
              <a:lnSpc>
                <a:spcPct val="150000"/>
              </a:lnSpc>
            </a:pPr>
            <a:r>
              <a:rPr lang="es-CO" sz="1300" b="1">
                <a:effectLst/>
                <a:latin typeface="Arial" panose="020B0604020202020204" pitchFamily="34" charset="0"/>
                <a:ea typeface="Arial" panose="020B0604020202020204" pitchFamily="34" charset="0"/>
              </a:rPr>
              <a:t>CLAUDIA MARCELA DUARTE GARCIA</a:t>
            </a:r>
            <a:endParaRPr lang="es-CO" sz="1300">
              <a:effectLst/>
              <a:latin typeface="Times New Roman" panose="02020603050405020304" pitchFamily="18" charset="0"/>
              <a:ea typeface="Times New Roman" panose="02020603050405020304" pitchFamily="18" charset="0"/>
            </a:endParaRPr>
          </a:p>
          <a:p>
            <a:pPr marL="1371600">
              <a:lnSpc>
                <a:spcPct val="150000"/>
              </a:lnSpc>
            </a:pPr>
            <a:r>
              <a:rPr lang="es-CO" sz="1300">
                <a:effectLst/>
                <a:latin typeface="Arial" panose="020B0604020202020204" pitchFamily="34" charset="0"/>
                <a:ea typeface="Arial" panose="020B0604020202020204" pitchFamily="34" charset="0"/>
              </a:rPr>
              <a:t>Especialización en gerencia en servicios de salud, Institución Universitaria Colegios de Colombia -UNICOC)</a:t>
            </a:r>
            <a:r>
              <a:rPr lang="es-CO" sz="1300" b="1">
                <a:effectLst/>
                <a:latin typeface="Arial" panose="020B0604020202020204" pitchFamily="34" charset="0"/>
                <a:ea typeface="Arial" panose="020B0604020202020204" pitchFamily="34" charset="0"/>
              </a:rPr>
              <a:t> </a:t>
            </a:r>
            <a:r>
              <a:rPr lang="es-CO" sz="1300">
                <a:effectLst/>
                <a:latin typeface="Arial" panose="020B0604020202020204" pitchFamily="34" charset="0"/>
                <a:ea typeface="Arial" panose="020B0604020202020204" pitchFamily="34" charset="0"/>
              </a:rPr>
              <a:t>cmduarte@unicoc.edu.co</a:t>
            </a:r>
            <a:endParaRPr lang="es-CO" sz="1300">
              <a:effectLst/>
              <a:latin typeface="Times New Roman" panose="02020603050405020304" pitchFamily="18" charset="0"/>
              <a:ea typeface="Times New Roman" panose="02020603050405020304" pitchFamily="18" charset="0"/>
            </a:endParaRPr>
          </a:p>
          <a:p>
            <a:pPr marL="1371600">
              <a:lnSpc>
                <a:spcPct val="150000"/>
              </a:lnSpc>
            </a:pPr>
            <a:r>
              <a:rPr lang="es-CO" sz="1300" b="1">
                <a:effectLst/>
                <a:latin typeface="Arial" panose="020B0604020202020204" pitchFamily="34" charset="0"/>
                <a:ea typeface="Arial" panose="020B0604020202020204" pitchFamily="34" charset="0"/>
              </a:rPr>
              <a:t>HUGO ALEJANDRO PINEDA SANCHEZ</a:t>
            </a:r>
            <a:endParaRPr lang="es-CO" sz="1300">
              <a:effectLst/>
              <a:latin typeface="Times New Roman" panose="02020603050405020304" pitchFamily="18" charset="0"/>
              <a:ea typeface="Times New Roman" panose="02020603050405020304" pitchFamily="18" charset="0"/>
            </a:endParaRPr>
          </a:p>
          <a:p>
            <a:pPr marL="1371600">
              <a:lnSpc>
                <a:spcPct val="150000"/>
              </a:lnSpc>
            </a:pPr>
            <a:r>
              <a:rPr lang="es-CO" sz="1300">
                <a:effectLst/>
                <a:latin typeface="Arial" panose="020B0604020202020204" pitchFamily="34" charset="0"/>
                <a:ea typeface="Arial" panose="020B0604020202020204" pitchFamily="34" charset="0"/>
              </a:rPr>
              <a:t>Especialización en gerencia en servicios de salud, Institución Universitaria Colegios de Colombia -UNICOC) hapineda@unicoc.edu.co</a:t>
            </a:r>
            <a:endParaRPr lang="es-CO" sz="1300">
              <a:effectLst/>
              <a:latin typeface="Times New Roman" panose="02020603050405020304" pitchFamily="18" charset="0"/>
              <a:ea typeface="Times New Roman" panose="02020603050405020304" pitchFamily="18" charset="0"/>
            </a:endParaRPr>
          </a:p>
          <a:p>
            <a:pPr marL="1371600">
              <a:lnSpc>
                <a:spcPct val="150000"/>
              </a:lnSpc>
            </a:pPr>
            <a:r>
              <a:rPr lang="es-CO" sz="1300" b="1">
                <a:effectLst/>
                <a:latin typeface="Arial" panose="020B0604020202020204" pitchFamily="34" charset="0"/>
                <a:ea typeface="Arial" panose="020B0604020202020204" pitchFamily="34" charset="0"/>
              </a:rPr>
              <a:t>VIVIANA MARCELA RUBIO OLIVERA</a:t>
            </a:r>
            <a:endParaRPr lang="es-CO" sz="1300">
              <a:effectLst/>
              <a:latin typeface="Times New Roman" panose="02020603050405020304" pitchFamily="18" charset="0"/>
              <a:ea typeface="Times New Roman" panose="02020603050405020304" pitchFamily="18" charset="0"/>
            </a:endParaRPr>
          </a:p>
          <a:p>
            <a:pPr marL="1371600">
              <a:lnSpc>
                <a:spcPct val="150000"/>
              </a:lnSpc>
            </a:pPr>
            <a:r>
              <a:rPr lang="es-CO" sz="1300">
                <a:effectLst/>
                <a:latin typeface="Arial" panose="020B0604020202020204" pitchFamily="34" charset="0"/>
                <a:ea typeface="Arial" panose="020B0604020202020204" pitchFamily="34" charset="0"/>
              </a:rPr>
              <a:t>Especialización en gerencia en servicios de salud, Institución Universitaria Colegios de Colombia -UNICOC) vmrubio@unicoc.edu.co</a:t>
            </a:r>
          </a:p>
          <a:p>
            <a:pPr marL="1371600">
              <a:lnSpc>
                <a:spcPct val="150000"/>
              </a:lnSpc>
            </a:pPr>
            <a:endParaRPr lang="es-CO" sz="1200">
              <a:effectLst/>
              <a:latin typeface="Times New Roman" panose="02020603050405020304" pitchFamily="18" charset="0"/>
              <a:ea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9" name="CuadroTexto 8">
            <a:extLst>
              <a:ext uri="{FF2B5EF4-FFF2-40B4-BE49-F238E27FC236}">
                <a16:creationId xmlns:a16="http://schemas.microsoft.com/office/drawing/2014/main" id="{86E94A9C-A0D9-1D7A-F613-7A928387484E}"/>
              </a:ext>
            </a:extLst>
          </p:cNvPr>
          <p:cNvSpPr txBox="1"/>
          <p:nvPr/>
        </p:nvSpPr>
        <p:spPr>
          <a:xfrm>
            <a:off x="266700" y="985914"/>
            <a:ext cx="11772900" cy="1569660"/>
          </a:xfrm>
          <a:prstGeom prst="rect">
            <a:avLst/>
          </a:prstGeom>
          <a:noFill/>
        </p:spPr>
        <p:txBody>
          <a:bodyPr wrap="square">
            <a:spAutoFit/>
          </a:bodyPr>
          <a:lstStyle/>
          <a:p>
            <a:pPr lvl="0">
              <a:lnSpc>
                <a:spcPct val="150000"/>
              </a:lnSpc>
            </a:pPr>
            <a:r>
              <a:rPr lang="es-CO" sz="1600" b="1" dirty="0">
                <a:solidFill>
                  <a:schemeClr val="tx2"/>
                </a:solidFill>
                <a:effectLst/>
                <a:latin typeface="Arial" panose="020B0604020202020204" pitchFamily="34" charset="0"/>
                <a:ea typeface="Times New Roman" panose="02020603050405020304" pitchFamily="18" charset="0"/>
              </a:rPr>
              <a:t>Ventas (personal </a:t>
            </a:r>
            <a:r>
              <a:rPr lang="es-CO" sz="1600" b="1" dirty="0" err="1">
                <a:solidFill>
                  <a:schemeClr val="tx2"/>
                </a:solidFill>
                <a:effectLst/>
                <a:latin typeface="Arial" panose="020B0604020202020204" pitchFamily="34" charset="0"/>
                <a:ea typeface="Times New Roman" panose="02020603050405020304" pitchFamily="18" charset="0"/>
              </a:rPr>
              <a:t>selling</a:t>
            </a:r>
            <a:r>
              <a:rPr lang="es-CO" sz="1600" b="1" dirty="0">
                <a:solidFill>
                  <a:schemeClr val="tx2"/>
                </a:solidFill>
                <a:effectLst/>
                <a:latin typeface="Arial" panose="020B0604020202020204" pitchFamily="34" charset="0"/>
                <a:ea typeface="Times New Roman" panose="02020603050405020304" pitchFamily="18" charset="0"/>
              </a:rPr>
              <a:t>):</a:t>
            </a:r>
            <a:r>
              <a:rPr lang="es-CO" sz="1600" dirty="0">
                <a:solidFill>
                  <a:schemeClr val="tx2"/>
                </a:solidFill>
                <a:effectLst/>
                <a:latin typeface="Arial" panose="020B0604020202020204" pitchFamily="34" charset="0"/>
                <a:ea typeface="Times New Roman" panose="02020603050405020304" pitchFamily="18" charset="0"/>
              </a:rPr>
              <a:t> </a:t>
            </a:r>
            <a:r>
              <a:rPr lang="es-CO" sz="1600" dirty="0">
                <a:effectLst/>
                <a:latin typeface="Arial" panose="020B0604020202020204" pitchFamily="34" charset="0"/>
                <a:ea typeface="Times New Roman" panose="02020603050405020304" pitchFamily="18" charset="0"/>
              </a:rPr>
              <a:t>En este aspecto se realizó la </a:t>
            </a:r>
            <a:r>
              <a:rPr lang="es-CO" sz="1600" b="1" dirty="0">
                <a:effectLst/>
                <a:latin typeface="Arial" panose="020B0604020202020204" pitchFamily="34" charset="0"/>
                <a:ea typeface="Times New Roman" panose="02020603050405020304" pitchFamily="18" charset="0"/>
              </a:rPr>
              <a:t>capacitación al personal asistencial</a:t>
            </a:r>
            <a:r>
              <a:rPr lang="es-CO" sz="1600" dirty="0">
                <a:effectLst/>
                <a:latin typeface="Arial" panose="020B0604020202020204" pitchFamily="34" charset="0"/>
                <a:ea typeface="Times New Roman" panose="02020603050405020304" pitchFamily="18" charset="0"/>
              </a:rPr>
              <a:t>, </a:t>
            </a:r>
            <a:r>
              <a:rPr lang="es-CO" sz="1600" dirty="0">
                <a:latin typeface="Arial" panose="020B0604020202020204" pitchFamily="34" charset="0"/>
                <a:ea typeface="Times New Roman" panose="02020603050405020304" pitchFamily="18" charset="0"/>
              </a:rPr>
              <a:t>que revisaron</a:t>
            </a:r>
            <a:r>
              <a:rPr lang="es-CO" sz="1600" dirty="0">
                <a:effectLst/>
                <a:latin typeface="Arial" panose="020B0604020202020204" pitchFamily="34" charset="0"/>
                <a:ea typeface="Times New Roman" panose="02020603050405020304" pitchFamily="18" charset="0"/>
              </a:rPr>
              <a:t> periódicamente las notificaciones referentes a mensajes en redes sociales y también las posibles llamadas a los teléfonos de la institución. En estas capacitaciones se definió cuáles </a:t>
            </a:r>
            <a:r>
              <a:rPr lang="es-CO" sz="1600" dirty="0">
                <a:latin typeface="Arial" panose="020B0604020202020204" pitchFamily="34" charset="0"/>
                <a:ea typeface="Times New Roman" panose="02020603050405020304" pitchFamily="18" charset="0"/>
              </a:rPr>
              <a:t>eran</a:t>
            </a:r>
            <a:r>
              <a:rPr lang="es-CO" sz="1600" dirty="0">
                <a:effectLst/>
                <a:latin typeface="Arial" panose="020B0604020202020204" pitchFamily="34" charset="0"/>
                <a:ea typeface="Times New Roman" panose="02020603050405020304" pitchFamily="18" charset="0"/>
              </a:rPr>
              <a:t> los pasos a seguir al momento de realizar comunicación con los interesados en adquirir tratamientos. En este proceso se estableció que se deben recopilar los siguientes datos:</a:t>
            </a:r>
            <a:endParaRPr lang="es-CO" sz="1600" dirty="0">
              <a:latin typeface="Times New Roman" panose="02020603050405020304" pitchFamily="18" charset="0"/>
              <a:ea typeface="Times New Roman" panose="02020603050405020304" pitchFamily="18" charset="0"/>
            </a:endParaRPr>
          </a:p>
        </p:txBody>
      </p:sp>
      <p:sp>
        <p:nvSpPr>
          <p:cNvPr id="7" name="Rectángulo: esquinas redondeadas 6">
            <a:extLst>
              <a:ext uri="{FF2B5EF4-FFF2-40B4-BE49-F238E27FC236}">
                <a16:creationId xmlns:a16="http://schemas.microsoft.com/office/drawing/2014/main" id="{C0CDCF0F-2125-BABE-9308-3FF99B421FDF}"/>
              </a:ext>
            </a:extLst>
          </p:cNvPr>
          <p:cNvSpPr/>
          <p:nvPr/>
        </p:nvSpPr>
        <p:spPr>
          <a:xfrm>
            <a:off x="266700" y="2713295"/>
            <a:ext cx="11567627" cy="22098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342900" lvl="0" indent="-342900">
              <a:lnSpc>
                <a:spcPct val="150000"/>
              </a:lnSpc>
              <a:buFont typeface="Wingdings" panose="05000000000000000000" pitchFamily="2" charset="2"/>
              <a:buChar char=""/>
            </a:pPr>
            <a:r>
              <a:rPr lang="es-CO" sz="1800" dirty="0">
                <a:solidFill>
                  <a:schemeClr val="tx1"/>
                </a:solidFill>
                <a:effectLst/>
                <a:latin typeface="Arial" panose="020B0604020202020204" pitchFamily="34" charset="0"/>
                <a:ea typeface="Times New Roman" panose="02020603050405020304" pitchFamily="18" charset="0"/>
              </a:rPr>
              <a:t>Nombre completo del interesado. </a:t>
            </a:r>
            <a:endParaRPr lang="es-CO" sz="1800" dirty="0">
              <a:solidFill>
                <a:schemeClr val="tx1"/>
              </a:solidFill>
              <a:effectLst/>
              <a:latin typeface="Times New Roman" panose="02020603050405020304" pitchFamily="18" charset="0"/>
              <a:ea typeface="Times New Roman" panose="02020603050405020304" pitchFamily="18" charset="0"/>
            </a:endParaRPr>
          </a:p>
          <a:p>
            <a:pPr marL="342900" lvl="0" indent="-342900">
              <a:lnSpc>
                <a:spcPct val="150000"/>
              </a:lnSpc>
              <a:buFont typeface="Wingdings" panose="05000000000000000000" pitchFamily="2" charset="2"/>
              <a:buChar char=""/>
            </a:pPr>
            <a:r>
              <a:rPr lang="es-CO" sz="1800" dirty="0">
                <a:solidFill>
                  <a:schemeClr val="tx1"/>
                </a:solidFill>
                <a:effectLst/>
                <a:latin typeface="Arial" panose="020B0604020202020204" pitchFamily="34" charset="0"/>
                <a:ea typeface="Times New Roman" panose="02020603050405020304" pitchFamily="18" charset="0"/>
              </a:rPr>
              <a:t>Número de teléfono. </a:t>
            </a:r>
            <a:endParaRPr lang="es-CO" sz="1800" dirty="0">
              <a:solidFill>
                <a:schemeClr val="tx1"/>
              </a:solidFill>
              <a:effectLst/>
              <a:latin typeface="Times New Roman" panose="02020603050405020304" pitchFamily="18" charset="0"/>
              <a:ea typeface="Times New Roman" panose="02020603050405020304" pitchFamily="18" charset="0"/>
            </a:endParaRPr>
          </a:p>
          <a:p>
            <a:pPr marL="342900" lvl="0" indent="-342900">
              <a:lnSpc>
                <a:spcPct val="150000"/>
              </a:lnSpc>
              <a:buFont typeface="Wingdings" panose="05000000000000000000" pitchFamily="2" charset="2"/>
              <a:buChar char=""/>
            </a:pPr>
            <a:r>
              <a:rPr lang="es-CO" sz="1800" dirty="0">
                <a:solidFill>
                  <a:schemeClr val="tx1"/>
                </a:solidFill>
                <a:effectLst/>
                <a:latin typeface="Arial" panose="020B0604020202020204" pitchFamily="34" charset="0"/>
                <a:ea typeface="Times New Roman" panose="02020603050405020304" pitchFamily="18" charset="0"/>
              </a:rPr>
              <a:t>Correo electrónico. </a:t>
            </a:r>
            <a:endParaRPr lang="es-CO" sz="1800" dirty="0">
              <a:solidFill>
                <a:schemeClr val="tx1"/>
              </a:solidFill>
              <a:effectLst/>
              <a:latin typeface="Times New Roman" panose="02020603050405020304" pitchFamily="18" charset="0"/>
              <a:ea typeface="Times New Roman" panose="02020603050405020304" pitchFamily="18" charset="0"/>
            </a:endParaRPr>
          </a:p>
          <a:p>
            <a:pPr marL="342900" lvl="0" indent="-342900">
              <a:lnSpc>
                <a:spcPct val="150000"/>
              </a:lnSpc>
              <a:buFont typeface="Wingdings" panose="05000000000000000000" pitchFamily="2" charset="2"/>
              <a:buChar char=""/>
            </a:pPr>
            <a:r>
              <a:rPr lang="es-CO" sz="1800" dirty="0">
                <a:solidFill>
                  <a:schemeClr val="tx1"/>
                </a:solidFill>
                <a:effectLst/>
                <a:latin typeface="Arial" panose="020B0604020202020204" pitchFamily="34" charset="0"/>
                <a:ea typeface="Times New Roman" panose="02020603050405020304" pitchFamily="18" charset="0"/>
              </a:rPr>
              <a:t>Servicio que está interesado en obtener. </a:t>
            </a:r>
            <a:endParaRPr lang="es-CO" sz="1800" dirty="0">
              <a:solidFill>
                <a:schemeClr val="tx1"/>
              </a:solidFill>
              <a:effectLst/>
              <a:latin typeface="Times New Roman" panose="02020603050405020304" pitchFamily="18" charset="0"/>
              <a:ea typeface="Times New Roman" panose="02020603050405020304" pitchFamily="18" charset="0"/>
            </a:endParaRPr>
          </a:p>
          <a:p>
            <a:pPr marL="342900" lvl="0" indent="-342900">
              <a:lnSpc>
                <a:spcPct val="150000"/>
              </a:lnSpc>
              <a:buFont typeface="Wingdings" panose="05000000000000000000" pitchFamily="2" charset="2"/>
              <a:buChar char=""/>
            </a:pPr>
            <a:r>
              <a:rPr lang="es-CO" sz="1800" dirty="0">
                <a:solidFill>
                  <a:schemeClr val="tx1"/>
                </a:solidFill>
                <a:effectLst/>
                <a:latin typeface="Arial" panose="020B0604020202020204" pitchFamily="34" charset="0"/>
                <a:ea typeface="Times New Roman" panose="02020603050405020304" pitchFamily="18" charset="0"/>
              </a:rPr>
              <a:t>En caso de contactar por teléfono, ¿por qu</a:t>
            </a:r>
            <a:r>
              <a:rPr lang="es-CO" dirty="0">
                <a:solidFill>
                  <a:schemeClr val="tx1"/>
                </a:solidFill>
                <a:latin typeface="Arial" panose="020B0604020202020204" pitchFamily="34" charset="0"/>
                <a:ea typeface="Times New Roman" panose="02020603050405020304" pitchFamily="18" charset="0"/>
              </a:rPr>
              <a:t>é</a:t>
            </a:r>
            <a:r>
              <a:rPr lang="es-CO" sz="1800" dirty="0">
                <a:solidFill>
                  <a:schemeClr val="tx1"/>
                </a:solidFill>
                <a:effectLst/>
                <a:latin typeface="Arial" panose="020B0604020202020204" pitchFamily="34" charset="0"/>
                <a:ea typeface="Times New Roman" panose="02020603050405020304" pitchFamily="18" charset="0"/>
              </a:rPr>
              <a:t> medio se enteró de la clínica?</a:t>
            </a:r>
            <a:endParaRPr lang="es-CO" sz="1800" dirty="0">
              <a:solidFill>
                <a:schemeClr val="tx1"/>
              </a:solidFill>
              <a:latin typeface="Times New Roman" panose="02020603050405020304" pitchFamily="18" charset="0"/>
              <a:ea typeface="Times New Roman" panose="02020603050405020304" pitchFamily="18" charset="0"/>
            </a:endParaRPr>
          </a:p>
        </p:txBody>
      </p:sp>
      <p:sp>
        <p:nvSpPr>
          <p:cNvPr id="11" name="CuadroTexto 10">
            <a:extLst>
              <a:ext uri="{FF2B5EF4-FFF2-40B4-BE49-F238E27FC236}">
                <a16:creationId xmlns:a16="http://schemas.microsoft.com/office/drawing/2014/main" id="{E0A7B678-BF38-6940-B42A-09557541A79F}"/>
              </a:ext>
            </a:extLst>
          </p:cNvPr>
          <p:cNvSpPr txBox="1"/>
          <p:nvPr/>
        </p:nvSpPr>
        <p:spPr>
          <a:xfrm>
            <a:off x="266700" y="5025380"/>
            <a:ext cx="11339028" cy="830997"/>
          </a:xfrm>
          <a:prstGeom prst="rect">
            <a:avLst/>
          </a:prstGeom>
          <a:noFill/>
        </p:spPr>
        <p:txBody>
          <a:bodyPr wrap="square">
            <a:spAutoFit/>
          </a:bodyPr>
          <a:lstStyle/>
          <a:p>
            <a:pPr lvl="0">
              <a:lnSpc>
                <a:spcPct val="150000"/>
              </a:lnSpc>
            </a:pPr>
            <a:r>
              <a:rPr lang="es-CO" sz="1600">
                <a:effectLst/>
                <a:latin typeface="Arial" panose="020B0604020202020204" pitchFamily="34" charset="0"/>
                <a:ea typeface="Times New Roman" panose="02020603050405020304" pitchFamily="18" charset="0"/>
              </a:rPr>
              <a:t>Posterior a la recolección de la información antes mencionada, se procedió a realizar la programación de una cita de valoración, en donde se verifico el estado del paciente y se le dio un valor real referente a su tratamiento. </a:t>
            </a:r>
            <a:endParaRPr lang="es-CO" sz="16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77742495"/>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Rectángulo: esquinas redondeadas 6">
            <a:extLst>
              <a:ext uri="{FF2B5EF4-FFF2-40B4-BE49-F238E27FC236}">
                <a16:creationId xmlns:a16="http://schemas.microsoft.com/office/drawing/2014/main" id="{84E22CA7-A13C-4A54-B189-6FF333DA52B3}"/>
              </a:ext>
            </a:extLst>
          </p:cNvPr>
          <p:cNvSpPr/>
          <p:nvPr/>
        </p:nvSpPr>
        <p:spPr>
          <a:xfrm>
            <a:off x="457200" y="1077313"/>
            <a:ext cx="11353800" cy="1284887"/>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342900" lvl="0" indent="-342900">
              <a:lnSpc>
                <a:spcPct val="150000"/>
              </a:lnSpc>
              <a:buFont typeface="Symbol" panose="05050102010706020507" pitchFamily="18" charset="2"/>
              <a:buChar char=""/>
            </a:pPr>
            <a:r>
              <a:rPr lang="es-CO" sz="1800" b="1">
                <a:solidFill>
                  <a:schemeClr val="tx2"/>
                </a:solidFill>
                <a:effectLst/>
                <a:latin typeface="Arial" panose="020B0604020202020204" pitchFamily="34" charset="0"/>
                <a:ea typeface="Times New Roman" panose="02020603050405020304" pitchFamily="18" charset="0"/>
              </a:rPr>
              <a:t>Promociones (sales </a:t>
            </a:r>
            <a:r>
              <a:rPr lang="es-CO" sz="1800" b="1" err="1">
                <a:solidFill>
                  <a:schemeClr val="tx2"/>
                </a:solidFill>
                <a:effectLst/>
                <a:latin typeface="Arial" panose="020B0604020202020204" pitchFamily="34" charset="0"/>
                <a:ea typeface="Times New Roman" panose="02020603050405020304" pitchFamily="18" charset="0"/>
              </a:rPr>
              <a:t>promotion</a:t>
            </a:r>
            <a:r>
              <a:rPr lang="es-CO" sz="1800" b="1">
                <a:solidFill>
                  <a:schemeClr val="tx2"/>
                </a:solidFill>
                <a:effectLst/>
                <a:latin typeface="Arial" panose="020B0604020202020204" pitchFamily="34" charset="0"/>
                <a:ea typeface="Times New Roman" panose="02020603050405020304" pitchFamily="18" charset="0"/>
              </a:rPr>
              <a:t>):</a:t>
            </a:r>
            <a:r>
              <a:rPr lang="es-CO" sz="1800">
                <a:solidFill>
                  <a:schemeClr val="tx2"/>
                </a:solidFill>
                <a:effectLst/>
                <a:latin typeface="Arial" panose="020B0604020202020204" pitchFamily="34" charset="0"/>
                <a:ea typeface="Times New Roman" panose="02020603050405020304" pitchFamily="18" charset="0"/>
              </a:rPr>
              <a:t> </a:t>
            </a:r>
            <a:r>
              <a:rPr lang="es-CO" sz="1800">
                <a:solidFill>
                  <a:schemeClr val="tx1"/>
                </a:solidFill>
                <a:effectLst/>
                <a:latin typeface="Arial" panose="020B0604020202020204" pitchFamily="34" charset="0"/>
                <a:ea typeface="Times New Roman" panose="02020603050405020304" pitchFamily="18" charset="0"/>
              </a:rPr>
              <a:t>Por medio de las historias de pago publicitario, en redes sociales como Facebook e Instagram se publicaron descuentos en tratamientos referentes a ortodoncia. </a:t>
            </a:r>
            <a:endParaRPr lang="es-CO" sz="1800">
              <a:solidFill>
                <a:schemeClr val="tx1"/>
              </a:solidFill>
              <a:effectLst/>
              <a:latin typeface="Times New Roman" panose="02020603050405020304" pitchFamily="18" charset="0"/>
              <a:ea typeface="Times New Roman" panose="02020603050405020304" pitchFamily="18" charset="0"/>
            </a:endParaRPr>
          </a:p>
        </p:txBody>
      </p:sp>
      <p:sp>
        <p:nvSpPr>
          <p:cNvPr id="8" name="Rectángulo: esquinas redondeadas 7">
            <a:extLst>
              <a:ext uri="{FF2B5EF4-FFF2-40B4-BE49-F238E27FC236}">
                <a16:creationId xmlns:a16="http://schemas.microsoft.com/office/drawing/2014/main" id="{A2C7B564-C612-406E-7525-E0D35287545B}"/>
              </a:ext>
            </a:extLst>
          </p:cNvPr>
          <p:cNvSpPr/>
          <p:nvPr/>
        </p:nvSpPr>
        <p:spPr>
          <a:xfrm>
            <a:off x="457200" y="2590800"/>
            <a:ext cx="11353800" cy="1390415"/>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342900" lvl="0" indent="-342900">
              <a:lnSpc>
                <a:spcPct val="150000"/>
              </a:lnSpc>
              <a:buFont typeface="Symbol" panose="05050102010706020507" pitchFamily="18" charset="2"/>
              <a:buChar char=""/>
            </a:pPr>
            <a:r>
              <a:rPr lang="es-CO" sz="1800" b="1">
                <a:solidFill>
                  <a:schemeClr val="tx2"/>
                </a:solidFill>
                <a:effectLst/>
                <a:latin typeface="Arial" panose="020B0604020202020204" pitchFamily="34" charset="0"/>
                <a:ea typeface="Times New Roman" panose="02020603050405020304" pitchFamily="18" charset="0"/>
              </a:rPr>
              <a:t>Relaciones públicas (</a:t>
            </a:r>
            <a:r>
              <a:rPr lang="es-CO" sz="1800" b="1" err="1">
                <a:solidFill>
                  <a:schemeClr val="tx2"/>
                </a:solidFill>
                <a:effectLst/>
                <a:latin typeface="Arial" panose="020B0604020202020204" pitchFamily="34" charset="0"/>
                <a:ea typeface="Times New Roman" panose="02020603050405020304" pitchFamily="18" charset="0"/>
              </a:rPr>
              <a:t>public</a:t>
            </a:r>
            <a:r>
              <a:rPr lang="es-CO" sz="1800" b="1">
                <a:solidFill>
                  <a:schemeClr val="tx2"/>
                </a:solidFill>
                <a:effectLst/>
                <a:latin typeface="Arial" panose="020B0604020202020204" pitchFamily="34" charset="0"/>
                <a:ea typeface="Times New Roman" panose="02020603050405020304" pitchFamily="18" charset="0"/>
              </a:rPr>
              <a:t> </a:t>
            </a:r>
            <a:r>
              <a:rPr lang="es-CO" sz="1800" b="1" err="1">
                <a:solidFill>
                  <a:schemeClr val="tx2"/>
                </a:solidFill>
                <a:effectLst/>
                <a:latin typeface="Arial" panose="020B0604020202020204" pitchFamily="34" charset="0"/>
                <a:ea typeface="Times New Roman" panose="02020603050405020304" pitchFamily="18" charset="0"/>
              </a:rPr>
              <a:t>relations</a:t>
            </a:r>
            <a:r>
              <a:rPr lang="es-CO" sz="1800" b="1">
                <a:solidFill>
                  <a:schemeClr val="tx2"/>
                </a:solidFill>
                <a:effectLst/>
                <a:latin typeface="Arial" panose="020B0604020202020204" pitchFamily="34" charset="0"/>
                <a:ea typeface="Times New Roman" panose="02020603050405020304" pitchFamily="18" charset="0"/>
              </a:rPr>
              <a:t>):</a:t>
            </a:r>
            <a:r>
              <a:rPr lang="es-CO" sz="1800">
                <a:solidFill>
                  <a:schemeClr val="tx2"/>
                </a:solidFill>
                <a:effectLst/>
                <a:latin typeface="Arial" panose="020B0604020202020204" pitchFamily="34" charset="0"/>
                <a:ea typeface="Times New Roman" panose="02020603050405020304" pitchFamily="18" charset="0"/>
              </a:rPr>
              <a:t>  </a:t>
            </a:r>
            <a:r>
              <a:rPr lang="es-CO" sz="1800">
                <a:solidFill>
                  <a:schemeClr val="tx1"/>
                </a:solidFill>
                <a:effectLst/>
                <a:latin typeface="Arial" panose="020B0604020202020204" pitchFamily="34" charset="0"/>
                <a:ea typeface="Times New Roman" panose="02020603050405020304" pitchFamily="18" charset="0"/>
              </a:rPr>
              <a:t>Por medio de los videos publicados con temáticas relevantes para la odontología, en las redes sociales como Instagram y Facebook se realizaron las respuestas de dudas por medio de los comentarios. </a:t>
            </a:r>
            <a:endParaRPr lang="es-CO" sz="1800">
              <a:solidFill>
                <a:schemeClr val="tx1"/>
              </a:solidFill>
              <a:effectLst/>
              <a:latin typeface="Times New Roman" panose="02020603050405020304" pitchFamily="18" charset="0"/>
              <a:ea typeface="Times New Roman" panose="02020603050405020304" pitchFamily="18" charset="0"/>
            </a:endParaRPr>
          </a:p>
        </p:txBody>
      </p:sp>
      <p:sp>
        <p:nvSpPr>
          <p:cNvPr id="10" name="Rectángulo: esquinas redondeadas 9">
            <a:extLst>
              <a:ext uri="{FF2B5EF4-FFF2-40B4-BE49-F238E27FC236}">
                <a16:creationId xmlns:a16="http://schemas.microsoft.com/office/drawing/2014/main" id="{2B2FDA9B-F765-95DC-3CF1-3FCBD805BB38}"/>
              </a:ext>
            </a:extLst>
          </p:cNvPr>
          <p:cNvSpPr/>
          <p:nvPr/>
        </p:nvSpPr>
        <p:spPr>
          <a:xfrm>
            <a:off x="457200" y="4267200"/>
            <a:ext cx="11353800" cy="1279161"/>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85750" indent="-285750">
              <a:lnSpc>
                <a:spcPct val="150000"/>
              </a:lnSpc>
              <a:buFont typeface="Arial" panose="020B0604020202020204" pitchFamily="34" charset="0"/>
              <a:buChar char="•"/>
            </a:pPr>
            <a:r>
              <a:rPr lang="es-CO" sz="1800" b="1">
                <a:solidFill>
                  <a:schemeClr val="tx2"/>
                </a:solidFill>
                <a:effectLst/>
                <a:latin typeface="Arial" panose="020B0604020202020204" pitchFamily="34" charset="0"/>
                <a:ea typeface="Times New Roman" panose="02020603050405020304" pitchFamily="18" charset="0"/>
              </a:rPr>
              <a:t>Marketing directo:</a:t>
            </a:r>
            <a:r>
              <a:rPr lang="es-CO" sz="1800">
                <a:solidFill>
                  <a:schemeClr val="tx2"/>
                </a:solidFill>
                <a:effectLst/>
                <a:latin typeface="Arial" panose="020B0604020202020204" pitchFamily="34" charset="0"/>
                <a:ea typeface="Times New Roman" panose="02020603050405020304" pitchFamily="18" charset="0"/>
              </a:rPr>
              <a:t> </a:t>
            </a:r>
            <a:r>
              <a:rPr lang="es-CO" sz="1800">
                <a:solidFill>
                  <a:schemeClr val="tx1"/>
                </a:solidFill>
                <a:effectLst/>
                <a:latin typeface="Arial" panose="020B0604020202020204" pitchFamily="34" charset="0"/>
                <a:ea typeface="Times New Roman" panose="02020603050405020304" pitchFamily="18" charset="0"/>
              </a:rPr>
              <a:t>Por medio de correo electrónico se enviaron a las personas que son pacientes activos </a:t>
            </a:r>
            <a:r>
              <a:rPr lang="es-CO">
                <a:solidFill>
                  <a:schemeClr val="tx1"/>
                </a:solidFill>
                <a:latin typeface="Arial" panose="020B0604020202020204" pitchFamily="34" charset="0"/>
                <a:ea typeface="Times New Roman" panose="02020603050405020304" pitchFamily="18" charset="0"/>
              </a:rPr>
              <a:t>de</a:t>
            </a:r>
            <a:r>
              <a:rPr lang="es-CO" sz="1800">
                <a:solidFill>
                  <a:schemeClr val="tx1"/>
                </a:solidFill>
                <a:effectLst/>
                <a:latin typeface="Arial" panose="020B0604020202020204" pitchFamily="34" charset="0"/>
                <a:ea typeface="Times New Roman" panose="02020603050405020304" pitchFamily="18" charset="0"/>
              </a:rPr>
              <a:t> la clínica y a las personas que realizaron llamadas o enviaron mensajes, correos en los cuales se presento la información sobre diferentes descuentos y sobre el plan de afiliación de la clínica.</a:t>
            </a:r>
            <a:endParaRPr lang="es-CO">
              <a:solidFill>
                <a:schemeClr val="tx1"/>
              </a:solidFill>
            </a:endParaRPr>
          </a:p>
        </p:txBody>
      </p:sp>
    </p:spTree>
    <p:extLst>
      <p:ext uri="{BB962C8B-B14F-4D97-AF65-F5344CB8AC3E}">
        <p14:creationId xmlns:p14="http://schemas.microsoft.com/office/powerpoint/2010/main" val="1160624063"/>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8" name="CuadroTexto 7">
            <a:extLst>
              <a:ext uri="{FF2B5EF4-FFF2-40B4-BE49-F238E27FC236}">
                <a16:creationId xmlns:a16="http://schemas.microsoft.com/office/drawing/2014/main" id="{B915531E-FF12-17E8-9C46-434C5678B474}"/>
              </a:ext>
            </a:extLst>
          </p:cNvPr>
          <p:cNvSpPr txBox="1"/>
          <p:nvPr/>
        </p:nvSpPr>
        <p:spPr>
          <a:xfrm>
            <a:off x="381000" y="1022431"/>
            <a:ext cx="11658600" cy="507831"/>
          </a:xfrm>
          <a:prstGeom prst="rect">
            <a:avLst/>
          </a:prstGeom>
          <a:noFill/>
        </p:spPr>
        <p:txBody>
          <a:bodyPr wrap="square">
            <a:spAutoFit/>
          </a:bodyPr>
          <a:lstStyle/>
          <a:p>
            <a:pPr>
              <a:lnSpc>
                <a:spcPct val="150000"/>
              </a:lnSpc>
            </a:pPr>
            <a:r>
              <a:rPr lang="es-CO" b="1">
                <a:solidFill>
                  <a:schemeClr val="tx2"/>
                </a:solidFill>
                <a:effectLst/>
                <a:latin typeface="Arial" panose="020B0604020202020204" pitchFamily="34" charset="0"/>
                <a:ea typeface="Times New Roman" panose="02020603050405020304" pitchFamily="18" charset="0"/>
              </a:rPr>
              <a:t>Marketing </a:t>
            </a:r>
            <a:r>
              <a:rPr lang="es-CO" b="1">
                <a:solidFill>
                  <a:schemeClr val="tx2"/>
                </a:solidFill>
                <a:latin typeface="Arial" panose="020B0604020202020204" pitchFamily="34" charset="0"/>
                <a:ea typeface="Times New Roman" panose="02020603050405020304" pitchFamily="18" charset="0"/>
              </a:rPr>
              <a:t>I</a:t>
            </a:r>
            <a:r>
              <a:rPr lang="es-CO" b="1">
                <a:solidFill>
                  <a:schemeClr val="tx2"/>
                </a:solidFill>
                <a:effectLst/>
                <a:latin typeface="Arial" panose="020B0604020202020204" pitchFamily="34" charset="0"/>
                <a:ea typeface="Times New Roman" panose="02020603050405020304" pitchFamily="18" charset="0"/>
              </a:rPr>
              <a:t>nterno:</a:t>
            </a:r>
            <a:endParaRPr lang="es-CO">
              <a:solidFill>
                <a:schemeClr val="tx2"/>
              </a:solidFill>
              <a:effectLst/>
              <a:latin typeface="Times New Roman" panose="02020603050405020304" pitchFamily="18" charset="0"/>
              <a:ea typeface="Times New Roman" panose="02020603050405020304" pitchFamily="18" charset="0"/>
            </a:endParaRPr>
          </a:p>
        </p:txBody>
      </p:sp>
      <p:sp>
        <p:nvSpPr>
          <p:cNvPr id="10" name="Rectángulo: esquinas redondeadas 9">
            <a:extLst>
              <a:ext uri="{FF2B5EF4-FFF2-40B4-BE49-F238E27FC236}">
                <a16:creationId xmlns:a16="http://schemas.microsoft.com/office/drawing/2014/main" id="{516D4946-0895-D492-CB42-99DEF6F8C609}"/>
              </a:ext>
            </a:extLst>
          </p:cNvPr>
          <p:cNvSpPr/>
          <p:nvPr/>
        </p:nvSpPr>
        <p:spPr>
          <a:xfrm>
            <a:off x="304800" y="1738874"/>
            <a:ext cx="11582400" cy="2819018"/>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342900" lvl="0" indent="-342900">
              <a:buFont typeface="Symbol" panose="05050102010706020507" pitchFamily="18" charset="2"/>
              <a:buChar char=""/>
            </a:pPr>
            <a:r>
              <a:rPr lang="es-CO" dirty="0">
                <a:solidFill>
                  <a:srgbClr val="000000"/>
                </a:solidFill>
                <a:effectLst/>
                <a:latin typeface="Arial" panose="020B0604020202020204" pitchFamily="34" charset="0"/>
                <a:ea typeface="Arial" panose="020B0604020202020204" pitchFamily="34" charset="0"/>
              </a:rPr>
              <a:t>En </a:t>
            </a:r>
            <a:r>
              <a:rPr lang="es-CO" dirty="0" err="1">
                <a:solidFill>
                  <a:srgbClr val="000000"/>
                </a:solidFill>
                <a:effectLst/>
                <a:latin typeface="Arial" panose="020B0604020202020204" pitchFamily="34" charset="0"/>
                <a:ea typeface="Arial" panose="020B0604020202020204" pitchFamily="34" charset="0"/>
              </a:rPr>
              <a:t>Prodental</a:t>
            </a:r>
            <a:r>
              <a:rPr lang="es-CO" dirty="0">
                <a:solidFill>
                  <a:srgbClr val="000000"/>
                </a:solidFill>
                <a:effectLst/>
                <a:latin typeface="Arial" panose="020B0604020202020204" pitchFamily="34" charset="0"/>
                <a:ea typeface="Arial" panose="020B0604020202020204" pitchFamily="34" charset="0"/>
              </a:rPr>
              <a:t> Sonríe Ya se complementó el programa de atención al cliente, que se ve reflejado en la atención recibida desde que el paciente ingresa a las instalaciones recibiendo una atención personalizada que brinde confianza y seguridad.</a:t>
            </a:r>
            <a:endParaRPr lang="es-CO" dirty="0">
              <a:effectLst/>
              <a:latin typeface="Times New Roman" panose="02020603050405020304" pitchFamily="18" charset="0"/>
              <a:ea typeface="Times New Roman" panose="02020603050405020304" pitchFamily="18" charset="0"/>
            </a:endParaRPr>
          </a:p>
          <a:p>
            <a:r>
              <a:rPr lang="es-CO" dirty="0">
                <a:solidFill>
                  <a:srgbClr val="000000"/>
                </a:solidFill>
                <a:effectLst/>
                <a:latin typeface="Arial" panose="020B0604020202020204" pitchFamily="34" charset="0"/>
                <a:ea typeface="Arial" panose="020B0604020202020204" pitchFamily="34" charset="0"/>
              </a:rPr>
              <a:t> </a:t>
            </a:r>
            <a:endParaRPr lang="es-CO"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s-CO" dirty="0">
                <a:solidFill>
                  <a:srgbClr val="000000"/>
                </a:solidFill>
                <a:effectLst/>
                <a:latin typeface="Arial" panose="020B0604020202020204" pitchFamily="34" charset="0"/>
                <a:ea typeface="Arial" panose="020B0604020202020204" pitchFamily="34" charset="0"/>
              </a:rPr>
              <a:t>De igual manera se estableció un </a:t>
            </a:r>
            <a:r>
              <a:rPr lang="es-CO" b="1" dirty="0">
                <a:solidFill>
                  <a:srgbClr val="000000"/>
                </a:solidFill>
                <a:effectLst/>
                <a:latin typeface="Arial" panose="020B0604020202020204" pitchFamily="34" charset="0"/>
                <a:ea typeface="Arial" panose="020B0604020202020204" pitchFamily="34" charset="0"/>
              </a:rPr>
              <a:t>plan de incentivo de tipo económico mensual </a:t>
            </a:r>
            <a:r>
              <a:rPr lang="es-CO" dirty="0">
                <a:solidFill>
                  <a:srgbClr val="000000"/>
                </a:solidFill>
                <a:effectLst/>
                <a:latin typeface="Arial" panose="020B0604020202020204" pitchFamily="34" charset="0"/>
                <a:ea typeface="Arial" panose="020B0604020202020204" pitchFamily="34" charset="0"/>
              </a:rPr>
              <a:t>para el personal de ventas, </a:t>
            </a:r>
            <a:r>
              <a:rPr lang="es-CO" dirty="0">
                <a:solidFill>
                  <a:srgbClr val="000000"/>
                </a:solidFill>
                <a:latin typeface="Arial" panose="020B0604020202020204" pitchFamily="34" charset="0"/>
                <a:ea typeface="Arial" panose="020B0604020202020204" pitchFamily="34" charset="0"/>
              </a:rPr>
              <a:t>dado </a:t>
            </a:r>
            <a:r>
              <a:rPr lang="es-CO" dirty="0">
                <a:solidFill>
                  <a:srgbClr val="000000"/>
                </a:solidFill>
                <a:effectLst/>
                <a:latin typeface="Arial" panose="020B0604020202020204" pitchFamily="34" charset="0"/>
                <a:ea typeface="Arial" panose="020B0604020202020204" pitchFamily="34" charset="0"/>
              </a:rPr>
              <a:t>como una bonificación aparte del salario que se recibe legalmente por la labor de persuadir y captar pacientes nuevos. Esta bonificación se </a:t>
            </a:r>
            <a:r>
              <a:rPr lang="es-CO" dirty="0">
                <a:solidFill>
                  <a:srgbClr val="000000"/>
                </a:solidFill>
                <a:latin typeface="Arial" panose="020B0604020202020204" pitchFamily="34" charset="0"/>
                <a:ea typeface="Arial" panose="020B0604020202020204" pitchFamily="34" charset="0"/>
              </a:rPr>
              <a:t>retribuyo</a:t>
            </a:r>
            <a:r>
              <a:rPr lang="es-CO" dirty="0">
                <a:solidFill>
                  <a:srgbClr val="000000"/>
                </a:solidFill>
                <a:effectLst/>
                <a:latin typeface="Arial" panose="020B0604020202020204" pitchFamily="34" charset="0"/>
                <a:ea typeface="Arial" panose="020B0604020202020204" pitchFamily="34" charset="0"/>
              </a:rPr>
              <a:t> al final de cada mes de un porcentaje del total de las ventas.</a:t>
            </a:r>
            <a:endParaRPr lang="es-CO"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89524366"/>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11" name="Título 11">
            <a:extLst>
              <a:ext uri="{FF2B5EF4-FFF2-40B4-BE49-F238E27FC236}">
                <a16:creationId xmlns:a16="http://schemas.microsoft.com/office/drawing/2014/main" id="{5111F484-A082-58E8-9B9B-C52E8DBF5BE4}"/>
              </a:ext>
            </a:extLst>
          </p:cNvPr>
          <p:cNvSpPr txBox="1">
            <a:spLocks/>
          </p:cNvSpPr>
          <p:nvPr/>
        </p:nvSpPr>
        <p:spPr>
          <a:xfrm>
            <a:off x="512928" y="816104"/>
            <a:ext cx="11506200" cy="1196353"/>
          </a:xfrm>
          <a:prstGeom prst="rect">
            <a:avLst/>
          </a:prstGeom>
        </p:spPr>
        <p:txBody>
          <a:bodyPr wrap="square" lIns="0" tIns="0" rIns="0" bIns="0">
            <a:spAutoFit/>
          </a:bodyPr>
          <a:lstStyle>
            <a:lvl1pPr eaLnBrk="1" hangingPunct="1">
              <a:defRPr sz="3200" b="1" i="0">
                <a:solidFill>
                  <a:schemeClr val="tx1"/>
                </a:solidFill>
                <a:latin typeface="Trebuchet MS"/>
                <a:ea typeface="+mj-ea"/>
                <a:cs typeface="Trebuchet MS"/>
              </a:defRPr>
            </a:lvl1pPr>
          </a:lstStyle>
          <a:p>
            <a:pPr>
              <a:lnSpc>
                <a:spcPct val="150000"/>
              </a:lnSpc>
            </a:pPr>
            <a:r>
              <a:rPr lang="es-CO" sz="1800" kern="0" dirty="0">
                <a:solidFill>
                  <a:schemeClr val="tx2"/>
                </a:solidFill>
                <a:latin typeface="Arial" panose="020B0604020202020204" pitchFamily="34" charset="0"/>
                <a:ea typeface="Times New Roman" panose="02020603050405020304" pitchFamily="18" charset="0"/>
              </a:rPr>
              <a:t>Fidelización de paciente: </a:t>
            </a:r>
          </a:p>
          <a:p>
            <a:pPr>
              <a:lnSpc>
                <a:spcPct val="150000"/>
              </a:lnSpc>
            </a:pPr>
            <a:r>
              <a:rPr lang="es-CO" sz="1800" b="0" kern="0" dirty="0">
                <a:latin typeface="Arial" panose="020B0604020202020204" pitchFamily="34" charset="0"/>
                <a:ea typeface="Times New Roman" panose="02020603050405020304" pitchFamily="18" charset="0"/>
              </a:rPr>
              <a:t>Se genero la creación e implementación de un </a:t>
            </a:r>
            <a:r>
              <a:rPr lang="es-CO" sz="1800" kern="0" dirty="0">
                <a:latin typeface="Arial" panose="020B0604020202020204" pitchFamily="34" charset="0"/>
                <a:ea typeface="Times New Roman" panose="02020603050405020304" pitchFamily="18" charset="0"/>
              </a:rPr>
              <a:t>plan de afiliación </a:t>
            </a:r>
            <a:r>
              <a:rPr lang="es-CO" sz="1800" b="0" kern="0" dirty="0">
                <a:latin typeface="Arial" panose="020B0604020202020204" pitchFamily="34" charset="0"/>
                <a:ea typeface="Times New Roman" panose="02020603050405020304" pitchFamily="18" charset="0"/>
              </a:rPr>
              <a:t>que le brindo al paciente acceso a beneficios como: </a:t>
            </a:r>
            <a:endParaRPr lang="es-CO" sz="1800" b="0" kern="0" dirty="0">
              <a:latin typeface="Times New Roman" panose="02020603050405020304" pitchFamily="18" charset="0"/>
              <a:ea typeface="Times New Roman" panose="02020603050405020304" pitchFamily="18" charset="0"/>
            </a:endParaRPr>
          </a:p>
        </p:txBody>
      </p:sp>
      <p:sp>
        <p:nvSpPr>
          <p:cNvPr id="10" name="Rectángulo: esquinas redondeadas 9">
            <a:extLst>
              <a:ext uri="{FF2B5EF4-FFF2-40B4-BE49-F238E27FC236}">
                <a16:creationId xmlns:a16="http://schemas.microsoft.com/office/drawing/2014/main" id="{FF28CCE9-4563-4ADE-344C-BADFA4E90E9F}"/>
              </a:ext>
            </a:extLst>
          </p:cNvPr>
          <p:cNvSpPr/>
          <p:nvPr/>
        </p:nvSpPr>
        <p:spPr>
          <a:xfrm>
            <a:off x="533400" y="2209800"/>
            <a:ext cx="11125200" cy="289828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85750" indent="-285750">
              <a:lnSpc>
                <a:spcPct val="150000"/>
              </a:lnSpc>
              <a:buFont typeface="Arial" panose="020B0604020202020204" pitchFamily="34" charset="0"/>
              <a:buChar char="•"/>
            </a:pPr>
            <a:r>
              <a:rPr lang="es-CO" sz="1800" b="0" kern="0" dirty="0">
                <a:solidFill>
                  <a:srgbClr val="000000"/>
                </a:solidFill>
                <a:latin typeface="Arial" panose="020B0604020202020204" pitchFamily="34" charset="0"/>
                <a:ea typeface="Times New Roman" panose="02020603050405020304" pitchFamily="18" charset="0"/>
              </a:rPr>
              <a:t>Acceso a una limpieza previa a su control de ortodoncia.</a:t>
            </a:r>
            <a:endParaRPr lang="es-CO" sz="1800" b="0" kern="0" dirty="0">
              <a:solidFill>
                <a:srgbClr val="000000"/>
              </a:solidFill>
              <a:latin typeface="Times New Roman" panose="02020603050405020304" pitchFamily="18" charset="0"/>
              <a:ea typeface="Times New Roman" panose="02020603050405020304" pitchFamily="18" charset="0"/>
            </a:endParaRPr>
          </a:p>
          <a:p>
            <a:pPr marL="285750" indent="-285750">
              <a:lnSpc>
                <a:spcPct val="150000"/>
              </a:lnSpc>
              <a:buFont typeface="Arial" panose="020B0604020202020204" pitchFamily="34" charset="0"/>
              <a:buChar char="•"/>
            </a:pPr>
            <a:r>
              <a:rPr lang="es-CO" sz="1800" b="0" kern="0" dirty="0">
                <a:solidFill>
                  <a:srgbClr val="000000"/>
                </a:solidFill>
                <a:latin typeface="Arial" panose="020B0604020202020204" pitchFamily="34" charset="0"/>
                <a:ea typeface="Times New Roman" panose="02020603050405020304" pitchFamily="18" charset="0"/>
              </a:rPr>
              <a:t>Acceso al plan de referidos en el cual al referir un paciente que inicie su tratamiento de ortodoncia,</a:t>
            </a:r>
          </a:p>
          <a:p>
            <a:pPr>
              <a:lnSpc>
                <a:spcPct val="150000"/>
              </a:lnSpc>
            </a:pPr>
            <a:r>
              <a:rPr lang="es-CO" sz="1800" b="0" kern="0" dirty="0">
                <a:solidFill>
                  <a:srgbClr val="000000"/>
                </a:solidFill>
                <a:latin typeface="Arial" panose="020B0604020202020204" pitchFamily="34" charset="0"/>
                <a:ea typeface="Times New Roman" panose="02020603050405020304" pitchFamily="18" charset="0"/>
              </a:rPr>
              <a:t>recibiría un descuento del 40% sobre su próximo control mensual.</a:t>
            </a:r>
            <a:endParaRPr lang="es-CO" sz="1800" b="0" kern="0" dirty="0">
              <a:solidFill>
                <a:srgbClr val="000000"/>
              </a:solidFill>
              <a:latin typeface="Times New Roman" panose="02020603050405020304" pitchFamily="18" charset="0"/>
              <a:ea typeface="Times New Roman" panose="02020603050405020304" pitchFamily="18" charset="0"/>
            </a:endParaRPr>
          </a:p>
          <a:p>
            <a:pPr marL="285750" indent="-285750">
              <a:lnSpc>
                <a:spcPct val="150000"/>
              </a:lnSpc>
              <a:buFont typeface="Arial" panose="020B0604020202020204" pitchFamily="34" charset="0"/>
              <a:buChar char="•"/>
            </a:pPr>
            <a:r>
              <a:rPr lang="es-CO" sz="1800" b="0" kern="0" dirty="0">
                <a:solidFill>
                  <a:srgbClr val="000000"/>
                </a:solidFill>
                <a:latin typeface="Arial" panose="020B0604020202020204" pitchFamily="34" charset="0"/>
                <a:ea typeface="Times New Roman" panose="02020603050405020304" pitchFamily="18" charset="0"/>
              </a:rPr>
              <a:t>Acceso a una botella de agua con la marca de la clínica cada mes intermedio.</a:t>
            </a:r>
            <a:endParaRPr lang="es-CO" sz="1800" b="0" kern="0" dirty="0">
              <a:solidFill>
                <a:srgbClr val="000000"/>
              </a:solidFill>
              <a:latin typeface="Times New Roman" panose="02020603050405020304" pitchFamily="18" charset="0"/>
              <a:ea typeface="Times New Roman" panose="02020603050405020304" pitchFamily="18" charset="0"/>
            </a:endParaRPr>
          </a:p>
          <a:p>
            <a:pPr marL="285750" indent="-285750">
              <a:lnSpc>
                <a:spcPct val="150000"/>
              </a:lnSpc>
              <a:buFont typeface="Arial" panose="020B0604020202020204" pitchFamily="34" charset="0"/>
              <a:buChar char="•"/>
            </a:pPr>
            <a:r>
              <a:rPr lang="es-CO" sz="1800" b="0" kern="0" dirty="0">
                <a:solidFill>
                  <a:srgbClr val="000000"/>
                </a:solidFill>
                <a:latin typeface="Arial" panose="020B0604020202020204" pitchFamily="34" charset="0"/>
                <a:ea typeface="Times New Roman" panose="02020603050405020304" pitchFamily="18" charset="0"/>
              </a:rPr>
              <a:t>Gel </a:t>
            </a:r>
            <a:r>
              <a:rPr lang="es-CO" sz="1800" b="0" kern="0" dirty="0" err="1">
                <a:solidFill>
                  <a:srgbClr val="000000"/>
                </a:solidFill>
                <a:latin typeface="Arial" panose="020B0604020202020204" pitchFamily="34" charset="0"/>
                <a:ea typeface="Times New Roman" panose="02020603050405020304" pitchFamily="18" charset="0"/>
              </a:rPr>
              <a:t>antibacterial</a:t>
            </a:r>
            <a:r>
              <a:rPr lang="es-CO" sz="1800" b="0" kern="0" dirty="0">
                <a:solidFill>
                  <a:srgbClr val="000000"/>
                </a:solidFill>
                <a:latin typeface="Arial" panose="020B0604020202020204" pitchFamily="34" charset="0"/>
                <a:ea typeface="Times New Roman" panose="02020603050405020304" pitchFamily="18" charset="0"/>
              </a:rPr>
              <a:t> personal con su respectiva marca de la clínica el cual se obsequiaría el día del control.</a:t>
            </a:r>
            <a:endParaRPr lang="es-CO" sz="1800" b="0" kern="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48884716"/>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257800" y="145595"/>
            <a:ext cx="2209799" cy="523220"/>
          </a:xfrm>
          <a:prstGeom prst="rect">
            <a:avLst/>
          </a:prstGeom>
          <a:noFill/>
        </p:spPr>
        <p:txBody>
          <a:bodyPr wrap="square" rtlCol="0">
            <a:spAutoFit/>
          </a:bodyPr>
          <a:lstStyle/>
          <a:p>
            <a:r>
              <a:rPr lang="es-CO" sz="2800">
                <a:solidFill>
                  <a:schemeClr val="tx2"/>
                </a:solidFill>
              </a:rPr>
              <a:t>Presupuesto</a:t>
            </a:r>
          </a:p>
        </p:txBody>
      </p:sp>
      <p:graphicFrame>
        <p:nvGraphicFramePr>
          <p:cNvPr id="11" name="Tabla 10">
            <a:extLst>
              <a:ext uri="{FF2B5EF4-FFF2-40B4-BE49-F238E27FC236}">
                <a16:creationId xmlns:a16="http://schemas.microsoft.com/office/drawing/2014/main" id="{8E269C54-5295-8865-2B45-A451274A993D}"/>
              </a:ext>
            </a:extLst>
          </p:cNvPr>
          <p:cNvGraphicFramePr>
            <a:graphicFrameLocks noGrp="1"/>
          </p:cNvGraphicFramePr>
          <p:nvPr>
            <p:extLst>
              <p:ext uri="{D42A27DB-BD31-4B8C-83A1-F6EECF244321}">
                <p14:modId xmlns:p14="http://schemas.microsoft.com/office/powerpoint/2010/main" val="2416640841"/>
              </p:ext>
            </p:extLst>
          </p:nvPr>
        </p:nvGraphicFramePr>
        <p:xfrm>
          <a:off x="1671723" y="1635451"/>
          <a:ext cx="8519310" cy="4425496"/>
        </p:xfrm>
        <a:graphic>
          <a:graphicData uri="http://schemas.openxmlformats.org/drawingml/2006/table">
            <a:tbl>
              <a:tblPr>
                <a:tableStyleId>{91EBBBCC-DAD2-459C-BE2E-F6DE35CF9A28}</a:tableStyleId>
              </a:tblPr>
              <a:tblGrid>
                <a:gridCol w="2248321">
                  <a:extLst>
                    <a:ext uri="{9D8B030D-6E8A-4147-A177-3AD203B41FA5}">
                      <a16:colId xmlns:a16="http://schemas.microsoft.com/office/drawing/2014/main" val="4090974887"/>
                    </a:ext>
                  </a:extLst>
                </a:gridCol>
                <a:gridCol w="1276074">
                  <a:extLst>
                    <a:ext uri="{9D8B030D-6E8A-4147-A177-3AD203B41FA5}">
                      <a16:colId xmlns:a16="http://schemas.microsoft.com/office/drawing/2014/main" val="1849513710"/>
                    </a:ext>
                  </a:extLst>
                </a:gridCol>
                <a:gridCol w="1300379">
                  <a:extLst>
                    <a:ext uri="{9D8B030D-6E8A-4147-A177-3AD203B41FA5}">
                      <a16:colId xmlns:a16="http://schemas.microsoft.com/office/drawing/2014/main" val="1312966514"/>
                    </a:ext>
                  </a:extLst>
                </a:gridCol>
                <a:gridCol w="1397604">
                  <a:extLst>
                    <a:ext uri="{9D8B030D-6E8A-4147-A177-3AD203B41FA5}">
                      <a16:colId xmlns:a16="http://schemas.microsoft.com/office/drawing/2014/main" val="3299836132"/>
                    </a:ext>
                  </a:extLst>
                </a:gridCol>
                <a:gridCol w="1227462">
                  <a:extLst>
                    <a:ext uri="{9D8B030D-6E8A-4147-A177-3AD203B41FA5}">
                      <a16:colId xmlns:a16="http://schemas.microsoft.com/office/drawing/2014/main" val="1371643593"/>
                    </a:ext>
                  </a:extLst>
                </a:gridCol>
                <a:gridCol w="1069470">
                  <a:extLst>
                    <a:ext uri="{9D8B030D-6E8A-4147-A177-3AD203B41FA5}">
                      <a16:colId xmlns:a16="http://schemas.microsoft.com/office/drawing/2014/main" val="1921492401"/>
                    </a:ext>
                  </a:extLst>
                </a:gridCol>
              </a:tblGrid>
              <a:tr h="491538">
                <a:tc>
                  <a:txBody>
                    <a:bodyPr/>
                    <a:lstStyle/>
                    <a:p>
                      <a:pPr algn="l" fontAlgn="b"/>
                      <a:r>
                        <a:rPr lang="es-CO" sz="1050" u="none" strike="noStrike">
                          <a:effectLst/>
                        </a:rPr>
                        <a:t>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ctr" fontAlgn="b"/>
                      <a:r>
                        <a:rPr lang="es-CO" sz="1600">
                          <a:solidFill>
                            <a:schemeClr val="accent2">
                              <a:lumMod val="75000"/>
                            </a:schemeClr>
                          </a:solidFill>
                          <a:latin typeface="Arial" panose="020B0604020202020204" pitchFamily="34" charset="0"/>
                          <a:cs typeface="Arial" panose="020B0604020202020204" pitchFamily="34" charset="0"/>
                        </a:rPr>
                        <a:t>Mes 1</a:t>
                      </a:r>
                    </a:p>
                  </a:txBody>
                  <a:tcPr marL="7620" marR="7620" marT="7620" marB="0" anchor="b">
                    <a:solidFill>
                      <a:schemeClr val="accent2">
                        <a:lumMod val="40000"/>
                        <a:lumOff val="60000"/>
                      </a:schemeClr>
                    </a:solidFill>
                  </a:tcPr>
                </a:tc>
                <a:tc>
                  <a:txBody>
                    <a:bodyPr/>
                    <a:lstStyle/>
                    <a:p>
                      <a:pPr algn="ctr" fontAlgn="b"/>
                      <a:r>
                        <a:rPr lang="es-CO" sz="1600">
                          <a:solidFill>
                            <a:schemeClr val="accent2">
                              <a:lumMod val="75000"/>
                            </a:schemeClr>
                          </a:solidFill>
                          <a:latin typeface="Arial" panose="020B0604020202020204" pitchFamily="34" charset="0"/>
                          <a:cs typeface="Arial" panose="020B0604020202020204" pitchFamily="34" charset="0"/>
                        </a:rPr>
                        <a:t>Mes 2</a:t>
                      </a:r>
                    </a:p>
                  </a:txBody>
                  <a:tcPr marL="7620" marR="7620" marT="7620" marB="0" anchor="b">
                    <a:solidFill>
                      <a:schemeClr val="accent2">
                        <a:lumMod val="40000"/>
                        <a:lumOff val="60000"/>
                      </a:schemeClr>
                    </a:solidFill>
                  </a:tcPr>
                </a:tc>
                <a:tc>
                  <a:txBody>
                    <a:bodyPr/>
                    <a:lstStyle/>
                    <a:p>
                      <a:pPr algn="ctr" fontAlgn="b"/>
                      <a:r>
                        <a:rPr lang="es-CO" sz="1600" dirty="0">
                          <a:solidFill>
                            <a:schemeClr val="accent2">
                              <a:lumMod val="75000"/>
                            </a:schemeClr>
                          </a:solidFill>
                          <a:latin typeface="Arial" panose="020B0604020202020204" pitchFamily="34" charset="0"/>
                          <a:cs typeface="Arial" panose="020B0604020202020204" pitchFamily="34" charset="0"/>
                        </a:rPr>
                        <a:t>Mes 3</a:t>
                      </a:r>
                    </a:p>
                  </a:txBody>
                  <a:tcPr marL="7620" marR="7620" marT="7620" marB="0" anchor="b">
                    <a:solidFill>
                      <a:schemeClr val="accent2">
                        <a:lumMod val="40000"/>
                        <a:lumOff val="60000"/>
                      </a:schemeClr>
                    </a:solidFill>
                  </a:tcPr>
                </a:tc>
                <a:tc>
                  <a:txBody>
                    <a:bodyPr/>
                    <a:lstStyle/>
                    <a:p>
                      <a:pPr algn="ctr" fontAlgn="b"/>
                      <a:r>
                        <a:rPr lang="es-CO" sz="1600">
                          <a:solidFill>
                            <a:schemeClr val="accent2">
                              <a:lumMod val="75000"/>
                            </a:schemeClr>
                          </a:solidFill>
                          <a:latin typeface="Arial" panose="020B0604020202020204" pitchFamily="34" charset="0"/>
                          <a:cs typeface="Arial" panose="020B0604020202020204" pitchFamily="34" charset="0"/>
                        </a:rPr>
                        <a:t>Mes 4 </a:t>
                      </a:r>
                    </a:p>
                  </a:txBody>
                  <a:tcPr marL="7620" marR="7620" marT="7620" marB="0" anchor="b">
                    <a:solidFill>
                      <a:schemeClr val="accent2">
                        <a:lumMod val="40000"/>
                        <a:lumOff val="60000"/>
                      </a:schemeClr>
                    </a:solidFill>
                  </a:tcPr>
                </a:tc>
                <a:tc>
                  <a:txBody>
                    <a:bodyPr/>
                    <a:lstStyle/>
                    <a:p>
                      <a:pPr algn="ctr" fontAlgn="b"/>
                      <a:r>
                        <a:rPr lang="es-CO" sz="1600">
                          <a:solidFill>
                            <a:schemeClr val="accent2">
                              <a:lumMod val="75000"/>
                            </a:schemeClr>
                          </a:solidFill>
                          <a:latin typeface="Arial" panose="020B0604020202020204" pitchFamily="34" charset="0"/>
                          <a:cs typeface="Arial" panose="020B0604020202020204" pitchFamily="34" charset="0"/>
                        </a:rPr>
                        <a:t>Total Semestral</a:t>
                      </a:r>
                    </a:p>
                  </a:txBody>
                  <a:tcPr marL="7620" marR="7620" marT="7620" marB="0" anchor="b">
                    <a:solidFill>
                      <a:schemeClr val="accent2">
                        <a:lumMod val="40000"/>
                        <a:lumOff val="60000"/>
                      </a:schemeClr>
                    </a:solidFill>
                  </a:tcPr>
                </a:tc>
                <a:extLst>
                  <a:ext uri="{0D108BD9-81ED-4DB2-BD59-A6C34878D82A}">
                    <a16:rowId xmlns:a16="http://schemas.microsoft.com/office/drawing/2014/main" val="4000358122"/>
                  </a:ext>
                </a:extLst>
              </a:tr>
              <a:tr h="349610">
                <a:tc>
                  <a:txBody>
                    <a:bodyPr/>
                    <a:lstStyle/>
                    <a:p>
                      <a:pPr algn="l" fontAlgn="b"/>
                      <a:r>
                        <a:rPr lang="es-CO" sz="1600" dirty="0">
                          <a:solidFill>
                            <a:srgbClr val="C00000"/>
                          </a:solidFill>
                          <a:latin typeface="Arial" panose="020B0604020202020204" pitchFamily="34" charset="0"/>
                          <a:cs typeface="Arial" panose="020B0604020202020204" pitchFamily="34" charset="0"/>
                        </a:rPr>
                        <a:t>Presupuesto.</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6.000.000,00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6.000.000,00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6.000.000,00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6.000.000,00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36.000.000,00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331604720"/>
                  </a:ext>
                </a:extLst>
              </a:tr>
              <a:tr h="249136">
                <a:tc>
                  <a:txBody>
                    <a:bodyPr/>
                    <a:lstStyle/>
                    <a:p>
                      <a:pPr algn="l" fontAlgn="b"/>
                      <a:r>
                        <a:rPr lang="es-CO" sz="1600">
                          <a:solidFill>
                            <a:srgbClr val="C00000"/>
                          </a:solidFill>
                          <a:latin typeface="Arial" panose="020B0604020202020204" pitchFamily="34" charset="0"/>
                          <a:cs typeface="Arial" panose="020B0604020202020204" pitchFamily="34" charset="0"/>
                        </a:rPr>
                        <a:t>Viáticos.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200.100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200.100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200.100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200.100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1.200.600,00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144739832"/>
                  </a:ext>
                </a:extLst>
              </a:tr>
              <a:tr h="491538">
                <a:tc>
                  <a:txBody>
                    <a:bodyPr/>
                    <a:lstStyle/>
                    <a:p>
                      <a:pPr algn="l" fontAlgn="b"/>
                      <a:r>
                        <a:rPr lang="es-CO" sz="1600">
                          <a:solidFill>
                            <a:srgbClr val="C00000"/>
                          </a:solidFill>
                          <a:latin typeface="Arial" panose="020B0604020202020204" pitchFamily="34" charset="0"/>
                          <a:cs typeface="Arial" panose="020B0604020202020204" pitchFamily="34" charset="0"/>
                        </a:rPr>
                        <a:t>Costo manejo de redes.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500.000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500.000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500.000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500.000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3.000.000,00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319521905"/>
                  </a:ext>
                </a:extLst>
              </a:tr>
              <a:tr h="491538">
                <a:tc>
                  <a:txBody>
                    <a:bodyPr/>
                    <a:lstStyle/>
                    <a:p>
                      <a:pPr algn="l" fontAlgn="b"/>
                      <a:r>
                        <a:rPr lang="es-CO" sz="1600">
                          <a:solidFill>
                            <a:srgbClr val="C00000"/>
                          </a:solidFill>
                          <a:latin typeface="Arial" panose="020B0604020202020204" pitchFamily="34" charset="0"/>
                          <a:cs typeface="Arial" panose="020B0604020202020204" pitchFamily="34" charset="0"/>
                        </a:rPr>
                        <a:t>Costos marketing digital. </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600.000,00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873643856"/>
                  </a:ext>
                </a:extLst>
              </a:tr>
              <a:tr h="249136">
                <a:tc>
                  <a:txBody>
                    <a:bodyPr/>
                    <a:lstStyle/>
                    <a:p>
                      <a:pPr algn="l" fontAlgn="b"/>
                      <a:r>
                        <a:rPr lang="es-CO" sz="1600">
                          <a:solidFill>
                            <a:srgbClr val="C00000"/>
                          </a:solidFill>
                          <a:latin typeface="Arial" panose="020B0604020202020204" pitchFamily="34" charset="0"/>
                          <a:cs typeface="Arial" panose="020B0604020202020204" pitchFamily="34" charset="0"/>
                        </a:rPr>
                        <a:t>Costo obsequio.  </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1.035.000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1.035.000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1.035.000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1.035.000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6.210.000,00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233890813"/>
                  </a:ext>
                </a:extLst>
              </a:tr>
              <a:tr h="249136">
                <a:tc>
                  <a:txBody>
                    <a:bodyPr/>
                    <a:lstStyle/>
                    <a:p>
                      <a:pPr algn="l" fontAlgn="b"/>
                      <a:r>
                        <a:rPr lang="es-CO" sz="1600">
                          <a:solidFill>
                            <a:srgbClr val="C00000"/>
                          </a:solidFill>
                          <a:latin typeface="Arial" panose="020B0604020202020204" pitchFamily="34" charset="0"/>
                          <a:cs typeface="Arial" panose="020B0604020202020204" pitchFamily="34" charset="0"/>
                        </a:rPr>
                        <a:t>Bases de datos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169399626"/>
                  </a:ext>
                </a:extLst>
              </a:tr>
              <a:tr h="349610">
                <a:tc>
                  <a:txBody>
                    <a:bodyPr/>
                    <a:lstStyle/>
                    <a:p>
                      <a:pPr algn="l" fontAlgn="b"/>
                      <a:r>
                        <a:rPr lang="es-CO" sz="1600">
                          <a:solidFill>
                            <a:srgbClr val="C00000"/>
                          </a:solidFill>
                          <a:latin typeface="Arial" panose="020B0604020202020204" pitchFamily="34" charset="0"/>
                          <a:cs typeface="Arial" panose="020B0604020202020204" pitchFamily="34" charset="0"/>
                        </a:rPr>
                        <a:t>Papelería</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12.500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12.500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12.500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12.500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75.000,00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140111092"/>
                  </a:ext>
                </a:extLst>
              </a:tr>
              <a:tr h="249136">
                <a:tc>
                  <a:txBody>
                    <a:bodyPr/>
                    <a:lstStyle/>
                    <a:p>
                      <a:pPr algn="l" fontAlgn="b"/>
                      <a:r>
                        <a:rPr lang="es-CO" sz="1600">
                          <a:solidFill>
                            <a:srgbClr val="C00000"/>
                          </a:solidFill>
                          <a:latin typeface="Arial" panose="020B0604020202020204" pitchFamily="34" charset="0"/>
                          <a:cs typeface="Arial" panose="020B0604020202020204" pitchFamily="34" charset="0"/>
                        </a:rPr>
                        <a:t>Fase higiénica</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1.400.000,00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1.400.000,00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1.400.000,00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1.400.000,00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8.400.000,00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812692446"/>
                  </a:ext>
                </a:extLst>
              </a:tr>
              <a:tr h="249136">
                <a:tc>
                  <a:txBody>
                    <a:bodyPr/>
                    <a:lstStyle/>
                    <a:p>
                      <a:pPr algn="l" fontAlgn="b"/>
                      <a:r>
                        <a:rPr lang="es-CO" sz="1600">
                          <a:solidFill>
                            <a:srgbClr val="C00000"/>
                          </a:solidFill>
                          <a:latin typeface="Arial" panose="020B0604020202020204" pitchFamily="34" charset="0"/>
                          <a:cs typeface="Arial" panose="020B0604020202020204" pitchFamily="34" charset="0"/>
                        </a:rPr>
                        <a:t>Insumos  higiene</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1.354.679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1.354.679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1.354.679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1.354.679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8.128.071,43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8851178"/>
                  </a:ext>
                </a:extLst>
              </a:tr>
              <a:tr h="491538">
                <a:tc>
                  <a:txBody>
                    <a:bodyPr/>
                    <a:lstStyle/>
                    <a:p>
                      <a:pPr algn="l" fontAlgn="b"/>
                      <a:r>
                        <a:rPr lang="es-CO" sz="1600">
                          <a:solidFill>
                            <a:srgbClr val="C00000"/>
                          </a:solidFill>
                          <a:latin typeface="Arial" panose="020B0604020202020204" pitchFamily="34" charset="0"/>
                          <a:cs typeface="Arial" panose="020B0604020202020204" pitchFamily="34" charset="0"/>
                        </a:rPr>
                        <a:t>Sumatoria estrategias cada mes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4.602.279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4.602.279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4.602.279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4.602.279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27.613.671,43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977510606"/>
                  </a:ext>
                </a:extLst>
              </a:tr>
              <a:tr h="491538">
                <a:tc>
                  <a:txBody>
                    <a:bodyPr/>
                    <a:lstStyle/>
                    <a:p>
                      <a:pPr algn="l" fontAlgn="b"/>
                      <a:r>
                        <a:rPr lang="es-CO" sz="1600">
                          <a:solidFill>
                            <a:srgbClr val="C00000"/>
                          </a:solidFill>
                          <a:latin typeface="Arial" panose="020B0604020202020204" pitchFamily="34" charset="0"/>
                          <a:cs typeface="Arial" panose="020B0604020202020204" pitchFamily="34" charset="0"/>
                        </a:rPr>
                        <a:t> Restante del presupuesto </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1.397.721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1.397.721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1.397.721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1.397.721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8.386.328,57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677768405"/>
                  </a:ext>
                </a:extLst>
              </a:tr>
            </a:tbl>
          </a:graphicData>
        </a:graphic>
      </p:graphicFrame>
      <p:sp>
        <p:nvSpPr>
          <p:cNvPr id="2" name="CuadroTexto 1">
            <a:extLst>
              <a:ext uri="{FF2B5EF4-FFF2-40B4-BE49-F238E27FC236}">
                <a16:creationId xmlns:a16="http://schemas.microsoft.com/office/drawing/2014/main" id="{2808FB4D-81B4-47FC-B021-E7A98AAB89C6}"/>
              </a:ext>
            </a:extLst>
          </p:cNvPr>
          <p:cNvSpPr txBox="1"/>
          <p:nvPr/>
        </p:nvSpPr>
        <p:spPr>
          <a:xfrm>
            <a:off x="380246" y="941560"/>
            <a:ext cx="4581053" cy="738664"/>
          </a:xfrm>
          <a:prstGeom prst="rect">
            <a:avLst/>
          </a:prstGeom>
          <a:noFill/>
        </p:spPr>
        <p:txBody>
          <a:bodyPr wrap="square" rtlCol="0">
            <a:spAutoFit/>
          </a:bodyPr>
          <a:lstStyle/>
          <a:p>
            <a:r>
              <a:rPr lang="es-MX" sz="1400" dirty="0"/>
              <a:t>Grafico 13 </a:t>
            </a:r>
          </a:p>
          <a:p>
            <a:endParaRPr lang="es-MX" sz="1400" dirty="0"/>
          </a:p>
          <a:p>
            <a:r>
              <a:rPr lang="es-MX" sz="1400" dirty="0"/>
              <a:t>Presupuesto mensual</a:t>
            </a:r>
            <a:endParaRPr lang="es-CO" sz="1400" dirty="0"/>
          </a:p>
        </p:txBody>
      </p:sp>
    </p:spTree>
    <p:extLst>
      <p:ext uri="{BB962C8B-B14F-4D97-AF65-F5344CB8AC3E}">
        <p14:creationId xmlns:p14="http://schemas.microsoft.com/office/powerpoint/2010/main" val="589225756"/>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257800" y="145595"/>
            <a:ext cx="2209799" cy="523220"/>
          </a:xfrm>
          <a:prstGeom prst="rect">
            <a:avLst/>
          </a:prstGeom>
          <a:noFill/>
        </p:spPr>
        <p:txBody>
          <a:bodyPr wrap="square" rtlCol="0">
            <a:spAutoFit/>
          </a:bodyPr>
          <a:lstStyle/>
          <a:p>
            <a:r>
              <a:rPr lang="es-CO" sz="2800">
                <a:solidFill>
                  <a:schemeClr val="tx2"/>
                </a:solidFill>
              </a:rPr>
              <a:t>Presupuesto</a:t>
            </a:r>
          </a:p>
        </p:txBody>
      </p:sp>
      <p:graphicFrame>
        <p:nvGraphicFramePr>
          <p:cNvPr id="11" name="Tabla 10">
            <a:extLst>
              <a:ext uri="{FF2B5EF4-FFF2-40B4-BE49-F238E27FC236}">
                <a16:creationId xmlns:a16="http://schemas.microsoft.com/office/drawing/2014/main" id="{FDC8A099-D573-58BB-257E-2F68EAFD9714}"/>
              </a:ext>
            </a:extLst>
          </p:cNvPr>
          <p:cNvGraphicFramePr>
            <a:graphicFrameLocks noGrp="1"/>
          </p:cNvGraphicFramePr>
          <p:nvPr>
            <p:extLst>
              <p:ext uri="{D42A27DB-BD31-4B8C-83A1-F6EECF244321}">
                <p14:modId xmlns:p14="http://schemas.microsoft.com/office/powerpoint/2010/main" val="155019533"/>
              </p:ext>
            </p:extLst>
          </p:nvPr>
        </p:nvGraphicFramePr>
        <p:xfrm>
          <a:off x="571502" y="1648918"/>
          <a:ext cx="7793010" cy="1727564"/>
        </p:xfrm>
        <a:graphic>
          <a:graphicData uri="http://schemas.openxmlformats.org/drawingml/2006/table">
            <a:tbl>
              <a:tblPr>
                <a:tableStyleId>{284E427A-3D55-4303-BF80-6455036E1DE7}</a:tableStyleId>
              </a:tblPr>
              <a:tblGrid>
                <a:gridCol w="2711344">
                  <a:extLst>
                    <a:ext uri="{9D8B030D-6E8A-4147-A177-3AD203B41FA5}">
                      <a16:colId xmlns:a16="http://schemas.microsoft.com/office/drawing/2014/main" val="3654511650"/>
                    </a:ext>
                  </a:extLst>
                </a:gridCol>
                <a:gridCol w="1784624">
                  <a:extLst>
                    <a:ext uri="{9D8B030D-6E8A-4147-A177-3AD203B41FA5}">
                      <a16:colId xmlns:a16="http://schemas.microsoft.com/office/drawing/2014/main" val="978313022"/>
                    </a:ext>
                  </a:extLst>
                </a:gridCol>
                <a:gridCol w="3297042">
                  <a:extLst>
                    <a:ext uri="{9D8B030D-6E8A-4147-A177-3AD203B41FA5}">
                      <a16:colId xmlns:a16="http://schemas.microsoft.com/office/drawing/2014/main" val="3365478878"/>
                    </a:ext>
                  </a:extLst>
                </a:gridCol>
              </a:tblGrid>
              <a:tr h="148317">
                <a:tc>
                  <a:txBody>
                    <a:bodyPr/>
                    <a:lstStyle/>
                    <a:p>
                      <a:pPr algn="ctr" fontAlgn="b"/>
                      <a:r>
                        <a:rPr lang="es-CO" sz="1100" u="none" strike="noStrike">
                          <a:solidFill>
                            <a:schemeClr val="accent2">
                              <a:lumMod val="50000"/>
                            </a:schemeClr>
                          </a:solidFill>
                          <a:effectLst/>
                          <a:latin typeface="Arial Black" panose="020B0A04020102020204" pitchFamily="34" charset="0"/>
                        </a:rPr>
                        <a:t>Tipo de gasto</a:t>
                      </a:r>
                      <a:endParaRPr lang="es-CO" sz="1100" b="0" i="0" u="none" strike="noStrike">
                        <a:solidFill>
                          <a:schemeClr val="accent2">
                            <a:lumMod val="50000"/>
                          </a:schemeClr>
                        </a:solidFill>
                        <a:effectLst/>
                        <a:latin typeface="Arial Black" panose="020B0A04020102020204" pitchFamily="34" charset="0"/>
                      </a:endParaRPr>
                    </a:p>
                  </a:txBody>
                  <a:tcPr marL="7620" marR="7620" marT="7620" marB="0" anchor="b">
                    <a:solidFill>
                      <a:schemeClr val="accent6">
                        <a:lumMod val="40000"/>
                        <a:lumOff val="60000"/>
                      </a:schemeClr>
                    </a:solidFill>
                  </a:tcPr>
                </a:tc>
                <a:tc>
                  <a:txBody>
                    <a:bodyPr/>
                    <a:lstStyle/>
                    <a:p>
                      <a:pPr algn="ctr" fontAlgn="b"/>
                      <a:r>
                        <a:rPr lang="es-CO" sz="1100" u="none" strike="noStrike">
                          <a:solidFill>
                            <a:schemeClr val="accent2">
                              <a:lumMod val="50000"/>
                            </a:schemeClr>
                          </a:solidFill>
                          <a:effectLst/>
                          <a:latin typeface="Arial Black" panose="020B0A04020102020204" pitchFamily="34" charset="0"/>
                        </a:rPr>
                        <a:t>Precio Unitario</a:t>
                      </a:r>
                      <a:endParaRPr lang="es-CO" sz="1100" b="0" i="0" u="none" strike="noStrike">
                        <a:solidFill>
                          <a:schemeClr val="accent2">
                            <a:lumMod val="50000"/>
                          </a:schemeClr>
                        </a:solidFill>
                        <a:effectLst/>
                        <a:latin typeface="Arial Black" panose="020B0A04020102020204" pitchFamily="34" charset="0"/>
                      </a:endParaRPr>
                    </a:p>
                  </a:txBody>
                  <a:tcPr marL="7620" marR="7620" marT="7620" marB="0" anchor="b">
                    <a:solidFill>
                      <a:schemeClr val="accent6">
                        <a:lumMod val="40000"/>
                        <a:lumOff val="60000"/>
                      </a:schemeClr>
                    </a:solidFill>
                  </a:tcPr>
                </a:tc>
                <a:tc>
                  <a:txBody>
                    <a:bodyPr/>
                    <a:lstStyle/>
                    <a:p>
                      <a:pPr algn="ctr" fontAlgn="b"/>
                      <a:r>
                        <a:rPr lang="es-CO" sz="1100" u="none" strike="noStrike">
                          <a:solidFill>
                            <a:schemeClr val="accent2">
                              <a:lumMod val="50000"/>
                            </a:schemeClr>
                          </a:solidFill>
                          <a:effectLst/>
                          <a:latin typeface="Arial Black" panose="020B0A04020102020204" pitchFamily="34" charset="0"/>
                        </a:rPr>
                        <a:t>Sumatoria de los Participantes </a:t>
                      </a:r>
                      <a:endParaRPr lang="es-CO" sz="1100" b="0" i="0" u="none" strike="noStrike">
                        <a:solidFill>
                          <a:schemeClr val="accent2">
                            <a:lumMod val="50000"/>
                          </a:schemeClr>
                        </a:solidFill>
                        <a:effectLst/>
                        <a:latin typeface="Arial Black" panose="020B0A0402010202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2711419854"/>
                  </a:ext>
                </a:extLst>
              </a:tr>
              <a:tr h="424544">
                <a:tc>
                  <a:txBody>
                    <a:bodyPr/>
                    <a:lstStyle/>
                    <a:p>
                      <a:pPr algn="l" fontAlgn="b"/>
                      <a:r>
                        <a:rPr lang="es-CO">
                          <a:solidFill>
                            <a:srgbClr val="C00000"/>
                          </a:solidFill>
                        </a:rPr>
                        <a:t>Pasajes Bogotá-Sogamoso</a:t>
                      </a:r>
                    </a:p>
                  </a:txBody>
                  <a:tcPr marL="7620" marR="7620" marT="7620" marB="0" anchor="b">
                    <a:solidFill>
                      <a:schemeClr val="accent6">
                        <a:lumMod val="40000"/>
                        <a:lumOff val="60000"/>
                      </a:schemeClr>
                    </a:solidFill>
                  </a:tcPr>
                </a:tc>
                <a:tc>
                  <a:txBody>
                    <a:bodyPr/>
                    <a:lstStyle/>
                    <a:p>
                      <a:pPr algn="just" fontAlgn="b"/>
                      <a:r>
                        <a:rPr lang="es-CO" sz="1000" u="none" strike="noStrike">
                          <a:effectLst/>
                        </a:rPr>
                        <a:t> $                 40.000 </a:t>
                      </a:r>
                      <a:endParaRPr lang="es-CO" sz="1000" b="0" i="0" u="none" strike="noStrike">
                        <a:solidFill>
                          <a:srgbClr val="000000"/>
                        </a:solidFill>
                        <a:effectLst/>
                        <a:latin typeface="Arial" panose="020B060402020202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a:effectLst/>
                        </a:rPr>
                        <a:t> $                                           120.000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592960474"/>
                  </a:ext>
                </a:extLst>
              </a:tr>
              <a:tr h="227851">
                <a:tc>
                  <a:txBody>
                    <a:bodyPr/>
                    <a:lstStyle/>
                    <a:p>
                      <a:pPr algn="l" fontAlgn="b"/>
                      <a:r>
                        <a:rPr lang="es-CO">
                          <a:solidFill>
                            <a:srgbClr val="C00000"/>
                          </a:solidFill>
                        </a:rPr>
                        <a:t>Almuerzo </a:t>
                      </a:r>
                    </a:p>
                  </a:txBody>
                  <a:tcPr marL="7620" marR="7620" marT="7620" marB="0" anchor="b">
                    <a:solidFill>
                      <a:schemeClr val="accent6">
                        <a:lumMod val="40000"/>
                        <a:lumOff val="60000"/>
                      </a:schemeClr>
                    </a:solidFill>
                  </a:tcPr>
                </a:tc>
                <a:tc>
                  <a:txBody>
                    <a:bodyPr/>
                    <a:lstStyle/>
                    <a:p>
                      <a:pPr algn="just" fontAlgn="b"/>
                      <a:r>
                        <a:rPr lang="es-CO" sz="1100" u="none" strike="noStrike">
                          <a:effectLst/>
                        </a:rPr>
                        <a:t> $              </a:t>
                      </a:r>
                      <a:r>
                        <a:rPr lang="es-CO" sz="1100" u="none" strike="noStrike" baseline="0">
                          <a:effectLst/>
                        </a:rPr>
                        <a:t> </a:t>
                      </a:r>
                      <a:r>
                        <a:rPr lang="es-CO" sz="1100" u="none" strike="noStrike">
                          <a:effectLst/>
                        </a:rPr>
                        <a:t> 12.500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dirty="0">
                          <a:effectLst/>
                        </a:rPr>
                        <a:t> $                                             37.500 </a:t>
                      </a:r>
                      <a:endParaRPr lang="es-CO" sz="110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2055270306"/>
                  </a:ext>
                </a:extLst>
              </a:tr>
              <a:tr h="227851">
                <a:tc>
                  <a:txBody>
                    <a:bodyPr/>
                    <a:lstStyle/>
                    <a:p>
                      <a:pPr algn="l" fontAlgn="b"/>
                      <a:r>
                        <a:rPr lang="es-CO">
                          <a:solidFill>
                            <a:srgbClr val="C00000"/>
                          </a:solidFill>
                        </a:rPr>
                        <a:t>Bus urbano 4 al día</a:t>
                      </a:r>
                    </a:p>
                  </a:txBody>
                  <a:tcPr marL="7620" marR="7620" marT="7620" marB="0" anchor="b">
                    <a:solidFill>
                      <a:schemeClr val="accent6">
                        <a:lumMod val="40000"/>
                        <a:lumOff val="60000"/>
                      </a:schemeClr>
                    </a:solidFill>
                  </a:tcPr>
                </a:tc>
                <a:tc>
                  <a:txBody>
                    <a:bodyPr/>
                    <a:lstStyle/>
                    <a:p>
                      <a:pPr algn="just" fontAlgn="b"/>
                      <a:r>
                        <a:rPr lang="es-CO" sz="1000" u="none" strike="noStrike">
                          <a:effectLst/>
                        </a:rPr>
                        <a:t> $                   6.600 </a:t>
                      </a:r>
                      <a:endParaRPr lang="es-CO" sz="1000" b="0" i="0" u="none" strike="noStrike">
                        <a:solidFill>
                          <a:srgbClr val="000000"/>
                        </a:solidFill>
                        <a:effectLst/>
                        <a:latin typeface="Arial" panose="020B060402020202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a:effectLst/>
                        </a:rPr>
                        <a:t> $                                             19.800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2662454138"/>
                  </a:ext>
                </a:extLst>
              </a:tr>
              <a:tr h="227851">
                <a:tc>
                  <a:txBody>
                    <a:bodyPr/>
                    <a:lstStyle/>
                    <a:p>
                      <a:pPr algn="l" fontAlgn="b"/>
                      <a:r>
                        <a:rPr lang="es-CO">
                          <a:solidFill>
                            <a:srgbClr val="C00000"/>
                          </a:solidFill>
                        </a:rPr>
                        <a:t>Otros </a:t>
                      </a:r>
                    </a:p>
                  </a:txBody>
                  <a:tcPr marL="7620" marR="7620" marT="7620" marB="0" anchor="b">
                    <a:solidFill>
                      <a:schemeClr val="accent6">
                        <a:lumMod val="40000"/>
                        <a:lumOff val="60000"/>
                      </a:schemeClr>
                    </a:solidFill>
                  </a:tcPr>
                </a:tc>
                <a:tc>
                  <a:txBody>
                    <a:bodyPr/>
                    <a:lstStyle/>
                    <a:p>
                      <a:pPr algn="just" fontAlgn="b"/>
                      <a:r>
                        <a:rPr lang="es-CO" sz="1100" u="none" strike="noStrike">
                          <a:effectLst/>
                        </a:rPr>
                        <a:t> $                7.600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a:effectLst/>
                        </a:rPr>
                        <a:t> $                                             22.800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371992900"/>
                  </a:ext>
                </a:extLst>
              </a:tr>
              <a:tr h="227851">
                <a:tc>
                  <a:txBody>
                    <a:bodyPr/>
                    <a:lstStyle/>
                    <a:p>
                      <a:pPr algn="l" fontAlgn="b"/>
                      <a:r>
                        <a:rPr lang="es-CO">
                          <a:solidFill>
                            <a:srgbClr val="C00000"/>
                          </a:solidFill>
                        </a:rPr>
                        <a:t> Total  </a:t>
                      </a:r>
                    </a:p>
                  </a:txBody>
                  <a:tcPr marL="7620" marR="7620" marT="7620" marB="0" anchor="b">
                    <a:solidFill>
                      <a:schemeClr val="accent6">
                        <a:lumMod val="40000"/>
                        <a:lumOff val="60000"/>
                      </a:schemeClr>
                    </a:solidFill>
                  </a:tcPr>
                </a:tc>
                <a:tc>
                  <a:txBody>
                    <a:bodyPr/>
                    <a:lstStyle/>
                    <a:p>
                      <a:pPr algn="l" fontAlgn="b"/>
                      <a:r>
                        <a:rPr lang="es-CO" sz="1100" u="none" strike="noStrike">
                          <a:effectLst/>
                        </a:rPr>
                        <a:t> $                 66.700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dirty="0">
                          <a:effectLst/>
                        </a:rPr>
                        <a:t> $                                           200.100 </a:t>
                      </a:r>
                      <a:endParaRPr lang="es-CO" sz="110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2228503029"/>
                  </a:ext>
                </a:extLst>
              </a:tr>
            </a:tbl>
          </a:graphicData>
        </a:graphic>
      </p:graphicFrame>
      <p:sp>
        <p:nvSpPr>
          <p:cNvPr id="13" name="CuadroTexto 12">
            <a:extLst>
              <a:ext uri="{FF2B5EF4-FFF2-40B4-BE49-F238E27FC236}">
                <a16:creationId xmlns:a16="http://schemas.microsoft.com/office/drawing/2014/main" id="{851B5F63-491B-E01E-A88C-569D4A1EA3C7}"/>
              </a:ext>
            </a:extLst>
          </p:cNvPr>
          <p:cNvSpPr txBox="1"/>
          <p:nvPr/>
        </p:nvSpPr>
        <p:spPr>
          <a:xfrm>
            <a:off x="323849" y="966318"/>
            <a:ext cx="932115" cy="738664"/>
          </a:xfrm>
          <a:prstGeom prst="rect">
            <a:avLst/>
          </a:prstGeom>
          <a:noFill/>
        </p:spPr>
        <p:txBody>
          <a:bodyPr wrap="none" rtlCol="0">
            <a:spAutoFit/>
          </a:bodyPr>
          <a:lstStyle/>
          <a:p>
            <a:r>
              <a:rPr lang="es-CO" sz="1400" b="1" dirty="0">
                <a:solidFill>
                  <a:schemeClr val="tx2"/>
                </a:solidFill>
              </a:rPr>
              <a:t>Gráfica 14</a:t>
            </a:r>
          </a:p>
          <a:p>
            <a:endParaRPr lang="es-CO" sz="1400" b="1" dirty="0">
              <a:solidFill>
                <a:schemeClr val="tx2"/>
              </a:solidFill>
            </a:endParaRPr>
          </a:p>
          <a:p>
            <a:r>
              <a:rPr lang="es-CO" sz="1400" b="1" dirty="0">
                <a:solidFill>
                  <a:schemeClr val="tx2"/>
                </a:solidFill>
              </a:rPr>
              <a:t>Viáticos</a:t>
            </a:r>
          </a:p>
        </p:txBody>
      </p:sp>
      <p:sp>
        <p:nvSpPr>
          <p:cNvPr id="14" name="CuadroTexto 13">
            <a:extLst>
              <a:ext uri="{FF2B5EF4-FFF2-40B4-BE49-F238E27FC236}">
                <a16:creationId xmlns:a16="http://schemas.microsoft.com/office/drawing/2014/main" id="{C7DAC37F-DFDE-8736-001F-FC79BF2EC987}"/>
              </a:ext>
            </a:extLst>
          </p:cNvPr>
          <p:cNvSpPr txBox="1"/>
          <p:nvPr/>
        </p:nvSpPr>
        <p:spPr>
          <a:xfrm>
            <a:off x="173068" y="3860566"/>
            <a:ext cx="2590800" cy="738664"/>
          </a:xfrm>
          <a:prstGeom prst="rect">
            <a:avLst/>
          </a:prstGeom>
          <a:noFill/>
        </p:spPr>
        <p:txBody>
          <a:bodyPr wrap="square" rtlCol="0">
            <a:spAutoFit/>
          </a:bodyPr>
          <a:lstStyle/>
          <a:p>
            <a:r>
              <a:rPr lang="es-CO" sz="1400" b="1" dirty="0">
                <a:solidFill>
                  <a:schemeClr val="tx2"/>
                </a:solidFill>
              </a:rPr>
              <a:t>Gráfico 15</a:t>
            </a:r>
          </a:p>
          <a:p>
            <a:endParaRPr lang="es-CO" sz="1400" b="1" dirty="0">
              <a:solidFill>
                <a:schemeClr val="tx2"/>
              </a:solidFill>
            </a:endParaRPr>
          </a:p>
          <a:p>
            <a:r>
              <a:rPr lang="es-CO" sz="1400" b="1" dirty="0">
                <a:solidFill>
                  <a:schemeClr val="tx2"/>
                </a:solidFill>
              </a:rPr>
              <a:t>Campañas de publicidad</a:t>
            </a:r>
          </a:p>
        </p:txBody>
      </p:sp>
      <p:graphicFrame>
        <p:nvGraphicFramePr>
          <p:cNvPr id="16" name="Tabla 15">
            <a:extLst>
              <a:ext uri="{FF2B5EF4-FFF2-40B4-BE49-F238E27FC236}">
                <a16:creationId xmlns:a16="http://schemas.microsoft.com/office/drawing/2014/main" id="{9D531847-1D8A-00C0-431E-58AAEEEB386C}"/>
              </a:ext>
            </a:extLst>
          </p:cNvPr>
          <p:cNvGraphicFramePr>
            <a:graphicFrameLocks noGrp="1"/>
          </p:cNvGraphicFramePr>
          <p:nvPr>
            <p:extLst>
              <p:ext uri="{D42A27DB-BD31-4B8C-83A1-F6EECF244321}">
                <p14:modId xmlns:p14="http://schemas.microsoft.com/office/powerpoint/2010/main" val="3277757845"/>
              </p:ext>
            </p:extLst>
          </p:nvPr>
        </p:nvGraphicFramePr>
        <p:xfrm>
          <a:off x="571502" y="4534005"/>
          <a:ext cx="4272104" cy="1223933"/>
        </p:xfrm>
        <a:graphic>
          <a:graphicData uri="http://schemas.openxmlformats.org/drawingml/2006/table">
            <a:tbl>
              <a:tblPr>
                <a:tableStyleId>{284E427A-3D55-4303-BF80-6455036E1DE7}</a:tableStyleId>
              </a:tblPr>
              <a:tblGrid>
                <a:gridCol w="2278455">
                  <a:extLst>
                    <a:ext uri="{9D8B030D-6E8A-4147-A177-3AD203B41FA5}">
                      <a16:colId xmlns:a16="http://schemas.microsoft.com/office/drawing/2014/main" val="3444245624"/>
                    </a:ext>
                  </a:extLst>
                </a:gridCol>
                <a:gridCol w="1993649">
                  <a:extLst>
                    <a:ext uri="{9D8B030D-6E8A-4147-A177-3AD203B41FA5}">
                      <a16:colId xmlns:a16="http://schemas.microsoft.com/office/drawing/2014/main" val="626773064"/>
                    </a:ext>
                  </a:extLst>
                </a:gridCol>
              </a:tblGrid>
              <a:tr h="611967">
                <a:tc>
                  <a:txBody>
                    <a:bodyPr/>
                    <a:lstStyle/>
                    <a:p>
                      <a:pPr algn="ctr" fontAlgn="b"/>
                      <a:r>
                        <a:rPr lang="es-MX" sz="1100" u="none" strike="noStrike">
                          <a:solidFill>
                            <a:schemeClr val="accent2">
                              <a:lumMod val="50000"/>
                            </a:schemeClr>
                          </a:solidFill>
                          <a:effectLst/>
                          <a:latin typeface="Arial Black" panose="020B0A04020102020204" pitchFamily="34" charset="0"/>
                        </a:rPr>
                        <a:t>Inversión en campañas de publicidad mensual</a:t>
                      </a:r>
                      <a:endParaRPr lang="es-MX" sz="1100" b="0" i="0" u="none" strike="noStrike">
                        <a:solidFill>
                          <a:schemeClr val="accent2">
                            <a:lumMod val="50000"/>
                          </a:schemeClr>
                        </a:solidFill>
                        <a:effectLst/>
                        <a:latin typeface="Arial Black" panose="020B0A04020102020204" pitchFamily="34" charset="0"/>
                      </a:endParaRPr>
                    </a:p>
                  </a:txBody>
                  <a:tcPr marL="7620" marR="7620" marT="7620" marB="0" anchor="b">
                    <a:solidFill>
                      <a:schemeClr val="accent6">
                        <a:lumMod val="40000"/>
                        <a:lumOff val="60000"/>
                      </a:schemeClr>
                    </a:solidFill>
                  </a:tcPr>
                </a:tc>
                <a:tc>
                  <a:txBody>
                    <a:bodyPr/>
                    <a:lstStyle/>
                    <a:p>
                      <a:pPr algn="ctr" fontAlgn="b"/>
                      <a:r>
                        <a:rPr lang="es-CO" sz="1100" u="none" strike="noStrike" dirty="0">
                          <a:solidFill>
                            <a:schemeClr val="accent2">
                              <a:lumMod val="50000"/>
                            </a:schemeClr>
                          </a:solidFill>
                          <a:effectLst/>
                        </a:rPr>
                        <a:t> </a:t>
                      </a:r>
                      <a:r>
                        <a:rPr lang="es-CO" sz="1100" b="1" u="none" strike="noStrike" dirty="0">
                          <a:solidFill>
                            <a:schemeClr val="accent2">
                              <a:lumMod val="50000"/>
                            </a:schemeClr>
                          </a:solidFill>
                          <a:effectLst/>
                          <a:latin typeface="Arial Black" panose="020B0A04020102020204" pitchFamily="34" charset="0"/>
                        </a:rPr>
                        <a:t>Red social  </a:t>
                      </a:r>
                      <a:endParaRPr lang="es-CO" sz="1100" b="1" i="0" u="none" strike="noStrike" dirty="0">
                        <a:solidFill>
                          <a:schemeClr val="accent2">
                            <a:lumMod val="50000"/>
                          </a:schemeClr>
                        </a:solidFill>
                        <a:effectLst/>
                        <a:latin typeface="Arial Black" panose="020B0A0402010202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777237782"/>
                  </a:ext>
                </a:extLst>
              </a:tr>
              <a:tr h="305983">
                <a:tc>
                  <a:txBody>
                    <a:bodyPr/>
                    <a:lstStyle/>
                    <a:p>
                      <a:pPr algn="l" fontAlgn="b"/>
                      <a:r>
                        <a:rPr lang="es-CO" sz="1100" u="none" strike="noStrike" dirty="0">
                          <a:effectLst/>
                        </a:rPr>
                        <a:t> $                          50.000 </a:t>
                      </a:r>
                      <a:endParaRPr lang="es-CO" sz="110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a:effectLst/>
                        </a:rPr>
                        <a:t> Facebook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258276296"/>
                  </a:ext>
                </a:extLst>
              </a:tr>
              <a:tr h="305983">
                <a:tc>
                  <a:txBody>
                    <a:bodyPr/>
                    <a:lstStyle/>
                    <a:p>
                      <a:pPr algn="l" fontAlgn="b"/>
                      <a:r>
                        <a:rPr lang="es-CO" sz="1100" u="none" strike="noStrike" dirty="0">
                          <a:effectLst/>
                        </a:rPr>
                        <a:t> $                          50.000 </a:t>
                      </a:r>
                      <a:endParaRPr lang="es-CO" sz="110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dirty="0">
                          <a:effectLst/>
                        </a:rPr>
                        <a:t> Instagram </a:t>
                      </a:r>
                      <a:endParaRPr lang="es-CO" sz="110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968906713"/>
                  </a:ext>
                </a:extLst>
              </a:tr>
            </a:tbl>
          </a:graphicData>
        </a:graphic>
      </p:graphicFrame>
    </p:spTree>
    <p:extLst>
      <p:ext uri="{BB962C8B-B14F-4D97-AF65-F5344CB8AC3E}">
        <p14:creationId xmlns:p14="http://schemas.microsoft.com/office/powerpoint/2010/main" val="479019244"/>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10058400" y="89463"/>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419100" y="168107"/>
            <a:ext cx="2819400" cy="738664"/>
          </a:xfrm>
          <a:prstGeom prst="rect">
            <a:avLst/>
          </a:prstGeom>
          <a:noFill/>
        </p:spPr>
        <p:txBody>
          <a:bodyPr wrap="square" rtlCol="0">
            <a:spAutoFit/>
          </a:bodyPr>
          <a:lstStyle/>
          <a:p>
            <a:r>
              <a:rPr lang="es-CO" sz="1400" dirty="0">
                <a:solidFill>
                  <a:schemeClr val="tx2"/>
                </a:solidFill>
              </a:rPr>
              <a:t>Gráfico 19</a:t>
            </a:r>
          </a:p>
          <a:p>
            <a:endParaRPr lang="es-CO" sz="1400" dirty="0">
              <a:solidFill>
                <a:schemeClr val="tx2"/>
              </a:solidFill>
            </a:endParaRPr>
          </a:p>
          <a:p>
            <a:r>
              <a:rPr lang="es-CO" sz="1400" dirty="0">
                <a:solidFill>
                  <a:schemeClr val="tx2"/>
                </a:solidFill>
              </a:rPr>
              <a:t>Insumos </a:t>
            </a:r>
          </a:p>
        </p:txBody>
      </p:sp>
      <p:graphicFrame>
        <p:nvGraphicFramePr>
          <p:cNvPr id="9" name="Tabla 8">
            <a:extLst>
              <a:ext uri="{FF2B5EF4-FFF2-40B4-BE49-F238E27FC236}">
                <a16:creationId xmlns:a16="http://schemas.microsoft.com/office/drawing/2014/main" id="{3F9C2BD4-8B54-BA0E-D294-141294727A77}"/>
              </a:ext>
            </a:extLst>
          </p:cNvPr>
          <p:cNvGraphicFramePr>
            <a:graphicFrameLocks noGrp="1"/>
          </p:cNvGraphicFramePr>
          <p:nvPr>
            <p:extLst>
              <p:ext uri="{D42A27DB-BD31-4B8C-83A1-F6EECF244321}">
                <p14:modId xmlns:p14="http://schemas.microsoft.com/office/powerpoint/2010/main" val="3654020128"/>
              </p:ext>
            </p:extLst>
          </p:nvPr>
        </p:nvGraphicFramePr>
        <p:xfrm>
          <a:off x="660149" y="931226"/>
          <a:ext cx="8303969" cy="5046780"/>
        </p:xfrm>
        <a:graphic>
          <a:graphicData uri="http://schemas.openxmlformats.org/drawingml/2006/table">
            <a:tbl>
              <a:tblPr>
                <a:tableStyleId>{91EBBBCC-DAD2-459C-BE2E-F6DE35CF9A28}</a:tableStyleId>
              </a:tblPr>
              <a:tblGrid>
                <a:gridCol w="1775784">
                  <a:extLst>
                    <a:ext uri="{9D8B030D-6E8A-4147-A177-3AD203B41FA5}">
                      <a16:colId xmlns:a16="http://schemas.microsoft.com/office/drawing/2014/main" val="3658465755"/>
                    </a:ext>
                  </a:extLst>
                </a:gridCol>
                <a:gridCol w="1481623">
                  <a:extLst>
                    <a:ext uri="{9D8B030D-6E8A-4147-A177-3AD203B41FA5}">
                      <a16:colId xmlns:a16="http://schemas.microsoft.com/office/drawing/2014/main" val="3841233658"/>
                    </a:ext>
                  </a:extLst>
                </a:gridCol>
                <a:gridCol w="1727421">
                  <a:extLst>
                    <a:ext uri="{9D8B030D-6E8A-4147-A177-3AD203B41FA5}">
                      <a16:colId xmlns:a16="http://schemas.microsoft.com/office/drawing/2014/main" val="3570251752"/>
                    </a:ext>
                  </a:extLst>
                </a:gridCol>
                <a:gridCol w="3319141">
                  <a:extLst>
                    <a:ext uri="{9D8B030D-6E8A-4147-A177-3AD203B41FA5}">
                      <a16:colId xmlns:a16="http://schemas.microsoft.com/office/drawing/2014/main" val="1664433739"/>
                    </a:ext>
                  </a:extLst>
                </a:gridCol>
              </a:tblGrid>
              <a:tr h="350206">
                <a:tc>
                  <a:txBody>
                    <a:bodyPr/>
                    <a:lstStyle/>
                    <a:p>
                      <a:pPr algn="l" fontAlgn="b"/>
                      <a:r>
                        <a:rPr lang="es-CO" sz="1800">
                          <a:solidFill>
                            <a:schemeClr val="accent2">
                              <a:lumMod val="50000"/>
                            </a:schemeClr>
                          </a:solidFill>
                          <a:latin typeface="Arial" panose="020B0604020202020204" pitchFamily="34" charset="0"/>
                          <a:cs typeface="Arial" panose="020B0604020202020204" pitchFamily="34" charset="0"/>
                        </a:rPr>
                        <a:t>Insumo</a:t>
                      </a:r>
                    </a:p>
                  </a:txBody>
                  <a:tcPr marL="7620" marR="7620" marT="7620" marB="0" anchor="b">
                    <a:solidFill>
                      <a:schemeClr val="accent2">
                        <a:lumMod val="40000"/>
                        <a:lumOff val="60000"/>
                      </a:schemeClr>
                    </a:solidFill>
                  </a:tcPr>
                </a:tc>
                <a:tc>
                  <a:txBody>
                    <a:bodyPr/>
                    <a:lstStyle/>
                    <a:p>
                      <a:pPr algn="l" fontAlgn="b"/>
                      <a:r>
                        <a:rPr lang="es-CO" sz="1800" dirty="0">
                          <a:solidFill>
                            <a:schemeClr val="accent2">
                              <a:lumMod val="50000"/>
                            </a:schemeClr>
                          </a:solidFill>
                          <a:latin typeface="Arial" panose="020B0604020202020204" pitchFamily="34" charset="0"/>
                          <a:cs typeface="Arial" panose="020B0604020202020204" pitchFamily="34" charset="0"/>
                        </a:rPr>
                        <a:t>Costo </a:t>
                      </a:r>
                    </a:p>
                  </a:txBody>
                  <a:tcPr marL="7620" marR="7620" marT="7620" marB="0" anchor="b">
                    <a:solidFill>
                      <a:schemeClr val="accent2">
                        <a:lumMod val="40000"/>
                        <a:lumOff val="60000"/>
                      </a:schemeClr>
                    </a:solidFill>
                  </a:tcPr>
                </a:tc>
                <a:tc>
                  <a:txBody>
                    <a:bodyPr/>
                    <a:lstStyle/>
                    <a:p>
                      <a:pPr algn="l" fontAlgn="b"/>
                      <a:r>
                        <a:rPr lang="es-CO" sz="1800" dirty="0">
                          <a:solidFill>
                            <a:schemeClr val="accent2">
                              <a:lumMod val="50000"/>
                            </a:schemeClr>
                          </a:solidFill>
                          <a:latin typeface="Arial" panose="020B0604020202020204" pitchFamily="34" charset="0"/>
                          <a:cs typeface="Arial" panose="020B0604020202020204" pitchFamily="34" charset="0"/>
                        </a:rPr>
                        <a:t>Cantidad</a:t>
                      </a:r>
                    </a:p>
                  </a:txBody>
                  <a:tcPr marL="7620" marR="7620" marT="7620" marB="0" anchor="b">
                    <a:solidFill>
                      <a:schemeClr val="accent2">
                        <a:lumMod val="40000"/>
                        <a:lumOff val="60000"/>
                      </a:schemeClr>
                    </a:solidFill>
                  </a:tcPr>
                </a:tc>
                <a:tc>
                  <a:txBody>
                    <a:bodyPr/>
                    <a:lstStyle/>
                    <a:p>
                      <a:pPr algn="l" fontAlgn="b"/>
                      <a:r>
                        <a:rPr lang="es-CO" sz="1800" dirty="0">
                          <a:solidFill>
                            <a:schemeClr val="accent2">
                              <a:lumMod val="50000"/>
                            </a:schemeClr>
                          </a:solidFill>
                          <a:latin typeface="Arial" panose="020B0604020202020204" pitchFamily="34" charset="0"/>
                          <a:cs typeface="Arial" panose="020B0604020202020204" pitchFamily="34" charset="0"/>
                        </a:rPr>
                        <a:t>Costo por paciente</a:t>
                      </a:r>
                    </a:p>
                  </a:txBody>
                  <a:tcPr marL="7620" marR="7620" marT="7620" marB="0" anchor="b">
                    <a:solidFill>
                      <a:schemeClr val="accent2">
                        <a:lumMod val="40000"/>
                        <a:lumOff val="60000"/>
                      </a:schemeClr>
                    </a:solidFill>
                  </a:tcPr>
                </a:tc>
                <a:extLst>
                  <a:ext uri="{0D108BD9-81ED-4DB2-BD59-A6C34878D82A}">
                    <a16:rowId xmlns:a16="http://schemas.microsoft.com/office/drawing/2014/main" val="513763966"/>
                  </a:ext>
                </a:extLst>
              </a:tr>
              <a:tr h="268915">
                <a:tc>
                  <a:txBody>
                    <a:bodyPr/>
                    <a:lstStyle/>
                    <a:p>
                      <a:pPr algn="l" fontAlgn="b"/>
                      <a:r>
                        <a:rPr lang="es-CO" sz="1600" dirty="0">
                          <a:solidFill>
                            <a:srgbClr val="C00000"/>
                          </a:solidFill>
                        </a:rPr>
                        <a:t>Guantes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52.000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520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714258864"/>
                  </a:ext>
                </a:extLst>
              </a:tr>
              <a:tr h="268915">
                <a:tc>
                  <a:txBody>
                    <a:bodyPr/>
                    <a:lstStyle/>
                    <a:p>
                      <a:pPr algn="l" fontAlgn="b"/>
                      <a:r>
                        <a:rPr lang="es-CO" sz="1600">
                          <a:solidFill>
                            <a:srgbClr val="C00000"/>
                          </a:solidFill>
                        </a:rPr>
                        <a:t>Cepillos profilacticos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35.000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400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88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776025822"/>
                  </a:ext>
                </a:extLst>
              </a:tr>
              <a:tr h="350206">
                <a:tc>
                  <a:txBody>
                    <a:bodyPr/>
                    <a:lstStyle/>
                    <a:p>
                      <a:pPr algn="l" fontAlgn="b"/>
                      <a:r>
                        <a:rPr lang="es-CO" sz="1600" dirty="0">
                          <a:solidFill>
                            <a:srgbClr val="C00000"/>
                          </a:solidFill>
                        </a:rPr>
                        <a:t>Piedra </a:t>
                      </a:r>
                      <a:r>
                        <a:rPr lang="es-CO" sz="1600" dirty="0" err="1">
                          <a:solidFill>
                            <a:srgbClr val="C00000"/>
                          </a:solidFill>
                        </a:rPr>
                        <a:t>pomex</a:t>
                      </a:r>
                      <a:endParaRPr lang="es-CO" sz="1600" dirty="0">
                        <a:solidFill>
                          <a:srgbClr val="C00000"/>
                        </a:solidFill>
                      </a:endParaRPr>
                    </a:p>
                  </a:txBody>
                  <a:tcPr marL="7620" marR="7620" marT="7620" marB="0" anchor="b">
                    <a:solidFill>
                      <a:schemeClr val="accent2">
                        <a:lumMod val="40000"/>
                        <a:lumOff val="60000"/>
                      </a:schemeClr>
                    </a:solidFill>
                  </a:tcPr>
                </a:tc>
                <a:tc>
                  <a:txBody>
                    <a:bodyPr/>
                    <a:lstStyle/>
                    <a:p>
                      <a:pPr algn="l" fontAlgn="b"/>
                      <a:r>
                        <a:rPr lang="es-CO" sz="1050" u="none" strike="noStrike">
                          <a:effectLst/>
                        </a:rPr>
                        <a:t> $                           5.000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100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50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2098692160"/>
                  </a:ext>
                </a:extLst>
              </a:tr>
              <a:tr h="268915">
                <a:tc>
                  <a:txBody>
                    <a:bodyPr/>
                    <a:lstStyle/>
                    <a:p>
                      <a:pPr algn="l" fontAlgn="b"/>
                      <a:r>
                        <a:rPr lang="es-CO" sz="1600" dirty="0" err="1">
                          <a:solidFill>
                            <a:srgbClr val="C00000"/>
                          </a:solidFill>
                        </a:rPr>
                        <a:t>Profijet</a:t>
                      </a:r>
                      <a:endParaRPr lang="es-CO" sz="1600" dirty="0">
                        <a:solidFill>
                          <a:srgbClr val="C00000"/>
                        </a:solidFill>
                      </a:endParaRPr>
                    </a:p>
                  </a:txBody>
                  <a:tcPr marL="7620" marR="7620" marT="7620" marB="0" anchor="b">
                    <a:solidFill>
                      <a:schemeClr val="accent2">
                        <a:lumMod val="40000"/>
                        <a:lumOff val="60000"/>
                      </a:schemeClr>
                    </a:solidFill>
                  </a:tcPr>
                </a:tc>
                <a:tc>
                  <a:txBody>
                    <a:bodyPr/>
                    <a:lstStyle/>
                    <a:p>
                      <a:pPr algn="l" fontAlgn="b"/>
                      <a:r>
                        <a:rPr lang="es-CO" sz="1050" u="none" strike="noStrike">
                          <a:effectLst/>
                        </a:rPr>
                        <a:t> $                         13.500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70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193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2674361661"/>
                  </a:ext>
                </a:extLst>
              </a:tr>
              <a:tr h="525309">
                <a:tc>
                  <a:txBody>
                    <a:bodyPr/>
                    <a:lstStyle/>
                    <a:p>
                      <a:pPr algn="l" fontAlgn="b"/>
                      <a:r>
                        <a:rPr lang="es-CO" sz="1600" dirty="0">
                          <a:solidFill>
                            <a:srgbClr val="C00000"/>
                          </a:solidFill>
                        </a:rPr>
                        <a:t>Seda dental</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7.000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30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233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4272116631"/>
                  </a:ext>
                </a:extLst>
              </a:tr>
              <a:tr h="268915">
                <a:tc>
                  <a:txBody>
                    <a:bodyPr/>
                    <a:lstStyle/>
                    <a:p>
                      <a:pPr algn="l" fontAlgn="b"/>
                      <a:r>
                        <a:rPr lang="es-CO" sz="1600">
                          <a:solidFill>
                            <a:srgbClr val="C00000"/>
                          </a:solidFill>
                        </a:rPr>
                        <a:t>Baberos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8.000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80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078570276"/>
                  </a:ext>
                </a:extLst>
              </a:tr>
              <a:tr h="268915">
                <a:tc>
                  <a:txBody>
                    <a:bodyPr/>
                    <a:lstStyle/>
                    <a:p>
                      <a:pPr algn="l" fontAlgn="b"/>
                      <a:r>
                        <a:rPr lang="es-CO" sz="1600">
                          <a:solidFill>
                            <a:srgbClr val="C00000"/>
                          </a:solidFill>
                        </a:rPr>
                        <a:t>Gorros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15.000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150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81178522"/>
                  </a:ext>
                </a:extLst>
              </a:tr>
              <a:tr h="268915">
                <a:tc>
                  <a:txBody>
                    <a:bodyPr/>
                    <a:lstStyle/>
                    <a:p>
                      <a:pPr algn="l" fontAlgn="b"/>
                      <a:r>
                        <a:rPr lang="es-CO" sz="1600">
                          <a:solidFill>
                            <a:srgbClr val="C00000"/>
                          </a:solidFill>
                        </a:rPr>
                        <a:t>Enjuague</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35.000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300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117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4100905707"/>
                  </a:ext>
                </a:extLst>
              </a:tr>
              <a:tr h="350206">
                <a:tc>
                  <a:txBody>
                    <a:bodyPr/>
                    <a:lstStyle/>
                    <a:p>
                      <a:pPr algn="l" fontAlgn="b"/>
                      <a:r>
                        <a:rPr lang="es-CO" sz="1600">
                          <a:solidFill>
                            <a:srgbClr val="C00000"/>
                          </a:solidFill>
                        </a:rPr>
                        <a:t>Copas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6.900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100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69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505433027"/>
                  </a:ext>
                </a:extLst>
              </a:tr>
              <a:tr h="525309">
                <a:tc>
                  <a:txBody>
                    <a:bodyPr/>
                    <a:lstStyle/>
                    <a:p>
                      <a:pPr algn="l" fontAlgn="b"/>
                      <a:r>
                        <a:rPr lang="es-CO" sz="1600">
                          <a:solidFill>
                            <a:srgbClr val="C00000"/>
                          </a:solidFill>
                        </a:rPr>
                        <a:t>Jabon antiseptico</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12.000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50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240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797117214"/>
                  </a:ext>
                </a:extLst>
              </a:tr>
              <a:tr h="268915">
                <a:tc>
                  <a:txBody>
                    <a:bodyPr/>
                    <a:lstStyle/>
                    <a:p>
                      <a:pPr algn="l" fontAlgn="b"/>
                      <a:r>
                        <a:rPr lang="es-CO" sz="1600">
                          <a:solidFill>
                            <a:srgbClr val="C00000"/>
                          </a:solidFill>
                        </a:rPr>
                        <a:t>Eyectores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11.000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100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110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467546162"/>
                  </a:ext>
                </a:extLst>
              </a:tr>
              <a:tr h="268915">
                <a:tc>
                  <a:txBody>
                    <a:bodyPr/>
                    <a:lstStyle/>
                    <a:p>
                      <a:pPr algn="l" fontAlgn="b"/>
                      <a:r>
                        <a:rPr lang="es-CO" sz="1600">
                          <a:solidFill>
                            <a:srgbClr val="C00000"/>
                          </a:solidFill>
                        </a:rPr>
                        <a:t>Tapabocas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18.000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50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360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2363052413"/>
                  </a:ext>
                </a:extLst>
              </a:tr>
              <a:tr h="268915">
                <a:tc>
                  <a:txBody>
                    <a:bodyPr/>
                    <a:lstStyle/>
                    <a:p>
                      <a:pPr algn="l" fontAlgn="b"/>
                      <a:r>
                        <a:rPr lang="es-CO" sz="1600">
                          <a:solidFill>
                            <a:srgbClr val="C00000"/>
                          </a:solidFill>
                        </a:rPr>
                        <a:t>Algodones</a:t>
                      </a:r>
                    </a:p>
                  </a:txBody>
                  <a:tcPr marL="7620" marR="7620" marT="7620" marB="0" anchor="b">
                    <a:solidFill>
                      <a:schemeClr val="accent2">
                        <a:lumMod val="40000"/>
                        <a:lumOff val="60000"/>
                      </a:schemeClr>
                    </a:solidFill>
                  </a:tcPr>
                </a:tc>
                <a:tc>
                  <a:txBody>
                    <a:bodyPr/>
                    <a:lstStyle/>
                    <a:p>
                      <a:pPr algn="l" fontAlgn="b"/>
                      <a:r>
                        <a:rPr lang="es-CO" sz="1050" u="none" strike="noStrike">
                          <a:effectLst/>
                        </a:rPr>
                        <a:t> $                         15.000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30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500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745728064"/>
                  </a:ext>
                </a:extLst>
              </a:tr>
              <a:tr h="175103">
                <a:tc>
                  <a:txBody>
                    <a:bodyPr/>
                    <a:lstStyle/>
                    <a:p>
                      <a:pPr algn="l" fontAlgn="b"/>
                      <a:r>
                        <a:rPr lang="es-CO" sz="1050" u="none" strike="noStrike">
                          <a:effectLst/>
                        </a:rPr>
                        <a:t>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Total por paciente</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a:effectLst/>
                        </a:rPr>
                        <a:t> $                               2.709 </a:t>
                      </a:r>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324945146"/>
                  </a:ext>
                </a:extLst>
              </a:tr>
              <a:tr h="350206">
                <a:tc>
                  <a:txBody>
                    <a:bodyPr/>
                    <a:lstStyle/>
                    <a:p>
                      <a:pPr algn="l" fontAlgn="b"/>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endParaRPr lang="es-CO" sz="105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Total mensual 500 pacientes</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050" u="none" strike="noStrike" dirty="0">
                          <a:effectLst/>
                        </a:rPr>
                        <a:t> $                       1.354.679 </a:t>
                      </a:r>
                      <a:endParaRPr lang="es-CO" sz="105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4194889574"/>
                  </a:ext>
                </a:extLst>
              </a:tr>
            </a:tbl>
          </a:graphicData>
        </a:graphic>
      </p:graphicFrame>
    </p:spTree>
    <p:extLst>
      <p:ext uri="{BB962C8B-B14F-4D97-AF65-F5344CB8AC3E}">
        <p14:creationId xmlns:p14="http://schemas.microsoft.com/office/powerpoint/2010/main" val="2568564702"/>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graphicFrame>
        <p:nvGraphicFramePr>
          <p:cNvPr id="8" name="Tabla 7">
            <a:extLst>
              <a:ext uri="{FF2B5EF4-FFF2-40B4-BE49-F238E27FC236}">
                <a16:creationId xmlns:a16="http://schemas.microsoft.com/office/drawing/2014/main" id="{8AA8085F-ED9F-9047-96D8-EB650F793658}"/>
              </a:ext>
            </a:extLst>
          </p:cNvPr>
          <p:cNvGraphicFramePr>
            <a:graphicFrameLocks noGrp="1"/>
          </p:cNvGraphicFramePr>
          <p:nvPr>
            <p:extLst>
              <p:ext uri="{D42A27DB-BD31-4B8C-83A1-F6EECF244321}">
                <p14:modId xmlns:p14="http://schemas.microsoft.com/office/powerpoint/2010/main" val="3447817733"/>
              </p:ext>
            </p:extLst>
          </p:nvPr>
        </p:nvGraphicFramePr>
        <p:xfrm>
          <a:off x="454025" y="1384998"/>
          <a:ext cx="6226507" cy="1805940"/>
        </p:xfrm>
        <a:graphic>
          <a:graphicData uri="http://schemas.openxmlformats.org/drawingml/2006/table">
            <a:tbl>
              <a:tblPr>
                <a:tableStyleId>{284E427A-3D55-4303-BF80-6455036E1DE7}</a:tableStyleId>
              </a:tblPr>
              <a:tblGrid>
                <a:gridCol w="1645454">
                  <a:extLst>
                    <a:ext uri="{9D8B030D-6E8A-4147-A177-3AD203B41FA5}">
                      <a16:colId xmlns:a16="http://schemas.microsoft.com/office/drawing/2014/main" val="4058506420"/>
                    </a:ext>
                  </a:extLst>
                </a:gridCol>
                <a:gridCol w="896293">
                  <a:extLst>
                    <a:ext uri="{9D8B030D-6E8A-4147-A177-3AD203B41FA5}">
                      <a16:colId xmlns:a16="http://schemas.microsoft.com/office/drawing/2014/main" val="1496937621"/>
                    </a:ext>
                  </a:extLst>
                </a:gridCol>
                <a:gridCol w="1747319">
                  <a:extLst>
                    <a:ext uri="{9D8B030D-6E8A-4147-A177-3AD203B41FA5}">
                      <a16:colId xmlns:a16="http://schemas.microsoft.com/office/drawing/2014/main" val="3527096723"/>
                    </a:ext>
                  </a:extLst>
                </a:gridCol>
                <a:gridCol w="1937441">
                  <a:extLst>
                    <a:ext uri="{9D8B030D-6E8A-4147-A177-3AD203B41FA5}">
                      <a16:colId xmlns:a16="http://schemas.microsoft.com/office/drawing/2014/main" val="2572976937"/>
                    </a:ext>
                  </a:extLst>
                </a:gridCol>
              </a:tblGrid>
              <a:tr h="271943">
                <a:tc>
                  <a:txBody>
                    <a:bodyPr/>
                    <a:lstStyle/>
                    <a:p>
                      <a:pPr algn="ctr" fontAlgn="b"/>
                      <a:r>
                        <a:rPr lang="es-CO" sz="1400" u="none" strike="noStrike">
                          <a:solidFill>
                            <a:schemeClr val="accent2">
                              <a:lumMod val="75000"/>
                            </a:schemeClr>
                          </a:solidFill>
                          <a:effectLst/>
                          <a:latin typeface="Arial Black" panose="020B0A04020102020204" pitchFamily="34" charset="0"/>
                        </a:rPr>
                        <a:t> </a:t>
                      </a:r>
                      <a:r>
                        <a:rPr lang="es-CO" sz="1400">
                          <a:solidFill>
                            <a:schemeClr val="accent2">
                              <a:lumMod val="75000"/>
                            </a:schemeClr>
                          </a:solidFill>
                          <a:latin typeface="Arial Black" panose="020B0A04020102020204" pitchFamily="34" charset="0"/>
                        </a:rPr>
                        <a:t>Tipo de obsequio  </a:t>
                      </a:r>
                      <a:endParaRPr lang="es-CO" sz="1400" b="0" i="0" u="none" strike="noStrike">
                        <a:solidFill>
                          <a:schemeClr val="accent2">
                            <a:lumMod val="75000"/>
                          </a:schemeClr>
                        </a:solidFill>
                        <a:effectLst/>
                        <a:latin typeface="Arial Black" panose="020B0A04020102020204" pitchFamily="34" charset="0"/>
                      </a:endParaRPr>
                    </a:p>
                  </a:txBody>
                  <a:tcPr marL="7620" marR="7620" marT="7620" marB="0" anchor="b"/>
                </a:tc>
                <a:tc>
                  <a:txBody>
                    <a:bodyPr/>
                    <a:lstStyle/>
                    <a:p>
                      <a:pPr algn="ctr" fontAlgn="b"/>
                      <a:r>
                        <a:rPr lang="es-CO" sz="1400" dirty="0">
                          <a:solidFill>
                            <a:schemeClr val="accent2">
                              <a:lumMod val="75000"/>
                            </a:schemeClr>
                          </a:solidFill>
                          <a:latin typeface="Arial Black" panose="020B0A04020102020204" pitchFamily="34" charset="0"/>
                        </a:rPr>
                        <a:t> Valor Unitario  </a:t>
                      </a:r>
                    </a:p>
                  </a:txBody>
                  <a:tcPr marL="7620" marR="7620" marT="7620" marB="0" anchor="b"/>
                </a:tc>
                <a:tc>
                  <a:txBody>
                    <a:bodyPr/>
                    <a:lstStyle/>
                    <a:p>
                      <a:pPr algn="ctr" fontAlgn="b"/>
                      <a:r>
                        <a:rPr lang="es-CO" sz="1400">
                          <a:solidFill>
                            <a:schemeClr val="accent2">
                              <a:lumMod val="75000"/>
                            </a:schemeClr>
                          </a:solidFill>
                          <a:latin typeface="Arial Black" panose="020B0A04020102020204" pitchFamily="34" charset="0"/>
                        </a:rPr>
                        <a:t>Numero de </a:t>
                      </a:r>
                      <a:r>
                        <a:rPr lang="es-CO" sz="1400" err="1">
                          <a:solidFill>
                            <a:schemeClr val="accent2">
                              <a:lumMod val="75000"/>
                            </a:schemeClr>
                          </a:solidFill>
                          <a:latin typeface="Arial Black" panose="020B0A04020102020204" pitchFamily="34" charset="0"/>
                        </a:rPr>
                        <a:t>Items</a:t>
                      </a:r>
                      <a:r>
                        <a:rPr lang="es-CO" sz="1400">
                          <a:solidFill>
                            <a:schemeClr val="accent2">
                              <a:lumMod val="75000"/>
                            </a:schemeClr>
                          </a:solidFill>
                          <a:latin typeface="Arial Black" panose="020B0A04020102020204" pitchFamily="34" charset="0"/>
                        </a:rPr>
                        <a:t> Comprados</a:t>
                      </a:r>
                    </a:p>
                  </a:txBody>
                  <a:tcPr marL="7620" marR="7620" marT="7620" marB="0" anchor="b"/>
                </a:tc>
                <a:tc>
                  <a:txBody>
                    <a:bodyPr/>
                    <a:lstStyle/>
                    <a:p>
                      <a:pPr algn="ctr" fontAlgn="b"/>
                      <a:r>
                        <a:rPr lang="es-MX" sz="1400" dirty="0">
                          <a:solidFill>
                            <a:schemeClr val="accent2">
                              <a:lumMod val="75000"/>
                            </a:schemeClr>
                          </a:solidFill>
                          <a:latin typeface="Arial Black" panose="020B0A04020102020204" pitchFamily="34" charset="0"/>
                        </a:rPr>
                        <a:t> Valor Total de los Pacientes </a:t>
                      </a:r>
                    </a:p>
                  </a:txBody>
                  <a:tcPr marL="7620" marR="7620" marT="7620" marB="0" anchor="b"/>
                </a:tc>
                <a:extLst>
                  <a:ext uri="{0D108BD9-81ED-4DB2-BD59-A6C34878D82A}">
                    <a16:rowId xmlns:a16="http://schemas.microsoft.com/office/drawing/2014/main" val="3229190106"/>
                  </a:ext>
                </a:extLst>
              </a:tr>
              <a:tr h="267976">
                <a:tc>
                  <a:txBody>
                    <a:bodyPr/>
                    <a:lstStyle/>
                    <a:p>
                      <a:pPr algn="l" fontAlgn="b"/>
                      <a:r>
                        <a:rPr lang="es-CO">
                          <a:solidFill>
                            <a:srgbClr val="C00000"/>
                          </a:solidFill>
                        </a:rPr>
                        <a:t> Gel Antibacterial  </a:t>
                      </a:r>
                    </a:p>
                  </a:txBody>
                  <a:tcPr marL="7620" marR="7620" marT="7620" marB="0" anchor="b"/>
                </a:tc>
                <a:tc>
                  <a:txBody>
                    <a:bodyPr/>
                    <a:lstStyle/>
                    <a:p>
                      <a:pPr algn="l" fontAlgn="b"/>
                      <a:r>
                        <a:rPr lang="es-CO" sz="1100" u="none" strike="noStrike">
                          <a:effectLst/>
                        </a:rPr>
                        <a:t> $                            510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r" fontAlgn="b"/>
                      <a:r>
                        <a:rPr lang="es-CO" sz="1100" u="none" strike="noStrike">
                          <a:effectLst/>
                        </a:rPr>
                        <a:t>500</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dirty="0">
                          <a:effectLst/>
                        </a:rPr>
                        <a:t> $                                            255.000 </a:t>
                      </a:r>
                      <a:endParaRPr lang="es-CO" sz="110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582976590"/>
                  </a:ext>
                </a:extLst>
              </a:tr>
              <a:tr h="271943">
                <a:tc>
                  <a:txBody>
                    <a:bodyPr/>
                    <a:lstStyle/>
                    <a:p>
                      <a:pPr algn="l" fontAlgn="b"/>
                      <a:r>
                        <a:rPr lang="es-CO" dirty="0">
                          <a:solidFill>
                            <a:srgbClr val="C00000"/>
                          </a:solidFill>
                        </a:rPr>
                        <a:t> Galletas </a:t>
                      </a:r>
                    </a:p>
                  </a:txBody>
                  <a:tcPr marL="7620" marR="7620" marT="7620" marB="0" anchor="b"/>
                </a:tc>
                <a:tc>
                  <a:txBody>
                    <a:bodyPr/>
                    <a:lstStyle/>
                    <a:p>
                      <a:pPr algn="l" fontAlgn="b"/>
                      <a:r>
                        <a:rPr lang="es-CO" sz="1100" u="none" strike="noStrike">
                          <a:effectLst/>
                        </a:rPr>
                        <a:t> $                        1.200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r" fontAlgn="b"/>
                      <a:r>
                        <a:rPr lang="es-CO" sz="1100" u="none" strike="noStrike">
                          <a:effectLst/>
                        </a:rPr>
                        <a:t>300</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dirty="0">
                          <a:effectLst/>
                        </a:rPr>
                        <a:t> $                                            360.000 </a:t>
                      </a:r>
                      <a:endParaRPr lang="es-CO" sz="110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107865448"/>
                  </a:ext>
                </a:extLst>
              </a:tr>
              <a:tr h="271943">
                <a:tc>
                  <a:txBody>
                    <a:bodyPr/>
                    <a:lstStyle/>
                    <a:p>
                      <a:pPr algn="l" fontAlgn="b"/>
                      <a:r>
                        <a:rPr lang="es-CO">
                          <a:solidFill>
                            <a:srgbClr val="C00000"/>
                          </a:solidFill>
                        </a:rPr>
                        <a:t> Chocolatinas  </a:t>
                      </a:r>
                    </a:p>
                  </a:txBody>
                  <a:tcPr marL="7620" marR="7620" marT="7620" marB="0" anchor="b"/>
                </a:tc>
                <a:tc>
                  <a:txBody>
                    <a:bodyPr/>
                    <a:lstStyle/>
                    <a:p>
                      <a:pPr algn="l" fontAlgn="b"/>
                      <a:r>
                        <a:rPr lang="es-CO" sz="1100" u="none" strike="noStrike">
                          <a:effectLst/>
                        </a:rPr>
                        <a:t> $                        2.100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r" fontAlgn="b"/>
                      <a:r>
                        <a:rPr lang="es-CO" sz="1100" u="none" strike="noStrike">
                          <a:effectLst/>
                        </a:rPr>
                        <a:t>200</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a:effectLst/>
                        </a:rPr>
                        <a:t> $                                            420.000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4105110323"/>
                  </a:ext>
                </a:extLst>
              </a:tr>
              <a:tr h="271943">
                <a:tc>
                  <a:txBody>
                    <a:bodyPr/>
                    <a:lstStyle/>
                    <a:p>
                      <a:pPr algn="l" fontAlgn="b"/>
                      <a:r>
                        <a:rPr lang="es-ES">
                          <a:solidFill>
                            <a:srgbClr val="C00000"/>
                          </a:solidFill>
                        </a:rPr>
                        <a:t>TOTAL</a:t>
                      </a:r>
                      <a:endParaRPr lang="es-CO">
                        <a:solidFill>
                          <a:srgbClr val="C00000"/>
                        </a:solidFill>
                      </a:endParaRPr>
                    </a:p>
                  </a:txBody>
                  <a:tcPr marL="7620" marR="7620" marT="7620" marB="0" anchor="b"/>
                </a:tc>
                <a:tc>
                  <a:txBody>
                    <a:bodyPr/>
                    <a:lstStyle/>
                    <a:p>
                      <a:pPr algn="l" fontAlgn="b"/>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dirty="0">
                          <a:effectLst/>
                        </a:rPr>
                        <a:t> $                                        1.035.000 </a:t>
                      </a:r>
                      <a:endParaRPr lang="es-CO" sz="110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3908077533"/>
                  </a:ext>
                </a:extLst>
              </a:tr>
            </a:tbl>
          </a:graphicData>
        </a:graphic>
      </p:graphicFrame>
      <p:sp>
        <p:nvSpPr>
          <p:cNvPr id="10" name="CuadroTexto 9">
            <a:extLst>
              <a:ext uri="{FF2B5EF4-FFF2-40B4-BE49-F238E27FC236}">
                <a16:creationId xmlns:a16="http://schemas.microsoft.com/office/drawing/2014/main" id="{15B605E0-ECB1-C3B8-228F-34AFD2026171}"/>
              </a:ext>
            </a:extLst>
          </p:cNvPr>
          <p:cNvSpPr txBox="1"/>
          <p:nvPr/>
        </p:nvSpPr>
        <p:spPr>
          <a:xfrm>
            <a:off x="258436" y="726634"/>
            <a:ext cx="1219200" cy="577081"/>
          </a:xfrm>
          <a:prstGeom prst="rect">
            <a:avLst/>
          </a:prstGeom>
          <a:noFill/>
        </p:spPr>
        <p:txBody>
          <a:bodyPr wrap="square" rtlCol="0">
            <a:spAutoFit/>
          </a:bodyPr>
          <a:lstStyle/>
          <a:p>
            <a:r>
              <a:rPr lang="es-CO" sz="1050" b="1" dirty="0">
                <a:solidFill>
                  <a:schemeClr val="tx2"/>
                </a:solidFill>
              </a:rPr>
              <a:t>Gráfico 16</a:t>
            </a:r>
          </a:p>
          <a:p>
            <a:endParaRPr lang="es-CO" sz="1050" b="1" dirty="0">
              <a:solidFill>
                <a:schemeClr val="tx2"/>
              </a:solidFill>
            </a:endParaRPr>
          </a:p>
          <a:p>
            <a:r>
              <a:rPr lang="es-CO" sz="1050" b="1" dirty="0">
                <a:solidFill>
                  <a:schemeClr val="tx2"/>
                </a:solidFill>
              </a:rPr>
              <a:t>Obsequios</a:t>
            </a:r>
          </a:p>
        </p:txBody>
      </p:sp>
      <p:sp>
        <p:nvSpPr>
          <p:cNvPr id="13" name="CuadroTexto 12">
            <a:extLst>
              <a:ext uri="{FF2B5EF4-FFF2-40B4-BE49-F238E27FC236}">
                <a16:creationId xmlns:a16="http://schemas.microsoft.com/office/drawing/2014/main" id="{CF6FD05A-F459-57FB-6BAB-AE3F7F1C02C7}"/>
              </a:ext>
            </a:extLst>
          </p:cNvPr>
          <p:cNvSpPr txBox="1"/>
          <p:nvPr/>
        </p:nvSpPr>
        <p:spPr>
          <a:xfrm>
            <a:off x="258436" y="3937017"/>
            <a:ext cx="1219200" cy="646331"/>
          </a:xfrm>
          <a:prstGeom prst="rect">
            <a:avLst/>
          </a:prstGeom>
          <a:noFill/>
        </p:spPr>
        <p:txBody>
          <a:bodyPr wrap="square" rtlCol="0">
            <a:spAutoFit/>
          </a:bodyPr>
          <a:lstStyle/>
          <a:p>
            <a:r>
              <a:rPr lang="es-CO" sz="1200" b="1" dirty="0">
                <a:solidFill>
                  <a:schemeClr val="tx2"/>
                </a:solidFill>
              </a:rPr>
              <a:t>Gráfico 18</a:t>
            </a:r>
          </a:p>
          <a:p>
            <a:endParaRPr lang="es-CO" sz="1200" b="1" dirty="0">
              <a:solidFill>
                <a:schemeClr val="tx2"/>
              </a:solidFill>
            </a:endParaRPr>
          </a:p>
          <a:p>
            <a:r>
              <a:rPr lang="es-CO" sz="1200" b="1" dirty="0">
                <a:solidFill>
                  <a:schemeClr val="tx2"/>
                </a:solidFill>
              </a:rPr>
              <a:t>Higienista</a:t>
            </a:r>
          </a:p>
        </p:txBody>
      </p:sp>
      <p:graphicFrame>
        <p:nvGraphicFramePr>
          <p:cNvPr id="19" name="Objeto 18">
            <a:extLst>
              <a:ext uri="{FF2B5EF4-FFF2-40B4-BE49-F238E27FC236}">
                <a16:creationId xmlns:a16="http://schemas.microsoft.com/office/drawing/2014/main" id="{C186E5EA-07FE-2935-464A-2FDD32D05ABF}"/>
              </a:ext>
            </a:extLst>
          </p:cNvPr>
          <p:cNvGraphicFramePr>
            <a:graphicFrameLocks noChangeAspect="1"/>
          </p:cNvGraphicFramePr>
          <p:nvPr>
            <p:extLst>
              <p:ext uri="{D42A27DB-BD31-4B8C-83A1-F6EECF244321}">
                <p14:modId xmlns:p14="http://schemas.microsoft.com/office/powerpoint/2010/main" val="185217839"/>
              </p:ext>
            </p:extLst>
          </p:nvPr>
        </p:nvGraphicFramePr>
        <p:xfrm>
          <a:off x="454025" y="4535336"/>
          <a:ext cx="3438525" cy="768350"/>
        </p:xfrm>
        <a:graphic>
          <a:graphicData uri="http://schemas.openxmlformats.org/presentationml/2006/ole">
            <mc:AlternateContent xmlns:mc="http://schemas.openxmlformats.org/markup-compatibility/2006">
              <mc:Choice xmlns:v="urn:schemas-microsoft-com:vml" Requires="v">
                <p:oleObj name="Hoja de cálculo" r:id="rId3" imgW="2600125" imgH="580988" progId="Excel.Sheet.12">
                  <p:embed/>
                </p:oleObj>
              </mc:Choice>
              <mc:Fallback>
                <p:oleObj name="Hoja de cálculo" r:id="rId3" imgW="2600125" imgH="580988" progId="Excel.Sheet.12">
                  <p:embed/>
                  <p:pic>
                    <p:nvPicPr>
                      <p:cNvPr id="19" name="Objeto 18">
                        <a:extLst>
                          <a:ext uri="{FF2B5EF4-FFF2-40B4-BE49-F238E27FC236}">
                            <a16:creationId xmlns:a16="http://schemas.microsoft.com/office/drawing/2014/main" id="{C186E5EA-07FE-2935-464A-2FDD32D05ABF}"/>
                          </a:ext>
                        </a:extLst>
                      </p:cNvPr>
                      <p:cNvPicPr/>
                      <p:nvPr/>
                    </p:nvPicPr>
                    <p:blipFill>
                      <a:blip r:embed="rId4"/>
                      <a:stretch>
                        <a:fillRect/>
                      </a:stretch>
                    </p:blipFill>
                    <p:spPr>
                      <a:xfrm>
                        <a:off x="454025" y="4535336"/>
                        <a:ext cx="3438525" cy="768350"/>
                      </a:xfrm>
                      <a:prstGeom prst="rect">
                        <a:avLst/>
                      </a:prstGeom>
                      <a:ln>
                        <a:solidFill>
                          <a:schemeClr val="accent6">
                            <a:lumMod val="40000"/>
                            <a:lumOff val="60000"/>
                          </a:schemeClr>
                        </a:solidFill>
                      </a:ln>
                    </p:spPr>
                  </p:pic>
                </p:oleObj>
              </mc:Fallback>
            </mc:AlternateContent>
          </a:graphicData>
        </a:graphic>
      </p:graphicFrame>
      <p:graphicFrame>
        <p:nvGraphicFramePr>
          <p:cNvPr id="25" name="Objeto 24">
            <a:extLst>
              <a:ext uri="{FF2B5EF4-FFF2-40B4-BE49-F238E27FC236}">
                <a16:creationId xmlns:a16="http://schemas.microsoft.com/office/drawing/2014/main" id="{EC7A78A0-C313-8BD0-245F-98EDD7877E8F}"/>
              </a:ext>
            </a:extLst>
          </p:cNvPr>
          <p:cNvGraphicFramePr>
            <a:graphicFrameLocks noChangeAspect="1"/>
          </p:cNvGraphicFramePr>
          <p:nvPr>
            <p:extLst>
              <p:ext uri="{D42A27DB-BD31-4B8C-83A1-F6EECF244321}">
                <p14:modId xmlns:p14="http://schemas.microsoft.com/office/powerpoint/2010/main" val="1545846148"/>
              </p:ext>
            </p:extLst>
          </p:nvPr>
        </p:nvGraphicFramePr>
        <p:xfrm>
          <a:off x="7098289" y="4512593"/>
          <a:ext cx="3438525" cy="1020762"/>
        </p:xfrm>
        <a:graphic>
          <a:graphicData uri="http://schemas.openxmlformats.org/presentationml/2006/ole">
            <mc:AlternateContent xmlns:mc="http://schemas.openxmlformats.org/markup-compatibility/2006">
              <mc:Choice xmlns:v="urn:schemas-microsoft-com:vml" Requires="v">
                <p:oleObj name="Hoja de cálculo" r:id="rId5" imgW="2600125" imgH="771690" progId="Excel.Sheet.12">
                  <p:embed/>
                </p:oleObj>
              </mc:Choice>
              <mc:Fallback>
                <p:oleObj name="Hoja de cálculo" r:id="rId5" imgW="2600125" imgH="771690" progId="Excel.Sheet.12">
                  <p:embed/>
                  <p:pic>
                    <p:nvPicPr>
                      <p:cNvPr id="25" name="Objeto 24">
                        <a:extLst>
                          <a:ext uri="{FF2B5EF4-FFF2-40B4-BE49-F238E27FC236}">
                            <a16:creationId xmlns:a16="http://schemas.microsoft.com/office/drawing/2014/main" id="{EC7A78A0-C313-8BD0-245F-98EDD7877E8F}"/>
                          </a:ext>
                        </a:extLst>
                      </p:cNvPr>
                      <p:cNvPicPr/>
                      <p:nvPr/>
                    </p:nvPicPr>
                    <p:blipFill>
                      <a:blip r:embed="rId6"/>
                      <a:stretch>
                        <a:fillRect/>
                      </a:stretch>
                    </p:blipFill>
                    <p:spPr>
                      <a:xfrm>
                        <a:off x="7098289" y="4512593"/>
                        <a:ext cx="3438525" cy="1020762"/>
                      </a:xfrm>
                      <a:prstGeom prst="rect">
                        <a:avLst/>
                      </a:prstGeom>
                      <a:solidFill>
                        <a:schemeClr val="accent6">
                          <a:lumMod val="40000"/>
                          <a:lumOff val="60000"/>
                        </a:schemeClr>
                      </a:solidFill>
                    </p:spPr>
                  </p:pic>
                </p:oleObj>
              </mc:Fallback>
            </mc:AlternateContent>
          </a:graphicData>
        </a:graphic>
      </p:graphicFrame>
      <p:sp>
        <p:nvSpPr>
          <p:cNvPr id="26" name="CuadroTexto 25">
            <a:extLst>
              <a:ext uri="{FF2B5EF4-FFF2-40B4-BE49-F238E27FC236}">
                <a16:creationId xmlns:a16="http://schemas.microsoft.com/office/drawing/2014/main" id="{6646695A-2EA9-1F97-411F-17A141723995}"/>
              </a:ext>
            </a:extLst>
          </p:cNvPr>
          <p:cNvSpPr txBox="1"/>
          <p:nvPr/>
        </p:nvSpPr>
        <p:spPr>
          <a:xfrm>
            <a:off x="6793043" y="3827896"/>
            <a:ext cx="3839546" cy="646331"/>
          </a:xfrm>
          <a:prstGeom prst="rect">
            <a:avLst/>
          </a:prstGeom>
          <a:noFill/>
        </p:spPr>
        <p:txBody>
          <a:bodyPr wrap="square" rtlCol="0">
            <a:spAutoFit/>
          </a:bodyPr>
          <a:lstStyle/>
          <a:p>
            <a:r>
              <a:rPr lang="es-CO" sz="1200" b="1" dirty="0">
                <a:solidFill>
                  <a:schemeClr val="tx2"/>
                </a:solidFill>
              </a:rPr>
              <a:t>Gráfico 20</a:t>
            </a:r>
          </a:p>
          <a:p>
            <a:endParaRPr lang="es-CO" sz="1200" b="1" dirty="0">
              <a:solidFill>
                <a:schemeClr val="tx2"/>
              </a:solidFill>
            </a:endParaRPr>
          </a:p>
          <a:p>
            <a:r>
              <a:rPr lang="es-CO" sz="1200" b="1" dirty="0" err="1">
                <a:solidFill>
                  <a:schemeClr val="tx2"/>
                </a:solidFill>
              </a:rPr>
              <a:t>Community</a:t>
            </a:r>
            <a:r>
              <a:rPr lang="es-CO" sz="1200" b="1" dirty="0">
                <a:solidFill>
                  <a:schemeClr val="tx2"/>
                </a:solidFill>
              </a:rPr>
              <a:t> manager</a:t>
            </a:r>
          </a:p>
        </p:txBody>
      </p:sp>
      <p:sp>
        <p:nvSpPr>
          <p:cNvPr id="27" name="CuadroTexto 26">
            <a:extLst>
              <a:ext uri="{FF2B5EF4-FFF2-40B4-BE49-F238E27FC236}">
                <a16:creationId xmlns:a16="http://schemas.microsoft.com/office/drawing/2014/main" id="{8178B393-3926-E23C-3E11-3375297549F7}"/>
              </a:ext>
            </a:extLst>
          </p:cNvPr>
          <p:cNvSpPr txBox="1"/>
          <p:nvPr/>
        </p:nvSpPr>
        <p:spPr>
          <a:xfrm>
            <a:off x="6793043" y="632893"/>
            <a:ext cx="1219200" cy="600164"/>
          </a:xfrm>
          <a:prstGeom prst="rect">
            <a:avLst/>
          </a:prstGeom>
          <a:noFill/>
        </p:spPr>
        <p:txBody>
          <a:bodyPr wrap="square" rtlCol="0">
            <a:spAutoFit/>
          </a:bodyPr>
          <a:lstStyle/>
          <a:p>
            <a:r>
              <a:rPr lang="es-CO" sz="1100" b="1" dirty="0">
                <a:solidFill>
                  <a:schemeClr val="tx2"/>
                </a:solidFill>
              </a:rPr>
              <a:t>Gráfico 17 </a:t>
            </a:r>
          </a:p>
          <a:p>
            <a:endParaRPr lang="es-CO" sz="1100" b="1" dirty="0">
              <a:solidFill>
                <a:schemeClr val="tx2"/>
              </a:solidFill>
            </a:endParaRPr>
          </a:p>
          <a:p>
            <a:r>
              <a:rPr lang="es-CO" sz="1100" b="1" dirty="0">
                <a:solidFill>
                  <a:schemeClr val="tx2"/>
                </a:solidFill>
              </a:rPr>
              <a:t>Papelería</a:t>
            </a:r>
          </a:p>
        </p:txBody>
      </p:sp>
      <p:graphicFrame>
        <p:nvGraphicFramePr>
          <p:cNvPr id="29" name="Tabla 28">
            <a:extLst>
              <a:ext uri="{FF2B5EF4-FFF2-40B4-BE49-F238E27FC236}">
                <a16:creationId xmlns:a16="http://schemas.microsoft.com/office/drawing/2014/main" id="{9D9585E6-7029-C7CB-9FFF-A92E5DD44B65}"/>
              </a:ext>
            </a:extLst>
          </p:cNvPr>
          <p:cNvGraphicFramePr>
            <a:graphicFrameLocks noGrp="1"/>
          </p:cNvGraphicFramePr>
          <p:nvPr>
            <p:extLst>
              <p:ext uri="{D42A27DB-BD31-4B8C-83A1-F6EECF244321}">
                <p14:modId xmlns:p14="http://schemas.microsoft.com/office/powerpoint/2010/main" val="392624321"/>
              </p:ext>
            </p:extLst>
          </p:nvPr>
        </p:nvGraphicFramePr>
        <p:xfrm>
          <a:off x="7098289" y="1269857"/>
          <a:ext cx="4414157" cy="1210821"/>
        </p:xfrm>
        <a:graphic>
          <a:graphicData uri="http://schemas.openxmlformats.org/drawingml/2006/table">
            <a:tbl>
              <a:tblPr>
                <a:tableStyleId>{284E427A-3D55-4303-BF80-6455036E1DE7}</a:tableStyleId>
              </a:tblPr>
              <a:tblGrid>
                <a:gridCol w="1491075">
                  <a:extLst>
                    <a:ext uri="{9D8B030D-6E8A-4147-A177-3AD203B41FA5}">
                      <a16:colId xmlns:a16="http://schemas.microsoft.com/office/drawing/2014/main" val="2555225350"/>
                    </a:ext>
                  </a:extLst>
                </a:gridCol>
                <a:gridCol w="1055554">
                  <a:extLst>
                    <a:ext uri="{9D8B030D-6E8A-4147-A177-3AD203B41FA5}">
                      <a16:colId xmlns:a16="http://schemas.microsoft.com/office/drawing/2014/main" val="3999628434"/>
                    </a:ext>
                  </a:extLst>
                </a:gridCol>
                <a:gridCol w="1867528">
                  <a:extLst>
                    <a:ext uri="{9D8B030D-6E8A-4147-A177-3AD203B41FA5}">
                      <a16:colId xmlns:a16="http://schemas.microsoft.com/office/drawing/2014/main" val="1664718530"/>
                    </a:ext>
                  </a:extLst>
                </a:gridCol>
              </a:tblGrid>
              <a:tr h="867921">
                <a:tc>
                  <a:txBody>
                    <a:bodyPr/>
                    <a:lstStyle/>
                    <a:p>
                      <a:pPr algn="ctr" fontAlgn="b"/>
                      <a:r>
                        <a:rPr lang="es-MX" sz="1100" dirty="0">
                          <a:solidFill>
                            <a:schemeClr val="accent2">
                              <a:lumMod val="75000"/>
                            </a:schemeClr>
                          </a:solidFill>
                          <a:latin typeface="Arial Black" panose="020B0A04020102020204" pitchFamily="34" charset="0"/>
                        </a:rPr>
                        <a:t> Costo de Impresión Consentimiento Unitario </a:t>
                      </a:r>
                    </a:p>
                  </a:txBody>
                  <a:tcPr marL="7620" marR="7620" marT="7620" marB="0" anchor="b"/>
                </a:tc>
                <a:tc>
                  <a:txBody>
                    <a:bodyPr/>
                    <a:lstStyle/>
                    <a:p>
                      <a:pPr algn="ctr" fontAlgn="b"/>
                      <a:r>
                        <a:rPr lang="es-CO" sz="1100">
                          <a:solidFill>
                            <a:schemeClr val="accent2">
                              <a:lumMod val="75000"/>
                            </a:schemeClr>
                          </a:solidFill>
                          <a:latin typeface="Arial Black" panose="020B0A04020102020204" pitchFamily="34" charset="0"/>
                        </a:rPr>
                        <a:t>Numero de Pacientes</a:t>
                      </a:r>
                    </a:p>
                  </a:txBody>
                  <a:tcPr marL="7620" marR="7620" marT="7620" marB="0" anchor="b"/>
                </a:tc>
                <a:tc>
                  <a:txBody>
                    <a:bodyPr/>
                    <a:lstStyle/>
                    <a:p>
                      <a:pPr algn="ctr" fontAlgn="b"/>
                      <a:r>
                        <a:rPr lang="es-CO" sz="1100">
                          <a:solidFill>
                            <a:schemeClr val="accent2">
                              <a:lumMod val="75000"/>
                            </a:schemeClr>
                          </a:solidFill>
                          <a:latin typeface="Arial Black" panose="020B0A04020102020204" pitchFamily="34" charset="0"/>
                        </a:rPr>
                        <a:t>Total</a:t>
                      </a:r>
                    </a:p>
                  </a:txBody>
                  <a:tcPr marL="7620" marR="7620" marT="7620" marB="0" anchor="b"/>
                </a:tc>
                <a:extLst>
                  <a:ext uri="{0D108BD9-81ED-4DB2-BD59-A6C34878D82A}">
                    <a16:rowId xmlns:a16="http://schemas.microsoft.com/office/drawing/2014/main" val="1390828902"/>
                  </a:ext>
                </a:extLst>
              </a:tr>
              <a:tr h="205795">
                <a:tc>
                  <a:txBody>
                    <a:bodyPr/>
                    <a:lstStyle/>
                    <a:p>
                      <a:pPr algn="l" fontAlgn="b"/>
                      <a:r>
                        <a:rPr lang="es-CO" sz="1100" u="none" strike="noStrike">
                          <a:effectLst/>
                        </a:rPr>
                        <a:t> $                                    25 </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r" fontAlgn="b"/>
                      <a:r>
                        <a:rPr lang="es-CO" sz="1100" u="none" strike="noStrike">
                          <a:effectLst/>
                        </a:rPr>
                        <a:t>500</a:t>
                      </a:r>
                      <a:endParaRPr lang="es-CO" sz="1100" b="0" i="0" u="none" strike="noStrike">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tc>
                  <a:txBody>
                    <a:bodyPr/>
                    <a:lstStyle/>
                    <a:p>
                      <a:pPr algn="l" fontAlgn="b"/>
                      <a:r>
                        <a:rPr lang="es-CO" sz="1100" u="none" strike="noStrike" dirty="0">
                          <a:effectLst/>
                        </a:rPr>
                        <a:t> $                                             12.500 </a:t>
                      </a:r>
                      <a:endParaRPr lang="es-CO" sz="1100" b="0" i="0" u="none" strike="noStrike" dirty="0">
                        <a:solidFill>
                          <a:srgbClr val="000000"/>
                        </a:solidFill>
                        <a:effectLst/>
                        <a:latin typeface="Calibri" panose="020F0502020204030204" pitchFamily="34" charset="0"/>
                      </a:endParaRPr>
                    </a:p>
                  </a:txBody>
                  <a:tcPr marL="7620" marR="7620" marT="7620" marB="0" anchor="b">
                    <a:solidFill>
                      <a:schemeClr val="accent6">
                        <a:lumMod val="40000"/>
                        <a:lumOff val="60000"/>
                      </a:schemeClr>
                    </a:solidFill>
                  </a:tcPr>
                </a:tc>
                <a:extLst>
                  <a:ext uri="{0D108BD9-81ED-4DB2-BD59-A6C34878D82A}">
                    <a16:rowId xmlns:a16="http://schemas.microsoft.com/office/drawing/2014/main" val="910252288"/>
                  </a:ext>
                </a:extLst>
              </a:tr>
            </a:tbl>
          </a:graphicData>
        </a:graphic>
      </p:graphicFrame>
    </p:spTree>
    <p:extLst>
      <p:ext uri="{BB962C8B-B14F-4D97-AF65-F5344CB8AC3E}">
        <p14:creationId xmlns:p14="http://schemas.microsoft.com/office/powerpoint/2010/main" val="1907135525"/>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304800" y="846464"/>
            <a:ext cx="2743200" cy="600164"/>
          </a:xfrm>
          <a:prstGeom prst="rect">
            <a:avLst/>
          </a:prstGeom>
          <a:noFill/>
        </p:spPr>
        <p:txBody>
          <a:bodyPr wrap="square" rtlCol="0">
            <a:spAutoFit/>
          </a:bodyPr>
          <a:lstStyle/>
          <a:p>
            <a:r>
              <a:rPr lang="es-CO" sz="1100" dirty="0">
                <a:solidFill>
                  <a:schemeClr val="tx2"/>
                </a:solidFill>
                <a:latin typeface="Arial" panose="020B0604020202020204" pitchFamily="34" charset="0"/>
                <a:cs typeface="Arial" panose="020B0604020202020204" pitchFamily="34" charset="0"/>
              </a:rPr>
              <a:t>Gráfico 21</a:t>
            </a:r>
          </a:p>
          <a:p>
            <a:endParaRPr lang="es-CO" sz="1100" dirty="0">
              <a:solidFill>
                <a:schemeClr val="tx2"/>
              </a:solidFill>
              <a:latin typeface="Arial" panose="020B0604020202020204" pitchFamily="34" charset="0"/>
              <a:cs typeface="Arial" panose="020B0604020202020204" pitchFamily="34" charset="0"/>
            </a:endParaRPr>
          </a:p>
          <a:p>
            <a:r>
              <a:rPr lang="es-CO" sz="1100" dirty="0">
                <a:solidFill>
                  <a:schemeClr val="tx2"/>
                </a:solidFill>
                <a:latin typeface="Arial" panose="020B0604020202020204" pitchFamily="34" charset="0"/>
                <a:cs typeface="Arial" panose="020B0604020202020204" pitchFamily="34" charset="0"/>
              </a:rPr>
              <a:t>Plan de afiliación</a:t>
            </a:r>
          </a:p>
        </p:txBody>
      </p:sp>
      <p:graphicFrame>
        <p:nvGraphicFramePr>
          <p:cNvPr id="11" name="Objeto 10">
            <a:extLst>
              <a:ext uri="{FF2B5EF4-FFF2-40B4-BE49-F238E27FC236}">
                <a16:creationId xmlns:a16="http://schemas.microsoft.com/office/drawing/2014/main" id="{809427EC-2C64-F8D5-0EB1-6AFC43B5BC71}"/>
              </a:ext>
            </a:extLst>
          </p:cNvPr>
          <p:cNvGraphicFramePr>
            <a:graphicFrameLocks noChangeAspect="1"/>
          </p:cNvGraphicFramePr>
          <p:nvPr>
            <p:extLst>
              <p:ext uri="{D42A27DB-BD31-4B8C-83A1-F6EECF244321}">
                <p14:modId xmlns:p14="http://schemas.microsoft.com/office/powerpoint/2010/main" val="2229190506"/>
              </p:ext>
            </p:extLst>
          </p:nvPr>
        </p:nvGraphicFramePr>
        <p:xfrm>
          <a:off x="304800" y="1395537"/>
          <a:ext cx="11582400" cy="495300"/>
        </p:xfrm>
        <a:graphic>
          <a:graphicData uri="http://schemas.openxmlformats.org/presentationml/2006/ole">
            <mc:AlternateContent xmlns:mc="http://schemas.openxmlformats.org/markup-compatibility/2006">
              <mc:Choice xmlns:v="urn:schemas-microsoft-com:vml" Requires="v">
                <p:oleObj name="Hoja de cálculo" r:id="rId3" imgW="9020222" imgH="400010" progId="Excel.Sheet.12">
                  <p:embed/>
                </p:oleObj>
              </mc:Choice>
              <mc:Fallback>
                <p:oleObj name="Hoja de cálculo" r:id="rId3" imgW="9020222" imgH="400010" progId="Excel.Sheet.12">
                  <p:embed/>
                  <p:pic>
                    <p:nvPicPr>
                      <p:cNvPr id="11" name="Objeto 10">
                        <a:extLst>
                          <a:ext uri="{FF2B5EF4-FFF2-40B4-BE49-F238E27FC236}">
                            <a16:creationId xmlns:a16="http://schemas.microsoft.com/office/drawing/2014/main" id="{809427EC-2C64-F8D5-0EB1-6AFC43B5BC71}"/>
                          </a:ext>
                        </a:extLst>
                      </p:cNvPr>
                      <p:cNvPicPr/>
                      <p:nvPr/>
                    </p:nvPicPr>
                    <p:blipFill>
                      <a:blip r:embed="rId4"/>
                      <a:stretch>
                        <a:fillRect/>
                      </a:stretch>
                    </p:blipFill>
                    <p:spPr>
                      <a:xfrm>
                        <a:off x="304800" y="1395537"/>
                        <a:ext cx="11582400" cy="495300"/>
                      </a:xfrm>
                      <a:prstGeom prst="rect">
                        <a:avLst/>
                      </a:prstGeom>
                    </p:spPr>
                  </p:pic>
                </p:oleObj>
              </mc:Fallback>
            </mc:AlternateContent>
          </a:graphicData>
        </a:graphic>
      </p:graphicFrame>
      <p:sp>
        <p:nvSpPr>
          <p:cNvPr id="13" name="CuadroTexto 12">
            <a:extLst>
              <a:ext uri="{FF2B5EF4-FFF2-40B4-BE49-F238E27FC236}">
                <a16:creationId xmlns:a16="http://schemas.microsoft.com/office/drawing/2014/main" id="{0D285410-1A3E-D29F-B658-C66613B5E0B0}"/>
              </a:ext>
            </a:extLst>
          </p:cNvPr>
          <p:cNvSpPr txBox="1"/>
          <p:nvPr/>
        </p:nvSpPr>
        <p:spPr>
          <a:xfrm>
            <a:off x="228600" y="2108455"/>
            <a:ext cx="11506200" cy="577081"/>
          </a:xfrm>
          <a:prstGeom prst="rect">
            <a:avLst/>
          </a:prstGeom>
          <a:noFill/>
        </p:spPr>
        <p:txBody>
          <a:bodyPr wrap="square" rtlCol="0">
            <a:spAutoFit/>
          </a:bodyPr>
          <a:lstStyle/>
          <a:p>
            <a:r>
              <a:rPr lang="es-MX" sz="1050" dirty="0">
                <a:solidFill>
                  <a:schemeClr val="tx2"/>
                </a:solidFill>
                <a:latin typeface="Arial" panose="020B0604020202020204" pitchFamily="34" charset="0"/>
                <a:cs typeface="Arial" panose="020B0604020202020204" pitchFamily="34" charset="0"/>
              </a:rPr>
              <a:t>Gráfico 22</a:t>
            </a:r>
          </a:p>
          <a:p>
            <a:endParaRPr lang="es-MX" sz="1050" dirty="0">
              <a:solidFill>
                <a:schemeClr val="tx2"/>
              </a:solidFill>
              <a:latin typeface="Arial" panose="020B0604020202020204" pitchFamily="34" charset="0"/>
              <a:cs typeface="Arial" panose="020B0604020202020204" pitchFamily="34" charset="0"/>
            </a:endParaRPr>
          </a:p>
          <a:p>
            <a:r>
              <a:rPr lang="es-MX" sz="1050" dirty="0">
                <a:solidFill>
                  <a:schemeClr val="tx2"/>
                </a:solidFill>
                <a:latin typeface="Arial" panose="020B0604020202020204" pitchFamily="34" charset="0"/>
                <a:cs typeface="Arial" panose="020B0604020202020204" pitchFamily="34" charset="0"/>
              </a:rPr>
              <a:t>Sustentabilidad del modelo de marketing posterior a la afiliación de todos los pacientes:</a:t>
            </a:r>
            <a:endParaRPr lang="es-CO" sz="1050" dirty="0">
              <a:solidFill>
                <a:schemeClr val="tx2"/>
              </a:solidFill>
              <a:latin typeface="Arial" panose="020B0604020202020204" pitchFamily="34" charset="0"/>
              <a:cs typeface="Arial" panose="020B0604020202020204" pitchFamily="34" charset="0"/>
            </a:endParaRPr>
          </a:p>
        </p:txBody>
      </p:sp>
      <p:graphicFrame>
        <p:nvGraphicFramePr>
          <p:cNvPr id="15" name="Tabla 14">
            <a:extLst>
              <a:ext uri="{FF2B5EF4-FFF2-40B4-BE49-F238E27FC236}">
                <a16:creationId xmlns:a16="http://schemas.microsoft.com/office/drawing/2014/main" id="{44CF2510-6F56-0F24-073C-044D9259B99A}"/>
              </a:ext>
            </a:extLst>
          </p:cNvPr>
          <p:cNvGraphicFramePr>
            <a:graphicFrameLocks noGrp="1"/>
          </p:cNvGraphicFramePr>
          <p:nvPr>
            <p:extLst>
              <p:ext uri="{D42A27DB-BD31-4B8C-83A1-F6EECF244321}">
                <p14:modId xmlns:p14="http://schemas.microsoft.com/office/powerpoint/2010/main" val="3699771717"/>
              </p:ext>
            </p:extLst>
          </p:nvPr>
        </p:nvGraphicFramePr>
        <p:xfrm>
          <a:off x="304800" y="2625602"/>
          <a:ext cx="6756416" cy="1298039"/>
        </p:xfrm>
        <a:graphic>
          <a:graphicData uri="http://schemas.openxmlformats.org/drawingml/2006/table">
            <a:tbl>
              <a:tblPr bandRow="1">
                <a:tableStyleId>{284E427A-3D55-4303-BF80-6455036E1DE7}</a:tableStyleId>
              </a:tblPr>
              <a:tblGrid>
                <a:gridCol w="4584748">
                  <a:extLst>
                    <a:ext uri="{9D8B030D-6E8A-4147-A177-3AD203B41FA5}">
                      <a16:colId xmlns:a16="http://schemas.microsoft.com/office/drawing/2014/main" val="1457673326"/>
                    </a:ext>
                  </a:extLst>
                </a:gridCol>
                <a:gridCol w="2171668">
                  <a:extLst>
                    <a:ext uri="{9D8B030D-6E8A-4147-A177-3AD203B41FA5}">
                      <a16:colId xmlns:a16="http://schemas.microsoft.com/office/drawing/2014/main" val="272207610"/>
                    </a:ext>
                  </a:extLst>
                </a:gridCol>
              </a:tblGrid>
              <a:tr h="667265">
                <a:tc>
                  <a:txBody>
                    <a:bodyPr/>
                    <a:lstStyle/>
                    <a:p>
                      <a:pPr>
                        <a:lnSpc>
                          <a:spcPct val="150000"/>
                        </a:lnSpc>
                      </a:pPr>
                      <a:r>
                        <a:rPr lang="es-CO" sz="1200">
                          <a:solidFill>
                            <a:srgbClr val="C00000"/>
                          </a:solidFill>
                          <a:latin typeface="Arial Black" panose="020B0A04020102020204" pitchFamily="34" charset="0"/>
                        </a:rPr>
                        <a:t>Dinero obtenido por el 100% de afiliaciones anualmente</a:t>
                      </a:r>
                    </a:p>
                  </a:txBody>
                  <a:tcPr marL="44450" marR="44450" marT="0" marB="0" anchor="b"/>
                </a:tc>
                <a:tc>
                  <a:txBody>
                    <a:bodyPr/>
                    <a:lstStyle/>
                    <a:p>
                      <a:pPr>
                        <a:lnSpc>
                          <a:spcPct val="150000"/>
                        </a:lnSpc>
                      </a:pPr>
                      <a:r>
                        <a:rPr lang="es-CO" sz="1200">
                          <a:effectLst/>
                        </a:rPr>
                        <a:t>$ 70.000.000</a:t>
                      </a:r>
                      <a:endParaRPr lang="es-CO" sz="1200">
                        <a:effectLst/>
                        <a:latin typeface="Times New Roman" panose="02020603050405020304" pitchFamily="18" charset="0"/>
                        <a:ea typeface="Times New Roman" panose="02020603050405020304" pitchFamily="18" charset="0"/>
                      </a:endParaRPr>
                    </a:p>
                  </a:txBody>
                  <a:tcPr marL="44450" marR="44450" marT="0" marB="0" anchor="b">
                    <a:solidFill>
                      <a:schemeClr val="accent6">
                        <a:lumMod val="40000"/>
                        <a:lumOff val="60000"/>
                      </a:schemeClr>
                    </a:solidFill>
                  </a:tcPr>
                </a:tc>
                <a:extLst>
                  <a:ext uri="{0D108BD9-81ED-4DB2-BD59-A6C34878D82A}">
                    <a16:rowId xmlns:a16="http://schemas.microsoft.com/office/drawing/2014/main" val="526567007"/>
                  </a:ext>
                </a:extLst>
              </a:tr>
              <a:tr h="315387">
                <a:tc>
                  <a:txBody>
                    <a:bodyPr/>
                    <a:lstStyle/>
                    <a:p>
                      <a:pPr>
                        <a:lnSpc>
                          <a:spcPct val="150000"/>
                        </a:lnSpc>
                      </a:pPr>
                      <a:r>
                        <a:rPr lang="es-CO" sz="1200">
                          <a:solidFill>
                            <a:srgbClr val="C00000"/>
                          </a:solidFill>
                          <a:latin typeface="Arial Black" panose="020B0A04020102020204" pitchFamily="34" charset="0"/>
                        </a:rPr>
                        <a:t>Costo anual estrategia marketing </a:t>
                      </a:r>
                    </a:p>
                  </a:txBody>
                  <a:tcPr marL="44450" marR="44450" marT="0" marB="0" anchor="b"/>
                </a:tc>
                <a:tc>
                  <a:txBody>
                    <a:bodyPr/>
                    <a:lstStyle/>
                    <a:p>
                      <a:pPr>
                        <a:lnSpc>
                          <a:spcPct val="150000"/>
                        </a:lnSpc>
                      </a:pPr>
                      <a:r>
                        <a:rPr lang="es-CO" sz="1200">
                          <a:effectLst/>
                        </a:rPr>
                        <a:t>$ 55.277.343 </a:t>
                      </a:r>
                      <a:endParaRPr lang="es-CO" sz="1200">
                        <a:effectLst/>
                        <a:latin typeface="Times New Roman" panose="02020603050405020304" pitchFamily="18" charset="0"/>
                        <a:ea typeface="Times New Roman" panose="02020603050405020304" pitchFamily="18" charset="0"/>
                      </a:endParaRPr>
                    </a:p>
                  </a:txBody>
                  <a:tcPr marL="44450" marR="44450" marT="0" marB="0" anchor="b">
                    <a:solidFill>
                      <a:schemeClr val="accent6">
                        <a:lumMod val="40000"/>
                        <a:lumOff val="60000"/>
                      </a:schemeClr>
                    </a:solidFill>
                  </a:tcPr>
                </a:tc>
                <a:extLst>
                  <a:ext uri="{0D108BD9-81ED-4DB2-BD59-A6C34878D82A}">
                    <a16:rowId xmlns:a16="http://schemas.microsoft.com/office/drawing/2014/main" val="1311803496"/>
                  </a:ext>
                </a:extLst>
              </a:tr>
              <a:tr h="315387">
                <a:tc>
                  <a:txBody>
                    <a:bodyPr/>
                    <a:lstStyle/>
                    <a:p>
                      <a:pPr>
                        <a:lnSpc>
                          <a:spcPct val="150000"/>
                        </a:lnSpc>
                      </a:pPr>
                      <a:r>
                        <a:rPr lang="es-CO" sz="1200">
                          <a:solidFill>
                            <a:srgbClr val="C00000"/>
                          </a:solidFill>
                          <a:latin typeface="Arial Black" panose="020B0A04020102020204" pitchFamily="34" charset="0"/>
                        </a:rPr>
                        <a:t>Total </a:t>
                      </a:r>
                    </a:p>
                  </a:txBody>
                  <a:tcPr marL="44450" marR="44450" marT="0" marB="0" anchor="b"/>
                </a:tc>
                <a:tc>
                  <a:txBody>
                    <a:bodyPr/>
                    <a:lstStyle/>
                    <a:p>
                      <a:pPr>
                        <a:lnSpc>
                          <a:spcPct val="150000"/>
                        </a:lnSpc>
                      </a:pPr>
                      <a:r>
                        <a:rPr lang="es-CO" sz="1200">
                          <a:effectLst/>
                        </a:rPr>
                        <a:t>$ 14.722.657</a:t>
                      </a:r>
                      <a:endParaRPr lang="es-CO" sz="1200">
                        <a:effectLst/>
                        <a:latin typeface="Times New Roman" panose="02020603050405020304" pitchFamily="18" charset="0"/>
                        <a:ea typeface="Times New Roman" panose="02020603050405020304" pitchFamily="18" charset="0"/>
                      </a:endParaRPr>
                    </a:p>
                  </a:txBody>
                  <a:tcPr marL="44450" marR="44450" marT="0" marB="0" anchor="b">
                    <a:solidFill>
                      <a:schemeClr val="accent6">
                        <a:lumMod val="40000"/>
                        <a:lumOff val="60000"/>
                      </a:schemeClr>
                    </a:solidFill>
                  </a:tcPr>
                </a:tc>
                <a:extLst>
                  <a:ext uri="{0D108BD9-81ED-4DB2-BD59-A6C34878D82A}">
                    <a16:rowId xmlns:a16="http://schemas.microsoft.com/office/drawing/2014/main" val="1491625651"/>
                  </a:ext>
                </a:extLst>
              </a:tr>
            </a:tbl>
          </a:graphicData>
        </a:graphic>
      </p:graphicFrame>
      <p:sp>
        <p:nvSpPr>
          <p:cNvPr id="16" name="CuadroTexto 15">
            <a:extLst>
              <a:ext uri="{FF2B5EF4-FFF2-40B4-BE49-F238E27FC236}">
                <a16:creationId xmlns:a16="http://schemas.microsoft.com/office/drawing/2014/main" id="{D5C2058C-804E-80F9-9139-4B24E9E24540}"/>
              </a:ext>
            </a:extLst>
          </p:cNvPr>
          <p:cNvSpPr txBox="1"/>
          <p:nvPr/>
        </p:nvSpPr>
        <p:spPr>
          <a:xfrm>
            <a:off x="228600" y="4135650"/>
            <a:ext cx="11506200" cy="646331"/>
          </a:xfrm>
          <a:prstGeom prst="rect">
            <a:avLst/>
          </a:prstGeom>
          <a:noFill/>
        </p:spPr>
        <p:txBody>
          <a:bodyPr wrap="square" rtlCol="0">
            <a:spAutoFit/>
          </a:bodyPr>
          <a:lstStyle/>
          <a:p>
            <a:r>
              <a:rPr lang="es-CO" sz="1800">
                <a:solidFill>
                  <a:schemeClr val="tx2"/>
                </a:solidFill>
                <a:effectLst/>
                <a:latin typeface="Arial" panose="020B0604020202020204" pitchFamily="34" charset="0"/>
                <a:ea typeface="Times New Roman" panose="02020603050405020304" pitchFamily="18" charset="0"/>
              </a:rPr>
              <a:t>Sustentabilidad del modelo de marketing con un porcentaje de afiliación del 80% de los pacientes del servicio de ortodoncia: </a:t>
            </a:r>
            <a:endParaRPr lang="es-CO" sz="2400">
              <a:solidFill>
                <a:schemeClr val="tx2"/>
              </a:solidFill>
            </a:endParaRPr>
          </a:p>
        </p:txBody>
      </p:sp>
      <p:graphicFrame>
        <p:nvGraphicFramePr>
          <p:cNvPr id="18" name="Tabla 17">
            <a:extLst>
              <a:ext uri="{FF2B5EF4-FFF2-40B4-BE49-F238E27FC236}">
                <a16:creationId xmlns:a16="http://schemas.microsoft.com/office/drawing/2014/main" id="{CEBD6C1E-66D9-CEDB-2A5A-0C569EAE14C1}"/>
              </a:ext>
            </a:extLst>
          </p:cNvPr>
          <p:cNvGraphicFramePr>
            <a:graphicFrameLocks noGrp="1"/>
          </p:cNvGraphicFramePr>
          <p:nvPr>
            <p:extLst>
              <p:ext uri="{D42A27DB-BD31-4B8C-83A1-F6EECF244321}">
                <p14:modId xmlns:p14="http://schemas.microsoft.com/office/powerpoint/2010/main" val="2917765029"/>
              </p:ext>
            </p:extLst>
          </p:nvPr>
        </p:nvGraphicFramePr>
        <p:xfrm>
          <a:off x="304800" y="4832274"/>
          <a:ext cx="6756416" cy="1416126"/>
        </p:xfrm>
        <a:graphic>
          <a:graphicData uri="http://schemas.openxmlformats.org/drawingml/2006/table">
            <a:tbl>
              <a:tblPr firstRow="1" firstCol="1" bandRow="1">
                <a:tableStyleId>{8A107856-5554-42FB-B03E-39F5DBC370BA}</a:tableStyleId>
              </a:tblPr>
              <a:tblGrid>
                <a:gridCol w="3693296">
                  <a:extLst>
                    <a:ext uri="{9D8B030D-6E8A-4147-A177-3AD203B41FA5}">
                      <a16:colId xmlns:a16="http://schemas.microsoft.com/office/drawing/2014/main" val="3253863653"/>
                    </a:ext>
                  </a:extLst>
                </a:gridCol>
                <a:gridCol w="3063120">
                  <a:extLst>
                    <a:ext uri="{9D8B030D-6E8A-4147-A177-3AD203B41FA5}">
                      <a16:colId xmlns:a16="http://schemas.microsoft.com/office/drawing/2014/main" val="4132916575"/>
                    </a:ext>
                  </a:extLst>
                </a:gridCol>
              </a:tblGrid>
              <a:tr h="491675">
                <a:tc>
                  <a:txBody>
                    <a:bodyPr/>
                    <a:lstStyle/>
                    <a:p>
                      <a:r>
                        <a:rPr lang="es-CO" sz="1200">
                          <a:solidFill>
                            <a:srgbClr val="C00000"/>
                          </a:solidFill>
                          <a:latin typeface="Arial Black" panose="020B0A04020102020204" pitchFamily="34" charset="0"/>
                        </a:rPr>
                        <a:t>Dinero obtenido por el 80% de las afiliaciones anualmente</a:t>
                      </a:r>
                    </a:p>
                  </a:txBody>
                  <a:tcPr marL="44450" marR="44450" marT="0" marB="0" anchor="b"/>
                </a:tc>
                <a:tc>
                  <a:txBody>
                    <a:bodyPr/>
                    <a:lstStyle/>
                    <a:p>
                      <a:r>
                        <a:rPr lang="es-CO" sz="1100">
                          <a:effectLst/>
                        </a:rPr>
                        <a:t>$ 56.000.000</a:t>
                      </a:r>
                      <a:endParaRPr lang="es-CO" sz="1200">
                        <a:effectLst/>
                        <a:latin typeface="Times New Roman" panose="02020603050405020304" pitchFamily="18" charset="0"/>
                        <a:ea typeface="Times New Roman" panose="02020603050405020304" pitchFamily="18" charset="0"/>
                      </a:endParaRPr>
                    </a:p>
                  </a:txBody>
                  <a:tcPr marL="44450" marR="44450" marT="0" marB="0" anchor="b">
                    <a:solidFill>
                      <a:schemeClr val="accent6">
                        <a:lumMod val="40000"/>
                        <a:lumOff val="60000"/>
                      </a:schemeClr>
                    </a:solidFill>
                  </a:tcPr>
                </a:tc>
                <a:extLst>
                  <a:ext uri="{0D108BD9-81ED-4DB2-BD59-A6C34878D82A}">
                    <a16:rowId xmlns:a16="http://schemas.microsoft.com/office/drawing/2014/main" val="265606909"/>
                  </a:ext>
                </a:extLst>
              </a:tr>
              <a:tr h="678614">
                <a:tc>
                  <a:txBody>
                    <a:bodyPr/>
                    <a:lstStyle/>
                    <a:p>
                      <a:r>
                        <a:rPr lang="es-CO" sz="1200">
                          <a:solidFill>
                            <a:srgbClr val="C00000"/>
                          </a:solidFill>
                          <a:latin typeface="Arial Black" panose="020B0A04020102020204" pitchFamily="34" charset="0"/>
                        </a:rPr>
                        <a:t>Costo anual estrategia marketing </a:t>
                      </a:r>
                    </a:p>
                  </a:txBody>
                  <a:tcPr marL="44450" marR="44450" marT="0" marB="0" anchor="b"/>
                </a:tc>
                <a:tc>
                  <a:txBody>
                    <a:bodyPr/>
                    <a:lstStyle/>
                    <a:p>
                      <a:r>
                        <a:rPr lang="es-CO" sz="1100">
                          <a:effectLst/>
                        </a:rPr>
                        <a:t>$55.227.343 </a:t>
                      </a:r>
                      <a:endParaRPr lang="es-CO" sz="1200">
                        <a:effectLst/>
                        <a:latin typeface="Times New Roman" panose="02020603050405020304" pitchFamily="18" charset="0"/>
                        <a:ea typeface="Times New Roman" panose="02020603050405020304" pitchFamily="18" charset="0"/>
                      </a:endParaRPr>
                    </a:p>
                  </a:txBody>
                  <a:tcPr marL="44450" marR="44450" marT="0" marB="0" anchor="b">
                    <a:solidFill>
                      <a:schemeClr val="accent6">
                        <a:lumMod val="40000"/>
                        <a:lumOff val="60000"/>
                      </a:schemeClr>
                    </a:solidFill>
                  </a:tcPr>
                </a:tc>
                <a:extLst>
                  <a:ext uri="{0D108BD9-81ED-4DB2-BD59-A6C34878D82A}">
                    <a16:rowId xmlns:a16="http://schemas.microsoft.com/office/drawing/2014/main" val="1759817903"/>
                  </a:ext>
                </a:extLst>
              </a:tr>
              <a:tr h="245837">
                <a:tc>
                  <a:txBody>
                    <a:bodyPr/>
                    <a:lstStyle/>
                    <a:p>
                      <a:r>
                        <a:rPr lang="es-CO" sz="1200">
                          <a:solidFill>
                            <a:srgbClr val="C00000"/>
                          </a:solidFill>
                          <a:latin typeface="Arial Black" panose="020B0A04020102020204" pitchFamily="34" charset="0"/>
                        </a:rPr>
                        <a:t>Total </a:t>
                      </a:r>
                    </a:p>
                  </a:txBody>
                  <a:tcPr marL="44450" marR="44450" marT="0" marB="0" anchor="b"/>
                </a:tc>
                <a:tc>
                  <a:txBody>
                    <a:bodyPr/>
                    <a:lstStyle/>
                    <a:p>
                      <a:r>
                        <a:rPr lang="es-CO" sz="1100">
                          <a:effectLst/>
                        </a:rPr>
                        <a:t>$ 772.657</a:t>
                      </a:r>
                      <a:endParaRPr lang="es-CO" sz="1200">
                        <a:effectLst/>
                        <a:latin typeface="Times New Roman" panose="02020603050405020304" pitchFamily="18" charset="0"/>
                        <a:ea typeface="Times New Roman" panose="02020603050405020304" pitchFamily="18" charset="0"/>
                      </a:endParaRPr>
                    </a:p>
                  </a:txBody>
                  <a:tcPr marL="44450" marR="44450" marT="0" marB="0" anchor="b">
                    <a:solidFill>
                      <a:schemeClr val="accent6">
                        <a:lumMod val="40000"/>
                        <a:lumOff val="60000"/>
                      </a:schemeClr>
                    </a:solidFill>
                  </a:tcPr>
                </a:tc>
                <a:extLst>
                  <a:ext uri="{0D108BD9-81ED-4DB2-BD59-A6C34878D82A}">
                    <a16:rowId xmlns:a16="http://schemas.microsoft.com/office/drawing/2014/main" val="141023718"/>
                  </a:ext>
                </a:extLst>
              </a:tr>
            </a:tbl>
          </a:graphicData>
        </a:graphic>
      </p:graphicFrame>
    </p:spTree>
    <p:extLst>
      <p:ext uri="{BB962C8B-B14F-4D97-AF65-F5344CB8AC3E}">
        <p14:creationId xmlns:p14="http://schemas.microsoft.com/office/powerpoint/2010/main" val="45657623"/>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152400" y="990600"/>
            <a:ext cx="11887200" cy="830997"/>
          </a:xfrm>
        </p:spPr>
        <p:txBody>
          <a:bodyPr/>
          <a:lstStyle/>
          <a:p>
            <a:pPr marL="228600" algn="just">
              <a:lnSpc>
                <a:spcPct val="150000"/>
              </a:lnSpc>
            </a:pPr>
            <a:r>
              <a:rPr lang="es-CO" sz="1800" b="0">
                <a:solidFill>
                  <a:srgbClr val="000000"/>
                </a:solidFill>
                <a:effectLst/>
                <a:latin typeface="Arial" panose="020B0604020202020204" pitchFamily="34" charset="0"/>
                <a:ea typeface="Times New Roman" panose="02020603050405020304" pitchFamily="18" charset="0"/>
              </a:rPr>
              <a:t>Antes de implementar estrategias de marketing digital, se hizo una revisión completa de la presencia de la clínica en redes sociales e internet, </a:t>
            </a:r>
            <a:r>
              <a:rPr lang="es-CO" sz="1800" b="0">
                <a:solidFill>
                  <a:srgbClr val="000000"/>
                </a:solidFill>
                <a:latin typeface="Arial" panose="020B0604020202020204" pitchFamily="34" charset="0"/>
                <a:ea typeface="Times New Roman" panose="02020603050405020304" pitchFamily="18" charset="0"/>
              </a:rPr>
              <a:t>logrando</a:t>
            </a:r>
            <a:r>
              <a:rPr lang="es-CO" sz="1800" b="0">
                <a:solidFill>
                  <a:srgbClr val="000000"/>
                </a:solidFill>
                <a:effectLst/>
                <a:latin typeface="Arial" panose="020B0604020202020204" pitchFamily="34" charset="0"/>
                <a:ea typeface="Times New Roman" panose="02020603050405020304" pitchFamily="18" charset="0"/>
              </a:rPr>
              <a:t> encontrar lo siguiente:</a:t>
            </a:r>
            <a:endParaRPr lang="es-CO" sz="1800" b="0">
              <a:effectLst/>
              <a:latin typeface="Times New Roman" panose="02020603050405020304" pitchFamily="18" charset="0"/>
              <a:ea typeface="Times New Roman" panose="02020603050405020304" pitchFamily="18" charset="0"/>
            </a:endParaRPr>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Resultados</a:t>
            </a:r>
          </a:p>
        </p:txBody>
      </p:sp>
      <p:sp>
        <p:nvSpPr>
          <p:cNvPr id="2" name="Rectángulo: esquinas redondeadas 1">
            <a:extLst>
              <a:ext uri="{FF2B5EF4-FFF2-40B4-BE49-F238E27FC236}">
                <a16:creationId xmlns:a16="http://schemas.microsoft.com/office/drawing/2014/main" id="{E1B30EC0-ECF3-6831-5766-75CA97B146CF}"/>
              </a:ext>
            </a:extLst>
          </p:cNvPr>
          <p:cNvSpPr/>
          <p:nvPr/>
        </p:nvSpPr>
        <p:spPr>
          <a:xfrm>
            <a:off x="76200" y="1936943"/>
            <a:ext cx="11963400" cy="4006657"/>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342900" lvl="0" indent="-342900" algn="just">
              <a:lnSpc>
                <a:spcPct val="150000"/>
              </a:lnSpc>
              <a:buFont typeface="Arial" panose="020B0604020202020204" pitchFamily="34" charset="0"/>
              <a:buChar char="●"/>
            </a:pPr>
            <a:r>
              <a:rPr lang="es-CO" sz="1300">
                <a:solidFill>
                  <a:srgbClr val="000000"/>
                </a:solidFill>
                <a:effectLst/>
                <a:latin typeface="Arial" panose="020B0604020202020204" pitchFamily="34" charset="0"/>
                <a:ea typeface="Noto Sans Symbols"/>
                <a:cs typeface="Noto Sans Symbols"/>
              </a:rPr>
              <a:t>La presencia en Facebook era muy reducida y no contaba con publicaciones desde hace más de 1 año, adicional, eran imágenes de muy baja calidad.</a:t>
            </a:r>
            <a:endParaRPr lang="es-CO" sz="13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300">
                <a:solidFill>
                  <a:srgbClr val="000000"/>
                </a:solidFill>
                <a:effectLst/>
                <a:latin typeface="Arial" panose="020B0604020202020204" pitchFamily="34" charset="0"/>
                <a:ea typeface="Noto Sans Symbols"/>
                <a:cs typeface="Noto Sans Symbols"/>
              </a:rPr>
              <a:t>No había una identidad digital ni tampoco se había trabajado en el desarrollo de la marca.</a:t>
            </a:r>
            <a:endParaRPr lang="es-CO" sz="13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300">
                <a:solidFill>
                  <a:srgbClr val="000000"/>
                </a:solidFill>
                <a:effectLst/>
                <a:latin typeface="Arial" panose="020B0604020202020204" pitchFamily="34" charset="0"/>
                <a:ea typeface="Noto Sans Symbols"/>
                <a:cs typeface="Noto Sans Symbols"/>
              </a:rPr>
              <a:t>La página contaba con 638 </a:t>
            </a:r>
            <a:r>
              <a:rPr lang="es-CO" sz="1300" err="1">
                <a:solidFill>
                  <a:srgbClr val="000000"/>
                </a:solidFill>
                <a:effectLst/>
                <a:latin typeface="Arial" panose="020B0604020202020204" pitchFamily="34" charset="0"/>
                <a:ea typeface="Noto Sans Symbols"/>
                <a:cs typeface="Noto Sans Symbols"/>
              </a:rPr>
              <a:t>likes</a:t>
            </a:r>
            <a:r>
              <a:rPr lang="es-CO" sz="1300">
                <a:solidFill>
                  <a:srgbClr val="000000"/>
                </a:solidFill>
                <a:effectLst/>
                <a:latin typeface="Arial" panose="020B0604020202020204" pitchFamily="34" charset="0"/>
                <a:ea typeface="Noto Sans Symbols"/>
                <a:cs typeface="Noto Sans Symbols"/>
              </a:rPr>
              <a:t> orgánicos, es decir, ganados de forma natural por los clientes que conocieron la clínica por recomendación o conocidos.</a:t>
            </a:r>
            <a:endParaRPr lang="es-CO" sz="13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300">
                <a:solidFill>
                  <a:srgbClr val="000000"/>
                </a:solidFill>
                <a:effectLst/>
                <a:latin typeface="Arial" panose="020B0604020202020204" pitchFamily="34" charset="0"/>
                <a:ea typeface="Noto Sans Symbols"/>
                <a:cs typeface="Noto Sans Symbols"/>
              </a:rPr>
              <a:t>No contaban con la red social Instagram.</a:t>
            </a:r>
            <a:endParaRPr lang="es-CO" sz="13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300">
                <a:solidFill>
                  <a:srgbClr val="000000"/>
                </a:solidFill>
                <a:effectLst/>
                <a:latin typeface="Arial" panose="020B0604020202020204" pitchFamily="34" charset="0"/>
                <a:ea typeface="Noto Sans Symbols"/>
                <a:cs typeface="Noto Sans Symbols"/>
              </a:rPr>
              <a:t>No contaban con presencia relevante en los motores de búsqueda de Google.</a:t>
            </a:r>
            <a:endParaRPr lang="es-CO" sz="13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300">
                <a:solidFill>
                  <a:srgbClr val="000000"/>
                </a:solidFill>
                <a:effectLst/>
                <a:latin typeface="Arial" panose="020B0604020202020204" pitchFamily="34" charset="0"/>
                <a:ea typeface="Noto Sans Symbols"/>
                <a:cs typeface="Noto Sans Symbols"/>
              </a:rPr>
              <a:t>A lo largo de dos años únicamente habían llegado 9 personas que se enteraron de la clínica mediante internet.</a:t>
            </a:r>
            <a:endParaRPr lang="es-CO" sz="13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300">
                <a:solidFill>
                  <a:srgbClr val="000000"/>
                </a:solidFill>
                <a:effectLst/>
                <a:latin typeface="Arial" panose="020B0604020202020204" pitchFamily="34" charset="0"/>
                <a:ea typeface="Noto Sans Symbols"/>
                <a:cs typeface="Noto Sans Symbols"/>
              </a:rPr>
              <a:t>No existían videos corporativos en ninguna red social.</a:t>
            </a:r>
            <a:endParaRPr lang="es-CO" sz="13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300">
                <a:solidFill>
                  <a:srgbClr val="000000"/>
                </a:solidFill>
                <a:effectLst/>
                <a:latin typeface="Arial" panose="020B0604020202020204" pitchFamily="34" charset="0"/>
                <a:ea typeface="Noto Sans Symbols"/>
                <a:cs typeface="Noto Sans Symbols"/>
              </a:rPr>
              <a:t>El reconocimiento de la marca digital era de muy baja visualización porque no se hacían publicaciones ni se incentivaba el conocimiento de la marca en internet.</a:t>
            </a:r>
            <a:endParaRPr lang="es-CO" sz="13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300">
                <a:solidFill>
                  <a:srgbClr val="000000"/>
                </a:solidFill>
                <a:effectLst/>
                <a:latin typeface="Arial" panose="020B0604020202020204" pitchFamily="34" charset="0"/>
                <a:ea typeface="Noto Sans Symbols"/>
                <a:cs typeface="Noto Sans Symbols"/>
              </a:rPr>
              <a:t>Al revisar los comportamientos de redes sociales, pudimos encontrar lo siguiente: Alcance de la página desde julio a septiembre reducido y ninguna interacción con Instagram ya que no existía la red social. </a:t>
            </a:r>
            <a:endParaRPr lang="es-CO" sz="1300">
              <a:effectLst/>
              <a:latin typeface="Noto Sans Symbols"/>
              <a:ea typeface="Noto Sans Symbols"/>
              <a:cs typeface="Noto Sans Symbols"/>
            </a:endParaRPr>
          </a:p>
        </p:txBody>
      </p:sp>
    </p:spTree>
    <p:extLst>
      <p:ext uri="{BB962C8B-B14F-4D97-AF65-F5344CB8AC3E}">
        <p14:creationId xmlns:p14="http://schemas.microsoft.com/office/powerpoint/2010/main" val="154958983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0" y="44197"/>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0" name="Rectángulo 9">
            <a:extLst>
              <a:ext uri="{FF2B5EF4-FFF2-40B4-BE49-F238E27FC236}">
                <a16:creationId xmlns:a16="http://schemas.microsoft.com/office/drawing/2014/main" id="{C7E0AB04-00AD-E57E-8021-2CFA29122D81}"/>
              </a:ext>
            </a:extLst>
          </p:cNvPr>
          <p:cNvSpPr/>
          <p:nvPr/>
        </p:nvSpPr>
        <p:spPr>
          <a:xfrm>
            <a:off x="163434" y="729683"/>
            <a:ext cx="5791200" cy="3938235"/>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CO" b="1">
              <a:solidFill>
                <a:schemeClr val="tx2"/>
              </a:solidFill>
            </a:endParaRPr>
          </a:p>
        </p:txBody>
      </p:sp>
      <p:sp>
        <p:nvSpPr>
          <p:cNvPr id="11" name="CuadroTexto 10">
            <a:extLst>
              <a:ext uri="{FF2B5EF4-FFF2-40B4-BE49-F238E27FC236}">
                <a16:creationId xmlns:a16="http://schemas.microsoft.com/office/drawing/2014/main" id="{FEFFA752-64D6-6143-6C44-6ABC95D8EF25}"/>
              </a:ext>
            </a:extLst>
          </p:cNvPr>
          <p:cNvSpPr txBox="1"/>
          <p:nvPr/>
        </p:nvSpPr>
        <p:spPr>
          <a:xfrm>
            <a:off x="421903" y="861683"/>
            <a:ext cx="5415628" cy="369332"/>
          </a:xfrm>
          <a:prstGeom prst="rect">
            <a:avLst/>
          </a:prstGeom>
          <a:noFill/>
        </p:spPr>
        <p:txBody>
          <a:bodyPr wrap="square" rtlCol="0">
            <a:spAutoFit/>
          </a:bodyPr>
          <a:lstStyle/>
          <a:p>
            <a:r>
              <a:rPr lang="es-CO" b="1">
                <a:solidFill>
                  <a:schemeClr val="tx2"/>
                </a:solidFill>
              </a:rPr>
              <a:t>Características de la Clínica Prodental Sonríe Ya</a:t>
            </a:r>
          </a:p>
        </p:txBody>
      </p:sp>
      <p:sp>
        <p:nvSpPr>
          <p:cNvPr id="13" name="CuadroTexto 12">
            <a:extLst>
              <a:ext uri="{FF2B5EF4-FFF2-40B4-BE49-F238E27FC236}">
                <a16:creationId xmlns:a16="http://schemas.microsoft.com/office/drawing/2014/main" id="{0CB55038-87FD-31BA-B490-205039C76D27}"/>
              </a:ext>
            </a:extLst>
          </p:cNvPr>
          <p:cNvSpPr txBox="1"/>
          <p:nvPr/>
        </p:nvSpPr>
        <p:spPr>
          <a:xfrm>
            <a:off x="257736" y="730411"/>
            <a:ext cx="5216723" cy="4801314"/>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endParaRPr lang="es-CO">
              <a:cs typeface="Calibri"/>
            </a:endParaRPr>
          </a:p>
          <a:p>
            <a:endParaRPr lang="es-CO">
              <a:cs typeface="Calibri"/>
            </a:endParaRPr>
          </a:p>
          <a:p>
            <a:pPr marL="285750" indent="-285750">
              <a:buFont typeface="Arial" panose="020B0604020202020204" pitchFamily="34" charset="0"/>
              <a:buChar char="•"/>
            </a:pPr>
            <a:r>
              <a:rPr lang="es-CO">
                <a:cs typeface="Calibri"/>
              </a:rPr>
              <a:t>Mas de 20 años de experiencia</a:t>
            </a:r>
            <a:endParaRPr lang="es-CO"/>
          </a:p>
          <a:p>
            <a:pPr marL="285750" indent="-285750">
              <a:buFont typeface="Arial" panose="020B0604020202020204" pitchFamily="34" charset="0"/>
              <a:buChar char="•"/>
            </a:pPr>
            <a:r>
              <a:rPr lang="es-CO">
                <a:cs typeface="Calibri"/>
              </a:rPr>
              <a:t>Profesionales certificados</a:t>
            </a:r>
          </a:p>
          <a:p>
            <a:pPr marL="285750" indent="-285750">
              <a:buFont typeface="Arial" panose="020B0604020202020204" pitchFamily="34" charset="0"/>
              <a:buChar char="•"/>
            </a:pPr>
            <a:r>
              <a:rPr lang="es-CO">
                <a:cs typeface="Calibri"/>
              </a:rPr>
              <a:t>Claridad en los presupuestos</a:t>
            </a:r>
          </a:p>
          <a:p>
            <a:pPr marL="285750" indent="-285750">
              <a:buFont typeface="Arial" panose="020B0604020202020204" pitchFamily="34" charset="0"/>
              <a:buChar char="•"/>
            </a:pPr>
            <a:r>
              <a:rPr lang="es-CO">
                <a:cs typeface="Calibri"/>
              </a:rPr>
              <a:t>Valores y dinámicas de trabajo</a:t>
            </a:r>
          </a:p>
          <a:p>
            <a:pPr marL="285750" indent="-285750">
              <a:buFont typeface="Arial" panose="020B0604020202020204" pitchFamily="34" charset="0"/>
              <a:buChar char="•"/>
            </a:pPr>
            <a:r>
              <a:rPr lang="es-CO">
                <a:cs typeface="Calibri"/>
              </a:rPr>
              <a:t>Vocación por la  salud dental</a:t>
            </a:r>
          </a:p>
          <a:p>
            <a:pPr marL="285750" indent="-285750">
              <a:buFont typeface="Arial" panose="020B0604020202020204" pitchFamily="34" charset="0"/>
              <a:buChar char="•"/>
            </a:pPr>
            <a:r>
              <a:rPr lang="es-CO">
                <a:cs typeface="Calibri"/>
              </a:rPr>
              <a:t>Salud por encima de todo</a:t>
            </a:r>
          </a:p>
          <a:p>
            <a:pPr marL="285750" indent="-285750">
              <a:buFont typeface="Arial" panose="020B0604020202020204" pitchFamily="34" charset="0"/>
              <a:buChar char="•"/>
            </a:pPr>
            <a:r>
              <a:rPr lang="es-CO">
                <a:cs typeface="Calibri"/>
              </a:rPr>
              <a:t>Interés por el paciente y su historial</a:t>
            </a:r>
          </a:p>
          <a:p>
            <a:pPr marL="285750" indent="-285750">
              <a:buFont typeface="Arial" panose="020B0604020202020204" pitchFamily="34" charset="0"/>
              <a:buChar char="•"/>
            </a:pPr>
            <a:r>
              <a:rPr lang="es-CO">
                <a:cs typeface="Calibri"/>
              </a:rPr>
              <a:t>Tiempo adecuado para cada tratamiento</a:t>
            </a:r>
          </a:p>
          <a:p>
            <a:pPr marL="285750" indent="-285750">
              <a:buFont typeface="Arial" panose="020B0604020202020204" pitchFamily="34" charset="0"/>
              <a:buChar char="•"/>
            </a:pPr>
            <a:r>
              <a:rPr lang="es-CO">
                <a:cs typeface="Calibri"/>
              </a:rPr>
              <a:t>Materiales de calidad  esterilizados</a:t>
            </a:r>
          </a:p>
          <a:p>
            <a:pPr marL="285750" indent="-285750">
              <a:buFont typeface="Arial" panose="020B0604020202020204" pitchFamily="34" charset="0"/>
              <a:buChar char="•"/>
            </a:pPr>
            <a:r>
              <a:rPr lang="es-CO">
                <a:cs typeface="Calibri"/>
              </a:rPr>
              <a:t>Buena ubicación y accesibilidad</a:t>
            </a:r>
          </a:p>
          <a:p>
            <a:pPr marL="285750" indent="-285750">
              <a:buFont typeface="Arial" panose="020B0604020202020204" pitchFamily="34" charset="0"/>
              <a:buChar char="•"/>
            </a:pPr>
            <a:r>
              <a:rPr lang="es-CO">
                <a:cs typeface="Calibri"/>
              </a:rPr>
              <a:t>Facilidades  de pago</a:t>
            </a:r>
          </a:p>
          <a:p>
            <a:pPr marL="285750" indent="-285750">
              <a:buFont typeface="Arial" panose="020B0604020202020204" pitchFamily="34" charset="0"/>
              <a:buChar char="•"/>
            </a:pPr>
            <a:endParaRPr lang="es-CO">
              <a:cs typeface="Calibri"/>
            </a:endParaRPr>
          </a:p>
          <a:p>
            <a:endParaRPr lang="es-CO"/>
          </a:p>
          <a:p>
            <a:pPr marL="285750" indent="-285750">
              <a:buFont typeface="Arial" panose="020B0604020202020204" pitchFamily="34" charset="0"/>
              <a:buChar char="•"/>
            </a:pPr>
            <a:endParaRPr lang="es-CO"/>
          </a:p>
          <a:p>
            <a:pPr marL="285750" indent="-285750">
              <a:buFont typeface="Arial" panose="020B0604020202020204" pitchFamily="34" charset="0"/>
              <a:buChar char="•"/>
            </a:pPr>
            <a:endParaRPr lang="es-CO"/>
          </a:p>
        </p:txBody>
      </p:sp>
      <p:sp>
        <p:nvSpPr>
          <p:cNvPr id="14" name="Rectángulo: esquinas redondeadas 13">
            <a:extLst>
              <a:ext uri="{FF2B5EF4-FFF2-40B4-BE49-F238E27FC236}">
                <a16:creationId xmlns:a16="http://schemas.microsoft.com/office/drawing/2014/main" id="{8DEC3553-5A60-F4D2-93CE-BB7098F92DD8}"/>
              </a:ext>
            </a:extLst>
          </p:cNvPr>
          <p:cNvSpPr/>
          <p:nvPr/>
        </p:nvSpPr>
        <p:spPr>
          <a:xfrm>
            <a:off x="6347460" y="729683"/>
            <a:ext cx="5334000" cy="1535668"/>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gn="ctr"/>
            <a:r>
              <a:rPr lang="es-CO" b="1">
                <a:solidFill>
                  <a:schemeClr val="tx2"/>
                </a:solidFill>
              </a:rPr>
              <a:t>Población:</a:t>
            </a:r>
          </a:p>
          <a:p>
            <a:pPr algn="ctr"/>
            <a:r>
              <a:rPr lang="es-CO" b="1">
                <a:solidFill>
                  <a:schemeClr val="tx2"/>
                </a:solidFill>
              </a:rPr>
              <a:t> </a:t>
            </a:r>
            <a:r>
              <a:rPr lang="es-CO">
                <a:solidFill>
                  <a:schemeClr val="tx1"/>
                </a:solidFill>
                <a:latin typeface="Arial"/>
                <a:cs typeface="Arial"/>
              </a:rPr>
              <a:t>Personas del municipio de Sogamoso y pacientes de la clínica Prodental Sonríe Ya  </a:t>
            </a:r>
            <a:endParaRPr lang="es-CO">
              <a:solidFill>
                <a:schemeClr val="tx1"/>
              </a:solidFill>
              <a:latin typeface="Arial" panose="020B0604020202020204" pitchFamily="34" charset="0"/>
              <a:cs typeface="Arial" panose="020B0604020202020204" pitchFamily="34" charset="0"/>
            </a:endParaRPr>
          </a:p>
        </p:txBody>
      </p:sp>
      <p:sp>
        <p:nvSpPr>
          <p:cNvPr id="15" name="Rectángulo: esquinas redondeadas 14">
            <a:extLst>
              <a:ext uri="{FF2B5EF4-FFF2-40B4-BE49-F238E27FC236}">
                <a16:creationId xmlns:a16="http://schemas.microsoft.com/office/drawing/2014/main" id="{5FEFB759-C4F8-3939-93EB-22DB28DF3A9D}"/>
              </a:ext>
            </a:extLst>
          </p:cNvPr>
          <p:cNvSpPr/>
          <p:nvPr/>
        </p:nvSpPr>
        <p:spPr>
          <a:xfrm>
            <a:off x="6347460" y="2652545"/>
            <a:ext cx="5334000" cy="3211044"/>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CO" b="1" dirty="0">
                <a:solidFill>
                  <a:schemeClr val="tx2"/>
                </a:solidFill>
              </a:rPr>
              <a:t>Pregunta de Investigación:</a:t>
            </a:r>
          </a:p>
          <a:p>
            <a:pPr algn="ctr"/>
            <a:r>
              <a:rPr lang="es-CO" b="1" dirty="0">
                <a:solidFill>
                  <a:schemeClr val="tx1"/>
                </a:solidFill>
                <a:latin typeface="Arial" panose="020B0604020202020204" pitchFamily="34" charset="0"/>
                <a:cs typeface="Arial" panose="020B0604020202020204" pitchFamily="34" charset="0"/>
              </a:rPr>
              <a:t> </a:t>
            </a:r>
            <a:r>
              <a:rPr lang="es-CO"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¿De qué manera la aplicación de estrategias de mercadeo, pueden ser retributivas sin una afectación significativa, sobre los costos totales y el precio de atención presentado al público, en la prestación del servicio de ortodoncia </a:t>
            </a:r>
            <a:r>
              <a:rPr lang="es-CO" dirty="0">
                <a:solidFill>
                  <a:schemeClr val="tx1"/>
                </a:solidFill>
                <a:latin typeface="Arial" panose="020B0604020202020204" pitchFamily="34" charset="0"/>
                <a:ea typeface="Times New Roman" panose="02020603050405020304" pitchFamily="18" charset="0"/>
                <a:cs typeface="Arial" panose="020B0604020202020204" pitchFamily="34" charset="0"/>
              </a:rPr>
              <a:t>de </a:t>
            </a:r>
            <a:r>
              <a:rPr lang="es-CO"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la clínica odontológica?</a:t>
            </a:r>
            <a:r>
              <a:rPr lang="es-CO" b="1" dirty="0">
                <a:solidFill>
                  <a:schemeClr val="tx1"/>
                </a:solidFill>
                <a:latin typeface="Arial" panose="020B0604020202020204" pitchFamily="34" charset="0"/>
                <a:cs typeface="Arial" panose="020B0604020202020204" pitchFamily="34" charset="0"/>
              </a:rPr>
              <a:t> </a:t>
            </a:r>
          </a:p>
        </p:txBody>
      </p:sp>
      <p:sp>
        <p:nvSpPr>
          <p:cNvPr id="16" name="Rectángulo: esquinas redondeadas 15">
            <a:extLst>
              <a:ext uri="{FF2B5EF4-FFF2-40B4-BE49-F238E27FC236}">
                <a16:creationId xmlns:a16="http://schemas.microsoft.com/office/drawing/2014/main" id="{CC56BDC1-0B5C-D6E7-7EA1-8BB764CA12E0}"/>
              </a:ext>
            </a:extLst>
          </p:cNvPr>
          <p:cNvSpPr/>
          <p:nvPr/>
        </p:nvSpPr>
        <p:spPr>
          <a:xfrm>
            <a:off x="163434" y="4865277"/>
            <a:ext cx="5932566" cy="998312"/>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CO" b="1">
                <a:solidFill>
                  <a:schemeClr val="tx2"/>
                </a:solidFill>
              </a:rPr>
              <a:t>Palabras Clave: </a:t>
            </a:r>
            <a:r>
              <a:rPr lang="es-CO" sz="1800" i="1">
                <a:solidFill>
                  <a:schemeClr val="tx1"/>
                </a:solidFill>
                <a:effectLst/>
                <a:latin typeface="Arial" panose="020B0604020202020204" pitchFamily="34" charset="0"/>
                <a:ea typeface="Arial" panose="020B0604020202020204" pitchFamily="34" charset="0"/>
              </a:rPr>
              <a:t>Marketing, marketing digital, fidelización, captación, odontología, marketing interno. </a:t>
            </a:r>
            <a:endParaRPr lang="es-CO" sz="1800">
              <a:solidFill>
                <a:schemeClr val="tx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17026083"/>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Resultados</a:t>
            </a:r>
          </a:p>
        </p:txBody>
      </p:sp>
      <p:pic>
        <p:nvPicPr>
          <p:cNvPr id="9" name="image6.png" descr="Captura de pantalla de computadora&#10;&#10;Descripción generada automáticamente">
            <a:extLst>
              <a:ext uri="{FF2B5EF4-FFF2-40B4-BE49-F238E27FC236}">
                <a16:creationId xmlns:a16="http://schemas.microsoft.com/office/drawing/2014/main" id="{EBDB29C9-76CE-CC93-49C7-120DC34B314C}"/>
              </a:ext>
            </a:extLst>
          </p:cNvPr>
          <p:cNvPicPr>
            <a:picLocks/>
          </p:cNvPicPr>
          <p:nvPr/>
        </p:nvPicPr>
        <p:blipFill>
          <a:blip r:embed="rId3">
            <a:extLst>
              <a:ext uri="{28A0092B-C50C-407E-A947-70E740481C1C}">
                <a14:useLocalDpi xmlns:a14="http://schemas.microsoft.com/office/drawing/2010/main" val="0"/>
              </a:ext>
            </a:extLst>
          </a:blip>
          <a:srcRect l="30711" t="31909" r="27543" b="17746"/>
          <a:stretch>
            <a:fillRect/>
          </a:stretch>
        </p:blipFill>
        <p:spPr>
          <a:xfrm>
            <a:off x="680519" y="2162433"/>
            <a:ext cx="7320481" cy="2816382"/>
          </a:xfrm>
          <a:prstGeom prst="rect">
            <a:avLst/>
          </a:prstGeom>
          <a:ln>
            <a:solidFill>
              <a:srgbClr val="002060"/>
            </a:solidFill>
          </a:ln>
        </p:spPr>
      </p:pic>
      <p:sp>
        <p:nvSpPr>
          <p:cNvPr id="2" name="CuadroTexto 1">
            <a:extLst>
              <a:ext uri="{FF2B5EF4-FFF2-40B4-BE49-F238E27FC236}">
                <a16:creationId xmlns:a16="http://schemas.microsoft.com/office/drawing/2014/main" id="{8E79CE13-6559-4B76-A072-D2B1EB168460}"/>
              </a:ext>
            </a:extLst>
          </p:cNvPr>
          <p:cNvSpPr txBox="1"/>
          <p:nvPr/>
        </p:nvSpPr>
        <p:spPr>
          <a:xfrm>
            <a:off x="579422" y="1077362"/>
            <a:ext cx="3476530" cy="1354217"/>
          </a:xfrm>
          <a:prstGeom prst="rect">
            <a:avLst/>
          </a:prstGeom>
          <a:noFill/>
        </p:spPr>
        <p:txBody>
          <a:bodyPr wrap="square" rtlCol="0">
            <a:spAutoFit/>
          </a:bodyPr>
          <a:lstStyle/>
          <a:p>
            <a:r>
              <a:rPr lang="es-CO" sz="1600" dirty="0"/>
              <a:t>Gráfico 1</a:t>
            </a:r>
          </a:p>
          <a:p>
            <a:r>
              <a:rPr lang="es-CO" sz="1600" dirty="0"/>
              <a:t> </a:t>
            </a:r>
          </a:p>
          <a:p>
            <a:endParaRPr lang="es-CO" sz="1600" dirty="0"/>
          </a:p>
          <a:p>
            <a:r>
              <a:rPr lang="es-CO" sz="1600" dirty="0"/>
              <a:t>Resultados Facebook </a:t>
            </a:r>
            <a:r>
              <a:rPr lang="es-CO" sz="1600" dirty="0" err="1"/>
              <a:t>analytics</a:t>
            </a:r>
            <a:endParaRPr lang="es-CO" sz="1600" dirty="0"/>
          </a:p>
          <a:p>
            <a:endParaRPr lang="es-CO" sz="1600" dirty="0"/>
          </a:p>
        </p:txBody>
      </p:sp>
      <p:sp>
        <p:nvSpPr>
          <p:cNvPr id="8" name="CuadroTexto 7">
            <a:extLst>
              <a:ext uri="{FF2B5EF4-FFF2-40B4-BE49-F238E27FC236}">
                <a16:creationId xmlns:a16="http://schemas.microsoft.com/office/drawing/2014/main" id="{B339DF36-65B4-4E9B-94A7-A4EE4FB38779}"/>
              </a:ext>
            </a:extLst>
          </p:cNvPr>
          <p:cNvSpPr txBox="1"/>
          <p:nvPr/>
        </p:nvSpPr>
        <p:spPr>
          <a:xfrm>
            <a:off x="497941" y="5178582"/>
            <a:ext cx="10782677" cy="646331"/>
          </a:xfrm>
          <a:prstGeom prst="rect">
            <a:avLst/>
          </a:prstGeom>
          <a:noFill/>
        </p:spPr>
        <p:txBody>
          <a:bodyPr wrap="square" rtlCol="0">
            <a:spAutoFit/>
          </a:bodyPr>
          <a:lstStyle/>
          <a:p>
            <a:r>
              <a:rPr lang="es-CO" dirty="0"/>
              <a:t>Nota. Inicio del estudio donde se evidencia la poca interacción de </a:t>
            </a:r>
            <a:r>
              <a:rPr lang="es-CO" dirty="0" err="1"/>
              <a:t>Prodental</a:t>
            </a:r>
            <a:r>
              <a:rPr lang="es-CO" dirty="0"/>
              <a:t> Sonríe ya en las redes sociales</a:t>
            </a:r>
          </a:p>
          <a:p>
            <a:endParaRPr lang="es-CO" dirty="0"/>
          </a:p>
        </p:txBody>
      </p:sp>
    </p:spTree>
    <p:extLst>
      <p:ext uri="{BB962C8B-B14F-4D97-AF65-F5344CB8AC3E}">
        <p14:creationId xmlns:p14="http://schemas.microsoft.com/office/powerpoint/2010/main" val="1695557305"/>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Resultados</a:t>
            </a:r>
          </a:p>
        </p:txBody>
      </p:sp>
      <p:sp>
        <p:nvSpPr>
          <p:cNvPr id="9" name="CuadroTexto 8">
            <a:extLst>
              <a:ext uri="{FF2B5EF4-FFF2-40B4-BE49-F238E27FC236}">
                <a16:creationId xmlns:a16="http://schemas.microsoft.com/office/drawing/2014/main" id="{12163600-B0A2-B995-7598-CDFCF46C04AA}"/>
              </a:ext>
            </a:extLst>
          </p:cNvPr>
          <p:cNvSpPr txBox="1"/>
          <p:nvPr/>
        </p:nvSpPr>
        <p:spPr>
          <a:xfrm>
            <a:off x="304800" y="914400"/>
            <a:ext cx="10149373" cy="457754"/>
          </a:xfrm>
          <a:prstGeom prst="rect">
            <a:avLst/>
          </a:prstGeom>
          <a:noFill/>
        </p:spPr>
        <p:txBody>
          <a:bodyPr wrap="square">
            <a:spAutoFit/>
          </a:bodyPr>
          <a:lstStyle/>
          <a:p>
            <a:pPr algn="just">
              <a:lnSpc>
                <a:spcPct val="150000"/>
              </a:lnSpc>
            </a:pPr>
            <a:r>
              <a:rPr lang="es-CO" sz="1800">
                <a:effectLst/>
                <a:latin typeface="Arial" panose="020B0604020202020204" pitchFamily="34" charset="0"/>
                <a:ea typeface="Times New Roman" panose="02020603050405020304" pitchFamily="18" charset="0"/>
              </a:rPr>
              <a:t>Posterior a 4 meses de implementación de redes sociales se pudo lograr lo siguiente:</a:t>
            </a:r>
            <a:endParaRPr lang="es-CO" sz="1800">
              <a:effectLst/>
              <a:latin typeface="Times New Roman" panose="02020603050405020304" pitchFamily="18" charset="0"/>
              <a:ea typeface="Times New Roman" panose="02020603050405020304" pitchFamily="18" charset="0"/>
            </a:endParaRPr>
          </a:p>
        </p:txBody>
      </p:sp>
      <p:sp>
        <p:nvSpPr>
          <p:cNvPr id="8" name="Rectángulo: esquinas redondeadas 7">
            <a:extLst>
              <a:ext uri="{FF2B5EF4-FFF2-40B4-BE49-F238E27FC236}">
                <a16:creationId xmlns:a16="http://schemas.microsoft.com/office/drawing/2014/main" id="{B0697E78-C689-DA83-0585-3DB89CD21229}"/>
              </a:ext>
            </a:extLst>
          </p:cNvPr>
          <p:cNvSpPr/>
          <p:nvPr/>
        </p:nvSpPr>
        <p:spPr>
          <a:xfrm>
            <a:off x="304800" y="1533699"/>
            <a:ext cx="11277600" cy="4181302"/>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342900" lvl="0" indent="-342900" algn="just">
              <a:lnSpc>
                <a:spcPct val="150000"/>
              </a:lnSpc>
              <a:buFont typeface="Arial" panose="020B0604020202020204" pitchFamily="34" charset="0"/>
              <a:buChar char="●"/>
            </a:pPr>
            <a:r>
              <a:rPr lang="es-CO" sz="1800">
                <a:solidFill>
                  <a:srgbClr val="000000"/>
                </a:solidFill>
                <a:effectLst/>
                <a:latin typeface="Arial" panose="020B0604020202020204" pitchFamily="34" charset="0"/>
                <a:ea typeface="Noto Sans Symbols"/>
                <a:cs typeface="Noto Sans Symbols"/>
              </a:rPr>
              <a:t>Se obtuvo una identidad de marca en Facebook e Instagram.</a:t>
            </a:r>
            <a:endParaRPr lang="es-CO" sz="18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800">
                <a:solidFill>
                  <a:srgbClr val="000000"/>
                </a:solidFill>
                <a:effectLst/>
                <a:latin typeface="Arial" panose="020B0604020202020204" pitchFamily="34" charset="0"/>
                <a:ea typeface="Noto Sans Symbols"/>
                <a:cs typeface="Noto Sans Symbols"/>
              </a:rPr>
              <a:t>Mejoró la calidad de fotografías, post y videos publicados en la página.</a:t>
            </a:r>
            <a:endParaRPr lang="es-CO" sz="18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800">
                <a:solidFill>
                  <a:srgbClr val="000000"/>
                </a:solidFill>
                <a:effectLst/>
                <a:latin typeface="Arial" panose="020B0604020202020204" pitchFamily="34" charset="0"/>
                <a:ea typeface="Noto Sans Symbols"/>
                <a:cs typeface="Noto Sans Symbols"/>
              </a:rPr>
              <a:t>Aumentaron 112 </a:t>
            </a:r>
            <a:r>
              <a:rPr lang="es-CO" sz="1800" err="1">
                <a:solidFill>
                  <a:srgbClr val="000000"/>
                </a:solidFill>
                <a:effectLst/>
                <a:latin typeface="Arial" panose="020B0604020202020204" pitchFamily="34" charset="0"/>
                <a:ea typeface="Noto Sans Symbols"/>
                <a:cs typeface="Noto Sans Symbols"/>
              </a:rPr>
              <a:t>likes</a:t>
            </a:r>
            <a:r>
              <a:rPr lang="es-CO" sz="1800">
                <a:solidFill>
                  <a:srgbClr val="000000"/>
                </a:solidFill>
                <a:effectLst/>
                <a:latin typeface="Arial" panose="020B0604020202020204" pitchFamily="34" charset="0"/>
                <a:ea typeface="Noto Sans Symbols"/>
                <a:cs typeface="Noto Sans Symbols"/>
              </a:rPr>
              <a:t> en la página, para un total de 750 </a:t>
            </a:r>
            <a:r>
              <a:rPr lang="es-CO" sz="1800" err="1">
                <a:solidFill>
                  <a:srgbClr val="000000"/>
                </a:solidFill>
                <a:effectLst/>
                <a:latin typeface="Arial" panose="020B0604020202020204" pitchFamily="34" charset="0"/>
                <a:ea typeface="Noto Sans Symbols"/>
                <a:cs typeface="Noto Sans Symbols"/>
              </a:rPr>
              <a:t>likes</a:t>
            </a:r>
            <a:r>
              <a:rPr lang="es-CO" sz="1800">
                <a:solidFill>
                  <a:srgbClr val="000000"/>
                </a:solidFill>
                <a:effectLst/>
                <a:latin typeface="Arial" panose="020B0604020202020204" pitchFamily="34" charset="0"/>
                <a:ea typeface="Noto Sans Symbols"/>
                <a:cs typeface="Noto Sans Symbols"/>
              </a:rPr>
              <a:t>, un aumento de 15%.</a:t>
            </a:r>
            <a:endParaRPr lang="es-CO" sz="18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800">
                <a:solidFill>
                  <a:srgbClr val="000000"/>
                </a:solidFill>
                <a:effectLst/>
                <a:latin typeface="Arial" panose="020B0604020202020204" pitchFamily="34" charset="0"/>
                <a:ea typeface="Noto Sans Symbols"/>
                <a:cs typeface="Noto Sans Symbols"/>
              </a:rPr>
              <a:t>Se creo la red social Instagram la cual termino con 100 seguidores nuevos.  </a:t>
            </a:r>
            <a:endParaRPr lang="es-CO" sz="18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800">
                <a:solidFill>
                  <a:srgbClr val="000000"/>
                </a:solidFill>
                <a:effectLst/>
                <a:latin typeface="Arial" panose="020B0604020202020204" pitchFamily="34" charset="0"/>
                <a:ea typeface="Noto Sans Symbols"/>
                <a:cs typeface="Noto Sans Symbols"/>
              </a:rPr>
              <a:t>Aumentó significativamente la interacción y “me gusta” de la página.</a:t>
            </a:r>
            <a:endParaRPr lang="es-CO" sz="18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800">
                <a:solidFill>
                  <a:srgbClr val="000000"/>
                </a:solidFill>
                <a:effectLst/>
                <a:latin typeface="Arial" panose="020B0604020202020204" pitchFamily="34" charset="0"/>
                <a:ea typeface="Noto Sans Symbols"/>
                <a:cs typeface="Noto Sans Symbols"/>
              </a:rPr>
              <a:t>Se lograron tener publicaciones con gran cantidad de interacción y videos con más de 6500 reproducciones</a:t>
            </a:r>
            <a:endParaRPr lang="es-CO" sz="180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800">
                <a:solidFill>
                  <a:srgbClr val="000000"/>
                </a:solidFill>
                <a:effectLst/>
                <a:latin typeface="Arial" panose="020B0604020202020204" pitchFamily="34" charset="0"/>
                <a:ea typeface="Noto Sans Symbols"/>
                <a:cs typeface="Noto Sans Symbols"/>
              </a:rPr>
              <a:t>Aumentó la interacción de llamadas provenientes de Google, se logró aumentar en un 156% con respecto al año pasado.</a:t>
            </a:r>
            <a:endParaRPr lang="es-CO" sz="1800">
              <a:effectLst/>
              <a:latin typeface="Noto Sans Symbols"/>
              <a:ea typeface="Noto Sans Symbols"/>
              <a:cs typeface="Noto Sans Symbols"/>
            </a:endParaRPr>
          </a:p>
        </p:txBody>
      </p:sp>
    </p:spTree>
    <p:extLst>
      <p:ext uri="{BB962C8B-B14F-4D97-AF65-F5344CB8AC3E}">
        <p14:creationId xmlns:p14="http://schemas.microsoft.com/office/powerpoint/2010/main" val="4008053124"/>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Resultados</a:t>
            </a:r>
          </a:p>
        </p:txBody>
      </p:sp>
      <p:pic>
        <p:nvPicPr>
          <p:cNvPr id="8" name="image5.png" descr="Interfaz de usuario gráfica, Aplicación&#10;&#10;Descripción generada automáticamente">
            <a:extLst>
              <a:ext uri="{FF2B5EF4-FFF2-40B4-BE49-F238E27FC236}">
                <a16:creationId xmlns:a16="http://schemas.microsoft.com/office/drawing/2014/main" id="{D3DD1C07-9F3F-9538-C865-8EFE835720E5}"/>
              </a:ext>
            </a:extLst>
          </p:cNvPr>
          <p:cNvPicPr>
            <a:picLocks/>
          </p:cNvPicPr>
          <p:nvPr/>
        </p:nvPicPr>
        <p:blipFill>
          <a:blip r:embed="rId3">
            <a:extLst>
              <a:ext uri="{28A0092B-C50C-407E-A947-70E740481C1C}">
                <a14:useLocalDpi xmlns:a14="http://schemas.microsoft.com/office/drawing/2010/main" val="0"/>
              </a:ext>
            </a:extLst>
          </a:blip>
          <a:srcRect l="25925" t="25999" r="27276" b="46109"/>
          <a:stretch>
            <a:fillRect/>
          </a:stretch>
        </p:blipFill>
        <p:spPr>
          <a:xfrm>
            <a:off x="836313" y="1891901"/>
            <a:ext cx="3461442" cy="1341711"/>
          </a:xfrm>
          <a:prstGeom prst="rect">
            <a:avLst/>
          </a:prstGeom>
          <a:ln>
            <a:solidFill>
              <a:srgbClr val="002060"/>
            </a:solidFill>
          </a:ln>
        </p:spPr>
      </p:pic>
      <p:pic>
        <p:nvPicPr>
          <p:cNvPr id="9" name="image8.png" descr="Interfaz de usuario gráfica, Aplicación&#10;&#10;Descripción generada automáticamente">
            <a:extLst>
              <a:ext uri="{FF2B5EF4-FFF2-40B4-BE49-F238E27FC236}">
                <a16:creationId xmlns:a16="http://schemas.microsoft.com/office/drawing/2014/main" id="{1CBC9C27-B6EA-4FA6-FBCE-CD5914563EC7}"/>
              </a:ext>
            </a:extLst>
          </p:cNvPr>
          <p:cNvPicPr>
            <a:picLocks/>
          </p:cNvPicPr>
          <p:nvPr/>
        </p:nvPicPr>
        <p:blipFill>
          <a:blip r:embed="rId4">
            <a:extLst>
              <a:ext uri="{28A0092B-C50C-407E-A947-70E740481C1C}">
                <a14:useLocalDpi xmlns:a14="http://schemas.microsoft.com/office/drawing/2010/main" val="0"/>
              </a:ext>
            </a:extLst>
          </a:blip>
          <a:srcRect l="29514" t="59326" r="29936" b="17274"/>
          <a:stretch>
            <a:fillRect/>
          </a:stretch>
        </p:blipFill>
        <p:spPr>
          <a:xfrm>
            <a:off x="3747806" y="4437611"/>
            <a:ext cx="3784677" cy="1310668"/>
          </a:xfrm>
          <a:prstGeom prst="rect">
            <a:avLst/>
          </a:prstGeom>
          <a:ln>
            <a:solidFill>
              <a:srgbClr val="002060"/>
            </a:solidFill>
          </a:ln>
        </p:spPr>
      </p:pic>
      <p:pic>
        <p:nvPicPr>
          <p:cNvPr id="10" name="image7.png" descr="Captura de pantalla de computadora&#10;&#10;Descripción generada automáticamente">
            <a:extLst>
              <a:ext uri="{FF2B5EF4-FFF2-40B4-BE49-F238E27FC236}">
                <a16:creationId xmlns:a16="http://schemas.microsoft.com/office/drawing/2014/main" id="{37885BFF-27E0-E192-D3F6-32D630B350B9}"/>
              </a:ext>
            </a:extLst>
          </p:cNvPr>
          <p:cNvPicPr>
            <a:picLocks/>
          </p:cNvPicPr>
          <p:nvPr/>
        </p:nvPicPr>
        <p:blipFill>
          <a:blip r:embed="rId5">
            <a:extLst>
              <a:ext uri="{28A0092B-C50C-407E-A947-70E740481C1C}">
                <a14:useLocalDpi xmlns:a14="http://schemas.microsoft.com/office/drawing/2010/main" val="0"/>
              </a:ext>
            </a:extLst>
          </a:blip>
          <a:srcRect l="28717" t="35454" r="31265" b="38783"/>
          <a:stretch>
            <a:fillRect/>
          </a:stretch>
        </p:blipFill>
        <p:spPr>
          <a:xfrm>
            <a:off x="6726725" y="1891901"/>
            <a:ext cx="3703245" cy="1310668"/>
          </a:xfrm>
          <a:prstGeom prst="rect">
            <a:avLst/>
          </a:prstGeom>
          <a:ln>
            <a:solidFill>
              <a:srgbClr val="002060"/>
            </a:solidFill>
          </a:ln>
        </p:spPr>
      </p:pic>
      <p:sp>
        <p:nvSpPr>
          <p:cNvPr id="2" name="CuadroTexto 1">
            <a:extLst>
              <a:ext uri="{FF2B5EF4-FFF2-40B4-BE49-F238E27FC236}">
                <a16:creationId xmlns:a16="http://schemas.microsoft.com/office/drawing/2014/main" id="{7B2A386A-900B-4EB2-A596-B5268EA65720}"/>
              </a:ext>
            </a:extLst>
          </p:cNvPr>
          <p:cNvSpPr txBox="1"/>
          <p:nvPr/>
        </p:nvSpPr>
        <p:spPr>
          <a:xfrm>
            <a:off x="677877" y="1174643"/>
            <a:ext cx="3778314" cy="2793072"/>
          </a:xfrm>
          <a:prstGeom prst="rect">
            <a:avLst/>
          </a:prstGeom>
          <a:noFill/>
        </p:spPr>
        <p:txBody>
          <a:bodyPr wrap="square" rtlCol="0">
            <a:spAutoFit/>
          </a:bodyPr>
          <a:lstStyle/>
          <a:p>
            <a:r>
              <a:rPr lang="es-CO" sz="1100" b="1" dirty="0"/>
              <a:t>Gráfico 2</a:t>
            </a:r>
            <a:r>
              <a:rPr lang="es-CO" sz="1100" dirty="0"/>
              <a:t> </a:t>
            </a:r>
          </a:p>
          <a:p>
            <a:endParaRPr lang="es-CO" sz="1100" dirty="0"/>
          </a:p>
          <a:p>
            <a:endParaRPr lang="es-CO" sz="1100" dirty="0"/>
          </a:p>
          <a:p>
            <a:r>
              <a:rPr lang="es-CO" sz="1100" dirty="0"/>
              <a:t>Alcance redes sociales. Facebook </a:t>
            </a:r>
            <a:r>
              <a:rPr lang="es-CO" sz="1100" dirty="0" err="1"/>
              <a:t>analytics</a:t>
            </a:r>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050" dirty="0"/>
          </a:p>
          <a:p>
            <a:r>
              <a:rPr lang="es-CO" sz="1100" dirty="0"/>
              <a:t>Nota. Resultado después de 4 meses de implementación en redes sociales se observó un   aumento significativo en las visitas de Facebook y Instagram.</a:t>
            </a:r>
          </a:p>
          <a:p>
            <a:endParaRPr lang="es-CO" sz="1100" dirty="0"/>
          </a:p>
        </p:txBody>
      </p:sp>
      <p:sp>
        <p:nvSpPr>
          <p:cNvPr id="11" name="CuadroTexto 10">
            <a:extLst>
              <a:ext uri="{FF2B5EF4-FFF2-40B4-BE49-F238E27FC236}">
                <a16:creationId xmlns:a16="http://schemas.microsoft.com/office/drawing/2014/main" id="{2B9C437F-2AE2-4425-BA04-7F9D6D86083D}"/>
              </a:ext>
            </a:extLst>
          </p:cNvPr>
          <p:cNvSpPr txBox="1"/>
          <p:nvPr/>
        </p:nvSpPr>
        <p:spPr>
          <a:xfrm>
            <a:off x="3682497" y="3711981"/>
            <a:ext cx="4318503" cy="2516073"/>
          </a:xfrm>
          <a:prstGeom prst="rect">
            <a:avLst/>
          </a:prstGeom>
          <a:noFill/>
        </p:spPr>
        <p:txBody>
          <a:bodyPr wrap="square" rtlCol="0">
            <a:spAutoFit/>
          </a:bodyPr>
          <a:lstStyle/>
          <a:p>
            <a:r>
              <a:rPr lang="es-CO" sz="1050" b="1" dirty="0"/>
              <a:t>Gráfico 3</a:t>
            </a:r>
            <a:r>
              <a:rPr lang="es-CO" sz="1050" dirty="0"/>
              <a:t> </a:t>
            </a:r>
          </a:p>
          <a:p>
            <a:endParaRPr lang="es-CO" sz="1050" dirty="0"/>
          </a:p>
          <a:p>
            <a:endParaRPr lang="es-CO" sz="1050" dirty="0"/>
          </a:p>
          <a:p>
            <a:r>
              <a:rPr lang="es-CO" sz="1050" dirty="0"/>
              <a:t>Videos subidos. Facebook </a:t>
            </a:r>
            <a:r>
              <a:rPr lang="es-CO" sz="1050" dirty="0" err="1"/>
              <a:t>analytics</a:t>
            </a:r>
            <a:endParaRPr lang="es-CO" sz="1050" dirty="0"/>
          </a:p>
          <a:p>
            <a:endParaRPr lang="es-CO" sz="1050" dirty="0"/>
          </a:p>
          <a:p>
            <a:endParaRPr lang="es-CO" sz="1050" dirty="0"/>
          </a:p>
          <a:p>
            <a:endParaRPr lang="es-CO" sz="1050" dirty="0"/>
          </a:p>
          <a:p>
            <a:endParaRPr lang="es-CO" sz="1050" dirty="0"/>
          </a:p>
          <a:p>
            <a:endParaRPr lang="es-CO" sz="1050" dirty="0"/>
          </a:p>
          <a:p>
            <a:endParaRPr lang="es-CO" sz="1050" i="1" dirty="0"/>
          </a:p>
          <a:p>
            <a:endParaRPr lang="es-CO" sz="1050" i="1" dirty="0"/>
          </a:p>
          <a:p>
            <a:endParaRPr lang="es-CO" sz="1050" i="1" dirty="0"/>
          </a:p>
          <a:p>
            <a:endParaRPr lang="es-CO" sz="1050" i="1" dirty="0"/>
          </a:p>
          <a:p>
            <a:r>
              <a:rPr lang="es-CO" sz="1050" dirty="0"/>
              <a:t>Nota. Evidencia de los diferentes videos que se subieron a las redes sociales.</a:t>
            </a:r>
          </a:p>
          <a:p>
            <a:endParaRPr lang="es-CO" sz="1050" dirty="0"/>
          </a:p>
        </p:txBody>
      </p:sp>
      <p:sp>
        <p:nvSpPr>
          <p:cNvPr id="13" name="CuadroTexto 12">
            <a:extLst>
              <a:ext uri="{FF2B5EF4-FFF2-40B4-BE49-F238E27FC236}">
                <a16:creationId xmlns:a16="http://schemas.microsoft.com/office/drawing/2014/main" id="{48B79716-F234-4AEE-B305-61BE936AAA3F}"/>
              </a:ext>
            </a:extLst>
          </p:cNvPr>
          <p:cNvSpPr txBox="1"/>
          <p:nvPr/>
        </p:nvSpPr>
        <p:spPr>
          <a:xfrm>
            <a:off x="6638078" y="1290059"/>
            <a:ext cx="4314352" cy="2562240"/>
          </a:xfrm>
          <a:prstGeom prst="rect">
            <a:avLst/>
          </a:prstGeom>
          <a:noFill/>
        </p:spPr>
        <p:txBody>
          <a:bodyPr wrap="square" rtlCol="0">
            <a:spAutoFit/>
          </a:bodyPr>
          <a:lstStyle/>
          <a:p>
            <a:r>
              <a:rPr lang="es-CO" sz="1050" b="1" dirty="0"/>
              <a:t>Grafico 4 </a:t>
            </a:r>
          </a:p>
          <a:p>
            <a:endParaRPr lang="es-CO" sz="1050" b="1" dirty="0"/>
          </a:p>
          <a:p>
            <a:r>
              <a:rPr lang="es-CO" sz="1050" dirty="0"/>
              <a:t>Llamadas telefónicas. Google </a:t>
            </a:r>
            <a:r>
              <a:rPr lang="es-CO" sz="1050" dirty="0" err="1"/>
              <a:t>my</a:t>
            </a:r>
            <a:r>
              <a:rPr lang="es-CO" sz="1050" dirty="0"/>
              <a:t> </a:t>
            </a:r>
            <a:r>
              <a:rPr lang="es-CO" sz="1100" dirty="0" err="1"/>
              <a:t>bussines</a:t>
            </a:r>
            <a:endParaRPr lang="es-CO" sz="1100" dirty="0"/>
          </a:p>
          <a:p>
            <a:endParaRPr lang="es-CO" sz="1100" dirty="0"/>
          </a:p>
          <a:p>
            <a:endParaRPr lang="es-CO" sz="1100" dirty="0"/>
          </a:p>
          <a:p>
            <a:endParaRPr lang="es-CO" sz="1100" dirty="0"/>
          </a:p>
          <a:p>
            <a:endParaRPr lang="es-CO" sz="1100" dirty="0"/>
          </a:p>
          <a:p>
            <a:endParaRPr lang="es-CO" sz="1100" dirty="0"/>
          </a:p>
          <a:p>
            <a:endParaRPr lang="es-CO" sz="1050" dirty="0"/>
          </a:p>
          <a:p>
            <a:endParaRPr lang="es-CO" sz="1050" dirty="0"/>
          </a:p>
          <a:p>
            <a:endParaRPr lang="es-CO" sz="1050" dirty="0"/>
          </a:p>
          <a:p>
            <a:endParaRPr lang="es-CO" sz="1050" dirty="0"/>
          </a:p>
          <a:p>
            <a:r>
              <a:rPr lang="es-CO" sz="1050" dirty="0"/>
              <a:t>Nota. Aumento significativo en las llamadas que se realizaron a la clínica por medio de posibles nuevos pacientes.</a:t>
            </a:r>
          </a:p>
          <a:p>
            <a:endParaRPr lang="es-CO" sz="1050" dirty="0"/>
          </a:p>
        </p:txBody>
      </p:sp>
    </p:spTree>
    <p:extLst>
      <p:ext uri="{BB962C8B-B14F-4D97-AF65-F5344CB8AC3E}">
        <p14:creationId xmlns:p14="http://schemas.microsoft.com/office/powerpoint/2010/main" val="338718414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3" cstate="print"/>
          <a:stretch>
            <a:fillRect/>
          </a:stretch>
        </p:blipFill>
        <p:spPr>
          <a:xfrm>
            <a:off x="7776" y="0"/>
            <a:ext cx="1990344" cy="752856"/>
          </a:xfrm>
          <a:prstGeom prst="rect">
            <a:avLst/>
          </a:prstGeom>
        </p:spPr>
      </p:pic>
      <p:grpSp>
        <p:nvGrpSpPr>
          <p:cNvPr id="4" name="object 4"/>
          <p:cNvGrpSpPr/>
          <p:nvPr/>
        </p:nvGrpSpPr>
        <p:grpSpPr>
          <a:xfrm>
            <a:off x="7776" y="6047740"/>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1943100" y="949960"/>
            <a:ext cx="12839700" cy="2225121"/>
          </a:xfrm>
        </p:spPr>
        <p:txBody>
          <a:bodyPr/>
          <a:lstStyle/>
          <a:p>
            <a:br>
              <a:rPr lang="es-ES" dirty="0"/>
            </a:br>
            <a:endParaRPr lang="es-CO" dirty="0"/>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Resultados</a:t>
            </a:r>
          </a:p>
        </p:txBody>
      </p:sp>
      <p:pic>
        <p:nvPicPr>
          <p:cNvPr id="8" name="image11.png" descr="Una captura de pantalla de una computadora&#10;&#10;Descripción generada automáticamente">
            <a:extLst>
              <a:ext uri="{FF2B5EF4-FFF2-40B4-BE49-F238E27FC236}">
                <a16:creationId xmlns:a16="http://schemas.microsoft.com/office/drawing/2014/main" id="{C9AE48D3-51B7-CB8F-7FAC-BEC933D826B0}"/>
              </a:ext>
            </a:extLst>
          </p:cNvPr>
          <p:cNvPicPr/>
          <p:nvPr/>
        </p:nvPicPr>
        <p:blipFill rotWithShape="1">
          <a:blip r:embed="rId4"/>
          <a:srcRect l="29534" t="26236" r="29936" b="53672"/>
          <a:stretch/>
        </p:blipFill>
        <p:spPr>
          <a:xfrm>
            <a:off x="308675" y="2955248"/>
            <a:ext cx="5181600" cy="1662766"/>
          </a:xfrm>
          <a:prstGeom prst="rect">
            <a:avLst/>
          </a:prstGeom>
          <a:ln/>
        </p:spPr>
      </p:pic>
      <p:sp>
        <p:nvSpPr>
          <p:cNvPr id="2" name="CuadroTexto 1">
            <a:extLst>
              <a:ext uri="{FF2B5EF4-FFF2-40B4-BE49-F238E27FC236}">
                <a16:creationId xmlns:a16="http://schemas.microsoft.com/office/drawing/2014/main" id="{70A6C1F5-BD5E-4D90-A933-E36FFF93DE60}"/>
              </a:ext>
            </a:extLst>
          </p:cNvPr>
          <p:cNvSpPr txBox="1"/>
          <p:nvPr/>
        </p:nvSpPr>
        <p:spPr>
          <a:xfrm>
            <a:off x="390156" y="2210717"/>
            <a:ext cx="5582970" cy="2970044"/>
          </a:xfrm>
          <a:prstGeom prst="rect">
            <a:avLst/>
          </a:prstGeom>
          <a:noFill/>
        </p:spPr>
        <p:txBody>
          <a:bodyPr wrap="square" rtlCol="0">
            <a:spAutoFit/>
          </a:bodyPr>
          <a:lstStyle/>
          <a:p>
            <a:r>
              <a:rPr lang="es-CO" sz="1100" b="1" dirty="0"/>
              <a:t>Grafico 5</a:t>
            </a:r>
            <a:r>
              <a:rPr lang="es-CO" sz="1100" dirty="0"/>
              <a:t> </a:t>
            </a:r>
          </a:p>
          <a:p>
            <a:endParaRPr lang="es-CO" sz="1100" dirty="0"/>
          </a:p>
          <a:p>
            <a:endParaRPr lang="es-CO" sz="1100" dirty="0"/>
          </a:p>
          <a:p>
            <a:r>
              <a:rPr lang="es-CO" sz="1100" dirty="0"/>
              <a:t>Pregunta 1 encuesta de satisfacción. Microsoft </a:t>
            </a:r>
            <a:r>
              <a:rPr lang="es-CO" sz="1100" dirty="0" err="1"/>
              <a:t>forms</a:t>
            </a:r>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r>
              <a:rPr lang="es-CO" sz="1100" dirty="0"/>
              <a:t> </a:t>
            </a:r>
          </a:p>
          <a:p>
            <a:r>
              <a:rPr lang="es-CO" sz="1100" dirty="0"/>
              <a:t>Gráfico 5. Primera pregunta de la encuesta donde se evalúan las diferentes estrategias de mercadeo, podemos observar que la mayoría de los nuevos pacientes ingresan a </a:t>
            </a:r>
            <a:r>
              <a:rPr lang="es-CO" sz="1100" dirty="0" err="1"/>
              <a:t>Prodental</a:t>
            </a:r>
            <a:r>
              <a:rPr lang="es-CO" sz="1100" dirty="0"/>
              <a:t> sonríe ya por recomendación de un amigo.</a:t>
            </a:r>
          </a:p>
          <a:p>
            <a:endParaRPr lang="es-CO" sz="1100" dirty="0"/>
          </a:p>
        </p:txBody>
      </p:sp>
      <p:sp>
        <p:nvSpPr>
          <p:cNvPr id="10" name="CuadroTexto 9">
            <a:extLst>
              <a:ext uri="{FF2B5EF4-FFF2-40B4-BE49-F238E27FC236}">
                <a16:creationId xmlns:a16="http://schemas.microsoft.com/office/drawing/2014/main" id="{1E132254-9C07-428A-B6CE-55A76F019819}"/>
              </a:ext>
            </a:extLst>
          </p:cNvPr>
          <p:cNvSpPr txBox="1"/>
          <p:nvPr/>
        </p:nvSpPr>
        <p:spPr>
          <a:xfrm>
            <a:off x="5891645" y="2126078"/>
            <a:ext cx="5910199" cy="3139321"/>
          </a:xfrm>
          <a:prstGeom prst="rect">
            <a:avLst/>
          </a:prstGeom>
          <a:noFill/>
        </p:spPr>
        <p:txBody>
          <a:bodyPr wrap="square" rtlCol="0">
            <a:spAutoFit/>
          </a:bodyPr>
          <a:lstStyle/>
          <a:p>
            <a:r>
              <a:rPr lang="es-CO" sz="1100" b="1" dirty="0"/>
              <a:t>Grafico 6</a:t>
            </a:r>
            <a:r>
              <a:rPr lang="es-CO" sz="1100" dirty="0"/>
              <a:t> </a:t>
            </a:r>
          </a:p>
          <a:p>
            <a:endParaRPr lang="es-CO" sz="1100" dirty="0"/>
          </a:p>
          <a:p>
            <a:endParaRPr lang="es-CO" sz="1100" dirty="0"/>
          </a:p>
          <a:p>
            <a:r>
              <a:rPr lang="es-CO" sz="1100" dirty="0"/>
              <a:t>Pregunta 6 encuesta de satisfacción. Microsoft </a:t>
            </a:r>
            <a:r>
              <a:rPr lang="es-CO" sz="1100" dirty="0" err="1"/>
              <a:t>forms</a:t>
            </a:r>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r>
              <a:rPr lang="es-CO" sz="1100" dirty="0"/>
              <a:t>  Gráfico 6. Sexta pregunta de la encuesta donde se evalúan las diferentes estrategias de mercadeo, podemos observar que la mayoría de nuestros pacientes no tiene conocimiento de la presencia de la clínica en redes sociales.</a:t>
            </a:r>
          </a:p>
          <a:p>
            <a:endParaRPr lang="es-CO" sz="1100" dirty="0"/>
          </a:p>
        </p:txBody>
      </p:sp>
      <p:pic>
        <p:nvPicPr>
          <p:cNvPr id="13" name="image9.png" descr="Interfaz de usuario gráfica, Sitio web&#10;&#10;Descripción generada automáticamente">
            <a:extLst>
              <a:ext uri="{FF2B5EF4-FFF2-40B4-BE49-F238E27FC236}">
                <a16:creationId xmlns:a16="http://schemas.microsoft.com/office/drawing/2014/main" id="{52D8890B-1A8B-D348-9201-4713AC3BA22B}"/>
              </a:ext>
            </a:extLst>
          </p:cNvPr>
          <p:cNvPicPr>
            <a:picLocks/>
          </p:cNvPicPr>
          <p:nvPr/>
        </p:nvPicPr>
        <p:blipFill>
          <a:blip r:embed="rId5">
            <a:extLst>
              <a:ext uri="{28A0092B-C50C-407E-A947-70E740481C1C}">
                <a14:useLocalDpi xmlns:a14="http://schemas.microsoft.com/office/drawing/2010/main" val="0"/>
              </a:ext>
            </a:extLst>
          </a:blip>
          <a:srcRect l="29382" t="49399" r="30334" b="30037"/>
          <a:stretch>
            <a:fillRect/>
          </a:stretch>
        </p:blipFill>
        <p:spPr>
          <a:xfrm>
            <a:off x="5951580" y="2416645"/>
            <a:ext cx="5292097" cy="1761276"/>
          </a:xfrm>
          <a:prstGeom prst="rect">
            <a:avLst/>
          </a:prstGeom>
        </p:spPr>
      </p:pic>
      <p:sp>
        <p:nvSpPr>
          <p:cNvPr id="14" name="Rectángulo: esquinas redondeadas 7">
            <a:extLst>
              <a:ext uri="{FF2B5EF4-FFF2-40B4-BE49-F238E27FC236}">
                <a16:creationId xmlns:a16="http://schemas.microsoft.com/office/drawing/2014/main" id="{74BCCD83-F580-1E41-A588-C74B089D79A9}"/>
              </a:ext>
            </a:extLst>
          </p:cNvPr>
          <p:cNvSpPr/>
          <p:nvPr/>
        </p:nvSpPr>
        <p:spPr>
          <a:xfrm>
            <a:off x="479455" y="949568"/>
            <a:ext cx="10824379" cy="98488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26695" indent="457200" algn="just">
              <a:lnSpc>
                <a:spcPct val="150000"/>
              </a:lnSpc>
            </a:pPr>
            <a:r>
              <a:rPr lang="es-CO" sz="1400" dirty="0">
                <a:solidFill>
                  <a:srgbClr val="000000"/>
                </a:solidFill>
                <a:effectLst/>
                <a:latin typeface="Arial" panose="020B0604020202020204" pitchFamily="34" charset="0"/>
                <a:ea typeface="Times New Roman" panose="02020603050405020304" pitchFamily="18" charset="0"/>
              </a:rPr>
              <a:t>Con base a la investigación y aplicación de las estrategias implementadas en la Clínica </a:t>
            </a:r>
            <a:r>
              <a:rPr lang="es-CO" sz="1400" dirty="0" err="1">
                <a:solidFill>
                  <a:srgbClr val="000000"/>
                </a:solidFill>
                <a:effectLst/>
                <a:latin typeface="Arial" panose="020B0604020202020204" pitchFamily="34" charset="0"/>
                <a:ea typeface="Times New Roman" panose="02020603050405020304" pitchFamily="18" charset="0"/>
              </a:rPr>
              <a:t>Prodental</a:t>
            </a:r>
            <a:r>
              <a:rPr lang="es-CO" sz="1400" dirty="0">
                <a:solidFill>
                  <a:srgbClr val="000000"/>
                </a:solidFill>
                <a:effectLst/>
                <a:latin typeface="Arial" panose="020B0604020202020204" pitchFamily="34" charset="0"/>
                <a:ea typeface="Times New Roman" panose="02020603050405020304" pitchFamily="18" charset="0"/>
              </a:rPr>
              <a:t> Sonríe Ya, se logró evidenciar que antes de aplicar la encuesta, el 100% de los pacientes venían por referencias personales y profesionales.</a:t>
            </a:r>
            <a:endParaRPr lang="es-CO" sz="1400" dirty="0">
              <a:effectLst/>
              <a:latin typeface="Times New Roman" panose="02020603050405020304" pitchFamily="18" charset="0"/>
              <a:ea typeface="Times New Roman" panose="02020603050405020304" pitchFamily="18" charset="0"/>
            </a:endParaRPr>
          </a:p>
        </p:txBody>
      </p:sp>
      <p:sp>
        <p:nvSpPr>
          <p:cNvPr id="15" name="Rectángulo: esquinas redondeadas 7">
            <a:extLst>
              <a:ext uri="{FF2B5EF4-FFF2-40B4-BE49-F238E27FC236}">
                <a16:creationId xmlns:a16="http://schemas.microsoft.com/office/drawing/2014/main" id="{65475763-50D5-F443-8A06-68CC259345D3}"/>
              </a:ext>
            </a:extLst>
          </p:cNvPr>
          <p:cNvSpPr/>
          <p:nvPr/>
        </p:nvSpPr>
        <p:spPr>
          <a:xfrm>
            <a:off x="868986" y="5271366"/>
            <a:ext cx="10045315" cy="58962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26695" indent="457200" algn="ctr">
              <a:lnSpc>
                <a:spcPct val="150000"/>
              </a:lnSpc>
            </a:pPr>
            <a:r>
              <a:rPr lang="es-CO" sz="1400" dirty="0">
                <a:solidFill>
                  <a:srgbClr val="000000"/>
                </a:solidFill>
                <a:latin typeface="Arial" panose="020B0604020202020204" pitchFamily="34" charset="0"/>
                <a:ea typeface="Times New Roman" panose="02020603050405020304" pitchFamily="18" charset="0"/>
              </a:rPr>
              <a:t>Se evidencia un crecimiento en el flujo de pacientes y del conocimiento de los mismos en nuestra presencia de redes sociales causado por la estrategia de marketing digital, </a:t>
            </a:r>
            <a:endParaRPr lang="es-CO" sz="1400" dirty="0">
              <a:effectLst/>
              <a:latin typeface="Times New Roman" panose="02020603050405020304" pitchFamily="18" charset="0"/>
              <a:ea typeface="Times New Roman" panose="02020603050405020304" pitchFamily="18" charset="0"/>
            </a:endParaRPr>
          </a:p>
        </p:txBody>
      </p:sp>
      <p:sp>
        <p:nvSpPr>
          <p:cNvPr id="11" name="CuadroTexto 10">
            <a:extLst>
              <a:ext uri="{FF2B5EF4-FFF2-40B4-BE49-F238E27FC236}">
                <a16:creationId xmlns:a16="http://schemas.microsoft.com/office/drawing/2014/main" id="{E025460B-1020-0345-929B-14B112287EB9}"/>
              </a:ext>
            </a:extLst>
          </p:cNvPr>
          <p:cNvSpPr txBox="1"/>
          <p:nvPr/>
        </p:nvSpPr>
        <p:spPr>
          <a:xfrm>
            <a:off x="2251040" y="3476664"/>
            <a:ext cx="648435" cy="861774"/>
          </a:xfrm>
          <a:prstGeom prst="rect">
            <a:avLst/>
          </a:prstGeom>
          <a:noFill/>
        </p:spPr>
        <p:txBody>
          <a:bodyPr wrap="square" rtlCol="0">
            <a:spAutoFit/>
          </a:bodyPr>
          <a:lstStyle/>
          <a:p>
            <a:r>
              <a:rPr lang="es-CO" sz="1000" dirty="0"/>
              <a:t>15%</a:t>
            </a:r>
          </a:p>
          <a:p>
            <a:endParaRPr lang="es-CO" sz="1000" dirty="0"/>
          </a:p>
          <a:p>
            <a:r>
              <a:rPr lang="es-CO" sz="1000" dirty="0"/>
              <a:t> 85% </a:t>
            </a:r>
          </a:p>
          <a:p>
            <a:endParaRPr lang="es-CO" sz="1000" dirty="0"/>
          </a:p>
          <a:p>
            <a:r>
              <a:rPr lang="es-CO" sz="1000" dirty="0"/>
              <a:t>0%</a:t>
            </a:r>
          </a:p>
        </p:txBody>
      </p:sp>
    </p:spTree>
    <p:extLst>
      <p:ext uri="{BB962C8B-B14F-4D97-AF65-F5344CB8AC3E}">
        <p14:creationId xmlns:p14="http://schemas.microsoft.com/office/powerpoint/2010/main" val="272237226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3"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Resultados</a:t>
            </a:r>
          </a:p>
        </p:txBody>
      </p:sp>
      <p:pic>
        <p:nvPicPr>
          <p:cNvPr id="8" name="image10.png" descr="Interfaz de usuario gráfica, Sitio web&#10;&#10;Descripción generada automáticamente">
            <a:extLst>
              <a:ext uri="{FF2B5EF4-FFF2-40B4-BE49-F238E27FC236}">
                <a16:creationId xmlns:a16="http://schemas.microsoft.com/office/drawing/2014/main" id="{DC7EA9D1-C398-A562-E921-5C16C49B0A32}"/>
              </a:ext>
            </a:extLst>
          </p:cNvPr>
          <p:cNvPicPr/>
          <p:nvPr/>
        </p:nvPicPr>
        <p:blipFill rotWithShape="1">
          <a:blip r:embed="rId4"/>
          <a:srcRect l="31109" t="36163" r="30335" b="47764"/>
          <a:stretch/>
        </p:blipFill>
        <p:spPr>
          <a:xfrm>
            <a:off x="463550" y="1662226"/>
            <a:ext cx="6248400" cy="1705016"/>
          </a:xfrm>
          <a:prstGeom prst="rect">
            <a:avLst/>
          </a:prstGeom>
          <a:ln/>
        </p:spPr>
      </p:pic>
      <p:pic>
        <p:nvPicPr>
          <p:cNvPr id="11" name="image10.png" descr="Interfaz de usuario gráfica, Sitio web&#10;&#10;Descripción generada automáticamente">
            <a:extLst>
              <a:ext uri="{FF2B5EF4-FFF2-40B4-BE49-F238E27FC236}">
                <a16:creationId xmlns:a16="http://schemas.microsoft.com/office/drawing/2014/main" id="{0475351F-28B6-4A9D-95D5-0D42EC2D64E7}"/>
              </a:ext>
            </a:extLst>
          </p:cNvPr>
          <p:cNvPicPr/>
          <p:nvPr/>
        </p:nvPicPr>
        <p:blipFill rotWithShape="1">
          <a:blip r:embed="rId4"/>
          <a:srcRect l="31109" t="53090" r="30335" b="31691"/>
          <a:stretch/>
        </p:blipFill>
        <p:spPr>
          <a:xfrm>
            <a:off x="340291" y="3219080"/>
            <a:ext cx="6248400" cy="1614380"/>
          </a:xfrm>
          <a:prstGeom prst="rect">
            <a:avLst/>
          </a:prstGeom>
          <a:ln/>
        </p:spPr>
      </p:pic>
      <p:sp>
        <p:nvSpPr>
          <p:cNvPr id="2" name="CuadroTexto 1">
            <a:extLst>
              <a:ext uri="{FF2B5EF4-FFF2-40B4-BE49-F238E27FC236}">
                <a16:creationId xmlns:a16="http://schemas.microsoft.com/office/drawing/2014/main" id="{409F858F-6CF1-4854-AA1C-7F3E395243FC}"/>
              </a:ext>
            </a:extLst>
          </p:cNvPr>
          <p:cNvSpPr txBox="1"/>
          <p:nvPr/>
        </p:nvSpPr>
        <p:spPr>
          <a:xfrm>
            <a:off x="463550" y="1044545"/>
            <a:ext cx="6001883" cy="4893647"/>
          </a:xfrm>
          <a:prstGeom prst="rect">
            <a:avLst/>
          </a:prstGeom>
          <a:noFill/>
        </p:spPr>
        <p:txBody>
          <a:bodyPr wrap="square" rtlCol="0">
            <a:spAutoFit/>
          </a:bodyPr>
          <a:lstStyle/>
          <a:p>
            <a:r>
              <a:rPr lang="es-CO" sz="1200" b="1" dirty="0"/>
              <a:t>Grafico 7</a:t>
            </a:r>
          </a:p>
          <a:p>
            <a:endParaRPr lang="es-CO" sz="1200" b="1" dirty="0"/>
          </a:p>
          <a:p>
            <a:r>
              <a:rPr lang="es-CO" sz="1200" dirty="0"/>
              <a:t>Pregunta 2 y 3 de la encuesta de satisfacción. Microsoft </a:t>
            </a:r>
            <a:r>
              <a:rPr lang="es-CO" sz="1200" dirty="0" err="1"/>
              <a:t>forms</a:t>
            </a:r>
            <a:r>
              <a:rPr lang="es-CO" sz="1200" dirty="0"/>
              <a:t> </a:t>
            </a:r>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r>
              <a:rPr lang="es-CO" sz="1200" dirty="0"/>
              <a:t>Nota. Segunda y tercera pregunta de la encuesta donde se evalúan las diferentes estrategias de mercadeo, podemos observar que la mayoría de los pacientes están satisfechos con la prestación de los servicios.</a:t>
            </a:r>
          </a:p>
          <a:p>
            <a:endParaRPr lang="es-CO" sz="1200" dirty="0"/>
          </a:p>
        </p:txBody>
      </p:sp>
      <p:sp>
        <p:nvSpPr>
          <p:cNvPr id="13" name="Rectángulo: esquinas redondeadas 7">
            <a:extLst>
              <a:ext uri="{FF2B5EF4-FFF2-40B4-BE49-F238E27FC236}">
                <a16:creationId xmlns:a16="http://schemas.microsoft.com/office/drawing/2014/main" id="{B9585E44-1B59-F141-83AE-BBE5395376A1}"/>
              </a:ext>
            </a:extLst>
          </p:cNvPr>
          <p:cNvSpPr/>
          <p:nvPr/>
        </p:nvSpPr>
        <p:spPr>
          <a:xfrm>
            <a:off x="6711950" y="2576087"/>
            <a:ext cx="5080000" cy="207276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28600" algn="just">
              <a:lnSpc>
                <a:spcPct val="150000"/>
              </a:lnSpc>
            </a:pPr>
            <a:r>
              <a:rPr lang="es-CO" dirty="0">
                <a:solidFill>
                  <a:srgbClr val="000000"/>
                </a:solidFill>
                <a:latin typeface="Arial" panose="020B0604020202020204" pitchFamily="34" charset="0"/>
                <a:ea typeface="Times New Roman" panose="02020603050405020304" pitchFamily="18" charset="0"/>
              </a:rPr>
              <a:t>M</a:t>
            </a:r>
            <a:r>
              <a:rPr lang="es-CO" sz="1800" dirty="0">
                <a:solidFill>
                  <a:srgbClr val="000000"/>
                </a:solidFill>
                <a:effectLst/>
                <a:latin typeface="Arial" panose="020B0604020202020204" pitchFamily="34" charset="0"/>
                <a:ea typeface="Times New Roman" panose="02020603050405020304" pitchFamily="18" charset="0"/>
              </a:rPr>
              <a:t>arketing interno: pacientes encuestados califican el desempeño del personal administrativo y odontológico, con una calificación promedio de 4.8 de 5.</a:t>
            </a:r>
          </a:p>
          <a:p>
            <a:pPr marL="228600" algn="just">
              <a:lnSpc>
                <a:spcPct val="150000"/>
              </a:lnSpc>
            </a:pPr>
            <a:r>
              <a:rPr lang="es-CO" sz="1800" dirty="0">
                <a:solidFill>
                  <a:srgbClr val="000000"/>
                </a:solidFill>
                <a:effectLst/>
                <a:latin typeface="Arial" panose="020B0604020202020204" pitchFamily="34" charset="0"/>
                <a:ea typeface="Times New Roman" panose="02020603050405020304" pitchFamily="18" charset="0"/>
              </a:rPr>
              <a:t> </a:t>
            </a:r>
            <a:endParaRPr lang="es-CO"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85701790"/>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3"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Resultados</a:t>
            </a:r>
          </a:p>
        </p:txBody>
      </p:sp>
      <p:pic>
        <p:nvPicPr>
          <p:cNvPr id="10" name="image14.png" descr="Una captura de pantalla de una computadora&#10;&#10;Descripción generada automáticamente">
            <a:extLst>
              <a:ext uri="{FF2B5EF4-FFF2-40B4-BE49-F238E27FC236}">
                <a16:creationId xmlns:a16="http://schemas.microsoft.com/office/drawing/2014/main" id="{92AF296F-303B-9D10-B32B-FADC1885E290}"/>
              </a:ext>
            </a:extLst>
          </p:cNvPr>
          <p:cNvPicPr/>
          <p:nvPr/>
        </p:nvPicPr>
        <p:blipFill>
          <a:blip r:embed="rId4"/>
          <a:srcRect l="30444" t="45617" r="32329" b="34764"/>
          <a:stretch>
            <a:fillRect/>
          </a:stretch>
        </p:blipFill>
        <p:spPr>
          <a:xfrm>
            <a:off x="6082736" y="1722266"/>
            <a:ext cx="5694680" cy="1844422"/>
          </a:xfrm>
          <a:prstGeom prst="rect">
            <a:avLst/>
          </a:prstGeom>
          <a:ln/>
        </p:spPr>
      </p:pic>
      <p:sp>
        <p:nvSpPr>
          <p:cNvPr id="14" name="CuadroTexto 13">
            <a:extLst>
              <a:ext uri="{FF2B5EF4-FFF2-40B4-BE49-F238E27FC236}">
                <a16:creationId xmlns:a16="http://schemas.microsoft.com/office/drawing/2014/main" id="{8E0A8C35-5111-4319-AF75-9ED1E8C579C7}"/>
              </a:ext>
            </a:extLst>
          </p:cNvPr>
          <p:cNvSpPr txBox="1"/>
          <p:nvPr/>
        </p:nvSpPr>
        <p:spPr>
          <a:xfrm>
            <a:off x="6096000" y="1244094"/>
            <a:ext cx="6001883" cy="2970044"/>
          </a:xfrm>
          <a:prstGeom prst="rect">
            <a:avLst/>
          </a:prstGeom>
          <a:noFill/>
        </p:spPr>
        <p:txBody>
          <a:bodyPr wrap="square" rtlCol="0">
            <a:spAutoFit/>
          </a:bodyPr>
          <a:lstStyle/>
          <a:p>
            <a:r>
              <a:rPr lang="es-CO" sz="1100" b="1" dirty="0"/>
              <a:t>Grafico 9</a:t>
            </a:r>
            <a:r>
              <a:rPr lang="es-CO" sz="1100" dirty="0"/>
              <a:t> </a:t>
            </a:r>
          </a:p>
          <a:p>
            <a:r>
              <a:rPr lang="es-CO" sz="1100" dirty="0"/>
              <a:t>Pregunta 4 encuesta de satisfacción. Microsoft </a:t>
            </a:r>
            <a:r>
              <a:rPr lang="es-CO" sz="1100" dirty="0" err="1"/>
              <a:t>forms</a:t>
            </a:r>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r>
              <a:rPr lang="es-CO" sz="1100" dirty="0"/>
              <a:t> </a:t>
            </a:r>
          </a:p>
          <a:p>
            <a:r>
              <a:rPr lang="es-CO" sz="1100" dirty="0"/>
              <a:t>Nota. Cuarta pregunta de la encuesta donde se evalúan las diferentes estrategias de mercadeo, podemos observar que la mayoría de los pacientes superaron sus expectativas sobre el tratamiento.</a:t>
            </a:r>
          </a:p>
          <a:p>
            <a:endParaRPr lang="es-CO" sz="1100" dirty="0"/>
          </a:p>
        </p:txBody>
      </p:sp>
      <p:pic>
        <p:nvPicPr>
          <p:cNvPr id="15" name="image13.png" descr="Captura de pantalla de computadora&#10;&#10;Descripción generada automáticamente">
            <a:extLst>
              <a:ext uri="{FF2B5EF4-FFF2-40B4-BE49-F238E27FC236}">
                <a16:creationId xmlns:a16="http://schemas.microsoft.com/office/drawing/2014/main" id="{9F25AC00-6AFD-4D55-93AA-FBCBFBFFDF31}"/>
              </a:ext>
            </a:extLst>
          </p:cNvPr>
          <p:cNvPicPr/>
          <p:nvPr/>
        </p:nvPicPr>
        <p:blipFill>
          <a:blip r:embed="rId5"/>
          <a:srcRect l="30977" t="39235" r="30866" b="38073"/>
          <a:stretch>
            <a:fillRect/>
          </a:stretch>
        </p:blipFill>
        <p:spPr>
          <a:xfrm>
            <a:off x="336984" y="1576536"/>
            <a:ext cx="5306293" cy="1981904"/>
          </a:xfrm>
          <a:prstGeom prst="rect">
            <a:avLst/>
          </a:prstGeom>
          <a:ln/>
        </p:spPr>
      </p:pic>
      <p:sp>
        <p:nvSpPr>
          <p:cNvPr id="16" name="CuadroTexto 15">
            <a:extLst>
              <a:ext uri="{FF2B5EF4-FFF2-40B4-BE49-F238E27FC236}">
                <a16:creationId xmlns:a16="http://schemas.microsoft.com/office/drawing/2014/main" id="{341C88D4-2541-40E1-B8E5-63E0EC85D838}"/>
              </a:ext>
            </a:extLst>
          </p:cNvPr>
          <p:cNvSpPr txBox="1"/>
          <p:nvPr/>
        </p:nvSpPr>
        <p:spPr>
          <a:xfrm>
            <a:off x="-2294" y="1215740"/>
            <a:ext cx="5658835" cy="3139321"/>
          </a:xfrm>
          <a:prstGeom prst="rect">
            <a:avLst/>
          </a:prstGeom>
          <a:noFill/>
        </p:spPr>
        <p:txBody>
          <a:bodyPr wrap="square" rtlCol="0">
            <a:spAutoFit/>
          </a:bodyPr>
          <a:lstStyle/>
          <a:p>
            <a:r>
              <a:rPr lang="es-CO" sz="1100" b="1" dirty="0"/>
              <a:t>Grafico 8</a:t>
            </a:r>
            <a:r>
              <a:rPr lang="es-CO" sz="1100" dirty="0"/>
              <a:t> </a:t>
            </a:r>
          </a:p>
          <a:p>
            <a:endParaRPr lang="es-CO" sz="1100" dirty="0"/>
          </a:p>
          <a:p>
            <a:r>
              <a:rPr lang="es-CO" sz="1100" dirty="0"/>
              <a:t>Pregunta 5 encuesta de satisfacción.  Microsoft </a:t>
            </a:r>
            <a:r>
              <a:rPr lang="es-CO" sz="1100" dirty="0" err="1"/>
              <a:t>forms</a:t>
            </a:r>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r>
              <a:rPr lang="es-CO" sz="1100" dirty="0"/>
              <a:t>   </a:t>
            </a:r>
          </a:p>
          <a:p>
            <a:r>
              <a:rPr lang="es-CO" sz="1100" dirty="0"/>
              <a:t>Nota. Quinta pregunta de la encuesta donde se evalúan las diferentes estrategias de mercadeo, podemos observar que la totalidad de los pacientes recomendarían los servicios a un familiar o a un conocido.</a:t>
            </a:r>
          </a:p>
          <a:p>
            <a:endParaRPr lang="es-CO" sz="1100" dirty="0"/>
          </a:p>
        </p:txBody>
      </p:sp>
      <p:sp>
        <p:nvSpPr>
          <p:cNvPr id="13" name="Rectángulo: esquinas redondeadas 7">
            <a:extLst>
              <a:ext uri="{FF2B5EF4-FFF2-40B4-BE49-F238E27FC236}">
                <a16:creationId xmlns:a16="http://schemas.microsoft.com/office/drawing/2014/main" id="{797D7E01-6B4A-B147-A983-6B19EF3129C9}"/>
              </a:ext>
            </a:extLst>
          </p:cNvPr>
          <p:cNvSpPr/>
          <p:nvPr/>
        </p:nvSpPr>
        <p:spPr>
          <a:xfrm>
            <a:off x="442913" y="4241256"/>
            <a:ext cx="11334503" cy="170588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28600" algn="just">
              <a:lnSpc>
                <a:spcPct val="150000"/>
              </a:lnSpc>
            </a:pPr>
            <a:r>
              <a:rPr lang="es-CO" sz="1400" dirty="0">
                <a:solidFill>
                  <a:srgbClr val="000000"/>
                </a:solidFill>
                <a:latin typeface="Arial" panose="020B0604020202020204" pitchFamily="34" charset="0"/>
                <a:ea typeface="Times New Roman" panose="02020603050405020304" pitchFamily="18" charset="0"/>
              </a:rPr>
              <a:t>El 87% de los encuestados considera estar “totalmente de acuerdo” en realizar una recomendación de la clínica a alguien más y un 13% manifiesta estar “de acuerdo” con realizar una recomendación a alguien más.</a:t>
            </a:r>
          </a:p>
          <a:p>
            <a:pPr marL="228600" algn="just">
              <a:lnSpc>
                <a:spcPct val="150000"/>
              </a:lnSpc>
            </a:pPr>
            <a:r>
              <a:rPr lang="es-CO" sz="1400" dirty="0">
                <a:solidFill>
                  <a:srgbClr val="000000"/>
                </a:solidFill>
                <a:latin typeface="Arial" panose="020B0604020202020204" pitchFamily="34" charset="0"/>
                <a:ea typeface="Times New Roman" panose="02020603050405020304" pitchFamily="18" charset="0"/>
              </a:rPr>
              <a:t>El 75% de los pacientes atendidos considera estar “totalmente de acuerdo” en que los servicios de la clínica superaron sus expectativas, un 13% considera estar “de acuerdo” y un 2% considera estar en “desacuerdo”</a:t>
            </a:r>
          </a:p>
        </p:txBody>
      </p:sp>
    </p:spTree>
    <p:extLst>
      <p:ext uri="{BB962C8B-B14F-4D97-AF65-F5344CB8AC3E}">
        <p14:creationId xmlns:p14="http://schemas.microsoft.com/office/powerpoint/2010/main" val="1398167160"/>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Resultados</a:t>
            </a:r>
          </a:p>
        </p:txBody>
      </p:sp>
      <p:pic>
        <p:nvPicPr>
          <p:cNvPr id="8" name="image15.png" descr="Una captura de pantalla de una computadora&#10;&#10;Descripción generada automáticamente">
            <a:extLst>
              <a:ext uri="{FF2B5EF4-FFF2-40B4-BE49-F238E27FC236}">
                <a16:creationId xmlns:a16="http://schemas.microsoft.com/office/drawing/2014/main" id="{C79E0F5F-74A1-70EE-FCEB-43455460F72E}"/>
              </a:ext>
            </a:extLst>
          </p:cNvPr>
          <p:cNvPicPr/>
          <p:nvPr/>
        </p:nvPicPr>
        <p:blipFill>
          <a:blip r:embed="rId3"/>
          <a:srcRect l="31243" t="48218" r="30734" b="21292"/>
          <a:stretch>
            <a:fillRect/>
          </a:stretch>
        </p:blipFill>
        <p:spPr>
          <a:xfrm>
            <a:off x="683729" y="1868979"/>
            <a:ext cx="7317271" cy="2592870"/>
          </a:xfrm>
          <a:prstGeom prst="rect">
            <a:avLst/>
          </a:prstGeom>
          <a:ln/>
        </p:spPr>
      </p:pic>
      <p:sp>
        <p:nvSpPr>
          <p:cNvPr id="2" name="CuadroTexto 1">
            <a:extLst>
              <a:ext uri="{FF2B5EF4-FFF2-40B4-BE49-F238E27FC236}">
                <a16:creationId xmlns:a16="http://schemas.microsoft.com/office/drawing/2014/main" id="{3DD98286-9A84-49C5-A069-3D0277D55DB9}"/>
              </a:ext>
            </a:extLst>
          </p:cNvPr>
          <p:cNvSpPr txBox="1"/>
          <p:nvPr/>
        </p:nvSpPr>
        <p:spPr>
          <a:xfrm>
            <a:off x="647227" y="1131360"/>
            <a:ext cx="7039448" cy="4324261"/>
          </a:xfrm>
          <a:prstGeom prst="rect">
            <a:avLst/>
          </a:prstGeom>
          <a:noFill/>
        </p:spPr>
        <p:txBody>
          <a:bodyPr wrap="square" rtlCol="0">
            <a:spAutoFit/>
          </a:bodyPr>
          <a:lstStyle/>
          <a:p>
            <a:r>
              <a:rPr lang="es-CO" sz="1100" b="1" dirty="0"/>
              <a:t>Grafico 10</a:t>
            </a:r>
            <a:r>
              <a:rPr lang="es-CO" sz="1100" dirty="0"/>
              <a:t> </a:t>
            </a:r>
          </a:p>
          <a:p>
            <a:endParaRPr lang="es-CO" sz="1100" dirty="0"/>
          </a:p>
          <a:p>
            <a:endParaRPr lang="es-CO" sz="1100" dirty="0"/>
          </a:p>
          <a:p>
            <a:r>
              <a:rPr lang="es-CO" sz="1100" dirty="0"/>
              <a:t>Pregunta 8 encuesta de satisfacción. Microsoft </a:t>
            </a:r>
            <a:r>
              <a:rPr lang="es-CO" sz="1100" dirty="0" err="1"/>
              <a:t>forms</a:t>
            </a:r>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r>
              <a:rPr lang="es-CO" sz="1100" dirty="0"/>
              <a:t>  </a:t>
            </a:r>
          </a:p>
          <a:p>
            <a:r>
              <a:rPr lang="es-CO" sz="1100" dirty="0"/>
              <a:t>Nota. Octava pregunta de la encuesta donde se evalúan las diferentes estrategias de mercadeo, podemos observar que la mayoría de los pacientes escogieron como mejor característica de </a:t>
            </a:r>
            <a:r>
              <a:rPr lang="es-CO" sz="1100" dirty="0" err="1"/>
              <a:t>prodental</a:t>
            </a:r>
            <a:r>
              <a:rPr lang="es-CO" sz="1100" dirty="0"/>
              <a:t> sonríe ya su atención brindada.</a:t>
            </a:r>
          </a:p>
          <a:p>
            <a:r>
              <a:rPr lang="es-CO" sz="1100" dirty="0"/>
              <a:t> </a:t>
            </a:r>
          </a:p>
          <a:p>
            <a:endParaRPr lang="es-CO" sz="1100" dirty="0"/>
          </a:p>
        </p:txBody>
      </p:sp>
      <p:sp>
        <p:nvSpPr>
          <p:cNvPr id="10" name="Rectángulo: esquinas redondeadas 7">
            <a:extLst>
              <a:ext uri="{FF2B5EF4-FFF2-40B4-BE49-F238E27FC236}">
                <a16:creationId xmlns:a16="http://schemas.microsoft.com/office/drawing/2014/main" id="{7D7743E0-AF01-DC4F-99F1-2B4F4E4FCED9}"/>
              </a:ext>
            </a:extLst>
          </p:cNvPr>
          <p:cNvSpPr/>
          <p:nvPr/>
        </p:nvSpPr>
        <p:spPr>
          <a:xfrm>
            <a:off x="8037502" y="1622932"/>
            <a:ext cx="3790950" cy="3068989"/>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28600" algn="just">
              <a:lnSpc>
                <a:spcPct val="150000"/>
              </a:lnSpc>
            </a:pPr>
            <a:r>
              <a:rPr lang="es-CO" sz="1200" dirty="0">
                <a:solidFill>
                  <a:srgbClr val="000000"/>
                </a:solidFill>
                <a:latin typeface="Arial" panose="020B0604020202020204" pitchFamily="34" charset="0"/>
                <a:ea typeface="Times New Roman" panose="02020603050405020304" pitchFamily="18" charset="0"/>
              </a:rPr>
              <a:t>Los  pacientes consideran que la característica más llamativa actualmente de la clínica es: la atención brindada, seguida por higiene, precios, facilidad para obtener una cita y el plan de beneficios, por lo que se  determina que la estrategia de marketing interno fue exitosa y garantizo una alta satisfacción al cliente. </a:t>
            </a:r>
          </a:p>
          <a:p>
            <a:pPr marL="228600" algn="just">
              <a:lnSpc>
                <a:spcPct val="150000"/>
              </a:lnSpc>
            </a:pPr>
            <a:endParaRPr lang="es-CO"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31295930"/>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3"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Resultados</a:t>
            </a:r>
          </a:p>
        </p:txBody>
      </p:sp>
      <p:pic>
        <p:nvPicPr>
          <p:cNvPr id="8" name="image17.png" descr="Interfaz de usuario gráfica, Sitio web&#10;&#10;Descripción generada automáticamente">
            <a:extLst>
              <a:ext uri="{FF2B5EF4-FFF2-40B4-BE49-F238E27FC236}">
                <a16:creationId xmlns:a16="http://schemas.microsoft.com/office/drawing/2014/main" id="{A8514DDB-E028-8C19-7DC2-5E604E610384}"/>
              </a:ext>
            </a:extLst>
          </p:cNvPr>
          <p:cNvPicPr/>
          <p:nvPr/>
        </p:nvPicPr>
        <p:blipFill>
          <a:blip r:embed="rId4"/>
          <a:srcRect l="30579" t="35690" r="29802" b="30511"/>
          <a:stretch>
            <a:fillRect/>
          </a:stretch>
        </p:blipFill>
        <p:spPr>
          <a:xfrm>
            <a:off x="85334" y="1906360"/>
            <a:ext cx="7167770" cy="3045279"/>
          </a:xfrm>
          <a:prstGeom prst="rect">
            <a:avLst/>
          </a:prstGeom>
          <a:ln/>
        </p:spPr>
      </p:pic>
      <p:sp>
        <p:nvSpPr>
          <p:cNvPr id="2" name="CuadroTexto 1">
            <a:extLst>
              <a:ext uri="{FF2B5EF4-FFF2-40B4-BE49-F238E27FC236}">
                <a16:creationId xmlns:a16="http://schemas.microsoft.com/office/drawing/2014/main" id="{25EC7927-C164-42DD-824F-31090369FECF}"/>
              </a:ext>
            </a:extLst>
          </p:cNvPr>
          <p:cNvSpPr txBox="1"/>
          <p:nvPr/>
        </p:nvSpPr>
        <p:spPr>
          <a:xfrm>
            <a:off x="289939" y="1217127"/>
            <a:ext cx="6758561" cy="4339650"/>
          </a:xfrm>
          <a:prstGeom prst="rect">
            <a:avLst/>
          </a:prstGeom>
          <a:noFill/>
        </p:spPr>
        <p:txBody>
          <a:bodyPr wrap="square" rtlCol="0">
            <a:spAutoFit/>
          </a:bodyPr>
          <a:lstStyle/>
          <a:p>
            <a:r>
              <a:rPr lang="es-CO" sz="1200" b="1" dirty="0"/>
              <a:t>Grafico 12</a:t>
            </a:r>
            <a:r>
              <a:rPr lang="es-CO" sz="1200" dirty="0"/>
              <a:t> </a:t>
            </a:r>
          </a:p>
          <a:p>
            <a:endParaRPr lang="es-CO" sz="1200" dirty="0"/>
          </a:p>
          <a:p>
            <a:endParaRPr lang="es-CO" sz="1200" dirty="0"/>
          </a:p>
          <a:p>
            <a:r>
              <a:rPr lang="es-CO" sz="1200" dirty="0"/>
              <a:t>Pregunta 9 encuesta de satisfacción. Microsoft </a:t>
            </a:r>
            <a:r>
              <a:rPr lang="es-CO" sz="1200" dirty="0" err="1"/>
              <a:t>forms</a:t>
            </a:r>
            <a:r>
              <a:rPr lang="es-CO" sz="1200" dirty="0"/>
              <a:t>   </a:t>
            </a:r>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endParaRPr lang="es-CO" sz="1200" dirty="0"/>
          </a:p>
          <a:p>
            <a:r>
              <a:rPr lang="es-CO" sz="1200" dirty="0"/>
              <a:t>Nota. Novena pregunta de la encuesta donde se evalúan las diferentes estrategias de mercadeo, podemos observar que en su mayoría los pacientes no les llama la atención los obsequios que </a:t>
            </a:r>
            <a:r>
              <a:rPr lang="es-CO" sz="1200" dirty="0" err="1"/>
              <a:t>Prodental</a:t>
            </a:r>
            <a:r>
              <a:rPr lang="es-CO" sz="1200" dirty="0"/>
              <a:t> sonríe ya ha brindado. </a:t>
            </a:r>
          </a:p>
          <a:p>
            <a:endParaRPr lang="es-CO" sz="1200" dirty="0"/>
          </a:p>
        </p:txBody>
      </p:sp>
      <p:sp>
        <p:nvSpPr>
          <p:cNvPr id="10" name="Rectángulo: esquinas redondeadas 7">
            <a:extLst>
              <a:ext uri="{FF2B5EF4-FFF2-40B4-BE49-F238E27FC236}">
                <a16:creationId xmlns:a16="http://schemas.microsoft.com/office/drawing/2014/main" id="{49355A34-7FCD-5647-8F64-0FA69114F1D3}"/>
              </a:ext>
            </a:extLst>
          </p:cNvPr>
          <p:cNvSpPr/>
          <p:nvPr/>
        </p:nvSpPr>
        <p:spPr>
          <a:xfrm>
            <a:off x="8037502" y="1622932"/>
            <a:ext cx="3790950" cy="3068989"/>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28600" algn="just">
              <a:lnSpc>
                <a:spcPct val="150000"/>
              </a:lnSpc>
            </a:pPr>
            <a:r>
              <a:rPr lang="es-CO" sz="1200" dirty="0">
                <a:solidFill>
                  <a:schemeClr val="tx1"/>
                </a:solidFill>
                <a:latin typeface="Arial" panose="020B0604020202020204" pitchFamily="34" charset="0"/>
                <a:ea typeface="Times New Roman" panose="02020603050405020304" pitchFamily="18" charset="0"/>
              </a:rPr>
              <a:t>La entrega de obsequios en cada consulta a pesar de ser una estrategia ambiciosa refleja que es la característica menos llamativa de la clínica, seguida por los precios de los tratamientos.</a:t>
            </a:r>
            <a:endParaRPr lang="es-CO" sz="1200" dirty="0">
              <a:latin typeface="Times New Roman" panose="02020603050405020304" pitchFamily="18" charset="0"/>
              <a:ea typeface="Times New Roman" panose="02020603050405020304" pitchFamily="18" charset="0"/>
            </a:endParaRPr>
          </a:p>
          <a:p>
            <a:pPr marL="228600" algn="just">
              <a:lnSpc>
                <a:spcPct val="150000"/>
              </a:lnSpc>
            </a:pPr>
            <a:endParaRPr lang="es-CO"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381531100"/>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dirty="0">
                <a:solidFill>
                  <a:schemeClr val="tx2"/>
                </a:solidFill>
              </a:rPr>
              <a:t>Resultados</a:t>
            </a:r>
          </a:p>
        </p:txBody>
      </p:sp>
      <p:pic>
        <p:nvPicPr>
          <p:cNvPr id="10" name="image16.png" descr="Captura de pantalla de computadora&#10;&#10;Descripción generada automáticamente">
            <a:extLst>
              <a:ext uri="{FF2B5EF4-FFF2-40B4-BE49-F238E27FC236}">
                <a16:creationId xmlns:a16="http://schemas.microsoft.com/office/drawing/2014/main" id="{6BCDC5DB-239C-3474-2DFE-ECEE81596FC2}"/>
              </a:ext>
            </a:extLst>
          </p:cNvPr>
          <p:cNvPicPr/>
          <p:nvPr/>
        </p:nvPicPr>
        <p:blipFill>
          <a:blip r:embed="rId3"/>
          <a:srcRect l="30313" t="49163" r="30866" b="29327"/>
          <a:stretch>
            <a:fillRect/>
          </a:stretch>
        </p:blipFill>
        <p:spPr>
          <a:xfrm>
            <a:off x="1872891" y="3168115"/>
            <a:ext cx="8293817" cy="2601503"/>
          </a:xfrm>
          <a:prstGeom prst="rect">
            <a:avLst/>
          </a:prstGeom>
          <a:ln/>
        </p:spPr>
      </p:pic>
      <p:sp>
        <p:nvSpPr>
          <p:cNvPr id="8" name="Rectángulo: esquinas redondeadas 7">
            <a:extLst>
              <a:ext uri="{FF2B5EF4-FFF2-40B4-BE49-F238E27FC236}">
                <a16:creationId xmlns:a16="http://schemas.microsoft.com/office/drawing/2014/main" id="{927E85B3-55FB-4C91-571B-BEC763D376AB}"/>
              </a:ext>
            </a:extLst>
          </p:cNvPr>
          <p:cNvSpPr/>
          <p:nvPr/>
        </p:nvSpPr>
        <p:spPr>
          <a:xfrm>
            <a:off x="781878" y="1044185"/>
            <a:ext cx="10628243" cy="1485308"/>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28600" algn="just">
              <a:lnSpc>
                <a:spcPct val="150000"/>
              </a:lnSpc>
            </a:pPr>
            <a:r>
              <a:rPr lang="es-CO" sz="1400" dirty="0">
                <a:solidFill>
                  <a:schemeClr val="tx1"/>
                </a:solidFill>
                <a:effectLst/>
                <a:latin typeface="Arial" panose="020B0604020202020204" pitchFamily="34" charset="0"/>
                <a:ea typeface="Times New Roman" panose="02020603050405020304" pitchFamily="18" charset="0"/>
              </a:rPr>
              <a:t>Desde la perspectiva de fidelización de paciente se logra evidenciar que el plan de beneficios diseñado tiene un porcentaje de afiliación y satisfacción del 75%, lo cual deja un 15% pendientes por afiliación y un 0% de afiliados insatisfechos.</a:t>
            </a:r>
            <a:endParaRPr lang="es-CO" sz="1400" dirty="0">
              <a:solidFill>
                <a:schemeClr val="tx1"/>
              </a:solidFill>
              <a:effectLst/>
              <a:latin typeface="Times New Roman" panose="02020603050405020304" pitchFamily="18" charset="0"/>
              <a:ea typeface="Times New Roman" panose="02020603050405020304" pitchFamily="18" charset="0"/>
            </a:endParaRPr>
          </a:p>
        </p:txBody>
      </p:sp>
      <p:sp>
        <p:nvSpPr>
          <p:cNvPr id="2" name="CuadroTexto 1">
            <a:extLst>
              <a:ext uri="{FF2B5EF4-FFF2-40B4-BE49-F238E27FC236}">
                <a16:creationId xmlns:a16="http://schemas.microsoft.com/office/drawing/2014/main" id="{1196949E-20D6-48F7-BAB8-C0DBFA7A71E0}"/>
              </a:ext>
            </a:extLst>
          </p:cNvPr>
          <p:cNvSpPr txBox="1"/>
          <p:nvPr/>
        </p:nvSpPr>
        <p:spPr>
          <a:xfrm>
            <a:off x="1391477" y="2578703"/>
            <a:ext cx="10018644" cy="3647152"/>
          </a:xfrm>
          <a:prstGeom prst="rect">
            <a:avLst/>
          </a:prstGeom>
          <a:noFill/>
        </p:spPr>
        <p:txBody>
          <a:bodyPr wrap="square" rtlCol="0">
            <a:spAutoFit/>
          </a:bodyPr>
          <a:lstStyle/>
          <a:p>
            <a:r>
              <a:rPr lang="es-CO" sz="1100" b="1" dirty="0"/>
              <a:t>Grafico 11</a:t>
            </a:r>
            <a:r>
              <a:rPr lang="es-CO" sz="1100" dirty="0"/>
              <a:t> </a:t>
            </a:r>
          </a:p>
          <a:p>
            <a:endParaRPr lang="es-CO" sz="1100" dirty="0"/>
          </a:p>
          <a:p>
            <a:endParaRPr lang="es-CO" sz="1100" dirty="0"/>
          </a:p>
          <a:p>
            <a:r>
              <a:rPr lang="es-CO" sz="1100" dirty="0"/>
              <a:t>Pregunta 7 encuesta de satisfacción. Microsoft </a:t>
            </a:r>
            <a:r>
              <a:rPr lang="es-CO" sz="1100" dirty="0" err="1"/>
              <a:t>forms</a:t>
            </a:r>
            <a:r>
              <a:rPr lang="es-CO" sz="1100" dirty="0"/>
              <a:t> </a:t>
            </a:r>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endParaRPr lang="es-CO" sz="1100" dirty="0"/>
          </a:p>
          <a:p>
            <a:r>
              <a:rPr lang="es-CO" sz="1100" dirty="0"/>
              <a:t>Nota. Séptima pregunta de la encuesta donde se evalúan las diferentes estrategias de mercadeo, podemos observar que la mayoría de los pacientes están de acuerdo con el plan de afiliación para su tratamiento de ortodoncia.</a:t>
            </a:r>
          </a:p>
          <a:p>
            <a:endParaRPr lang="es-CO" sz="1100" dirty="0"/>
          </a:p>
        </p:txBody>
      </p:sp>
    </p:spTree>
    <p:extLst>
      <p:ext uri="{BB962C8B-B14F-4D97-AF65-F5344CB8AC3E}">
        <p14:creationId xmlns:p14="http://schemas.microsoft.com/office/powerpoint/2010/main" val="76138377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id="{E237E922-EC07-4C84-9CBD-01445223BE6C}"/>
              </a:ext>
            </a:extLst>
          </p:cNvPr>
          <p:cNvSpPr/>
          <p:nvPr/>
        </p:nvSpPr>
        <p:spPr>
          <a:xfrm>
            <a:off x="304800" y="2476500"/>
            <a:ext cx="11582400" cy="19050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28600" algn="just">
              <a:lnSpc>
                <a:spcPct val="150000"/>
              </a:lnSpc>
            </a:pPr>
            <a:r>
              <a:rPr lang="es-CO" sz="1800" b="1" dirty="0">
                <a:solidFill>
                  <a:srgbClr val="000000"/>
                </a:solidFill>
                <a:effectLst/>
                <a:latin typeface="Arial" panose="020B0604020202020204" pitchFamily="34" charset="0"/>
                <a:ea typeface="Times New Roman" panose="02020603050405020304" pitchFamily="18" charset="0"/>
              </a:rPr>
              <a:t>Desde la perspectiva del plan de afiliación se evidencio que 357 pacientes de 500 se han vinculado al plan, es decir un 71,4% de los pacientes del servicio de ortodoncia, un porcentaje cercano al porcentaje que permite la auto sustentabilidad del plan de marketing el cual es del 80%. </a:t>
            </a:r>
            <a:endParaRPr lang="es-CO" sz="1800" b="1" dirty="0">
              <a:effectLst/>
              <a:latin typeface="Times New Roman" panose="02020603050405020304" pitchFamily="18" charset="0"/>
              <a:ea typeface="Times New Roman" panose="02020603050405020304" pitchFamily="18" charset="0"/>
            </a:endParaRPr>
          </a:p>
        </p:txBody>
      </p:sp>
      <p:sp>
        <p:nvSpPr>
          <p:cNvPr id="5" name="CuadroTexto 4">
            <a:extLst>
              <a:ext uri="{FF2B5EF4-FFF2-40B4-BE49-F238E27FC236}">
                <a16:creationId xmlns:a16="http://schemas.microsoft.com/office/drawing/2014/main" id="{ABD5431A-6EF2-4F54-BFCD-28A6BBB4AD00}"/>
              </a:ext>
            </a:extLst>
          </p:cNvPr>
          <p:cNvSpPr txBox="1"/>
          <p:nvPr/>
        </p:nvSpPr>
        <p:spPr>
          <a:xfrm>
            <a:off x="5143500" y="243703"/>
            <a:ext cx="1905000" cy="523220"/>
          </a:xfrm>
          <a:prstGeom prst="rect">
            <a:avLst/>
          </a:prstGeom>
          <a:noFill/>
        </p:spPr>
        <p:txBody>
          <a:bodyPr wrap="square" rtlCol="0">
            <a:spAutoFit/>
          </a:bodyPr>
          <a:lstStyle/>
          <a:p>
            <a:r>
              <a:rPr lang="es-CO" sz="2800" dirty="0">
                <a:solidFill>
                  <a:schemeClr val="tx2"/>
                </a:solidFill>
              </a:rPr>
              <a:t>Resultados</a:t>
            </a:r>
          </a:p>
        </p:txBody>
      </p:sp>
    </p:spTree>
    <p:extLst>
      <p:ext uri="{BB962C8B-B14F-4D97-AF65-F5344CB8AC3E}">
        <p14:creationId xmlns:p14="http://schemas.microsoft.com/office/powerpoint/2010/main" val="393324593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0"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2" name="CuadroTexto 1">
            <a:extLst>
              <a:ext uri="{FF2B5EF4-FFF2-40B4-BE49-F238E27FC236}">
                <a16:creationId xmlns:a16="http://schemas.microsoft.com/office/drawing/2014/main" id="{2B255270-09A2-EDBE-33CB-A7751B7D677D}"/>
              </a:ext>
            </a:extLst>
          </p:cNvPr>
          <p:cNvSpPr txBox="1"/>
          <p:nvPr/>
        </p:nvSpPr>
        <p:spPr>
          <a:xfrm>
            <a:off x="5100828" y="229636"/>
            <a:ext cx="1990343" cy="523220"/>
          </a:xfrm>
          <a:prstGeom prst="rect">
            <a:avLst/>
          </a:prstGeom>
          <a:noFill/>
        </p:spPr>
        <p:txBody>
          <a:bodyPr wrap="square" rtlCol="0">
            <a:spAutoFit/>
          </a:bodyPr>
          <a:lstStyle/>
          <a:p>
            <a:r>
              <a:rPr lang="es-CO" sz="2800" b="1">
                <a:solidFill>
                  <a:schemeClr val="tx2"/>
                </a:solidFill>
              </a:rPr>
              <a:t>Justificación</a:t>
            </a:r>
          </a:p>
        </p:txBody>
      </p:sp>
      <p:sp>
        <p:nvSpPr>
          <p:cNvPr id="8" name="Rectángulo: esquinas redondeadas 7">
            <a:extLst>
              <a:ext uri="{FF2B5EF4-FFF2-40B4-BE49-F238E27FC236}">
                <a16:creationId xmlns:a16="http://schemas.microsoft.com/office/drawing/2014/main" id="{36CBE7A6-E880-0D53-3F18-1B44878F19C3}"/>
              </a:ext>
            </a:extLst>
          </p:cNvPr>
          <p:cNvSpPr/>
          <p:nvPr/>
        </p:nvSpPr>
        <p:spPr>
          <a:xfrm>
            <a:off x="304800" y="1077313"/>
            <a:ext cx="11582398" cy="2046887"/>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85750" indent="-285750" algn="just">
              <a:lnSpc>
                <a:spcPct val="150000"/>
              </a:lnSpc>
              <a:buFont typeface="Arial" panose="020B0604020202020204" pitchFamily="34" charset="0"/>
              <a:buChar char="•"/>
            </a:pPr>
            <a:r>
              <a:rPr lang="es-CO" sz="1600" dirty="0">
                <a:solidFill>
                  <a:schemeClr val="tx1"/>
                </a:solidFill>
                <a:effectLst/>
                <a:latin typeface="Arial" panose="020B0604020202020204" pitchFamily="34" charset="0"/>
                <a:ea typeface="Times New Roman" panose="02020603050405020304" pitchFamily="18" charset="0"/>
              </a:rPr>
              <a:t>Debido a la actual situación de </a:t>
            </a:r>
            <a:r>
              <a:rPr lang="es-CO" sz="1600" b="1" dirty="0">
                <a:solidFill>
                  <a:schemeClr val="tx1"/>
                </a:solidFill>
                <a:effectLst/>
                <a:latin typeface="Arial" panose="020B0604020202020204" pitchFamily="34" charset="0"/>
                <a:ea typeface="Times New Roman" panose="02020603050405020304" pitchFamily="18" charset="0"/>
              </a:rPr>
              <a:t>pandemia global</a:t>
            </a:r>
            <a:r>
              <a:rPr lang="es-CO" sz="1600" dirty="0">
                <a:solidFill>
                  <a:schemeClr val="tx1"/>
                </a:solidFill>
                <a:effectLst/>
                <a:latin typeface="Arial" panose="020B0604020202020204" pitchFamily="34" charset="0"/>
                <a:ea typeface="Times New Roman" panose="02020603050405020304" pitchFamily="18" charset="0"/>
              </a:rPr>
              <a:t>, en la cual se ha producido un </a:t>
            </a:r>
            <a:r>
              <a:rPr lang="es-CO" sz="1600" b="1" dirty="0">
                <a:solidFill>
                  <a:schemeClr val="tx1"/>
                </a:solidFill>
                <a:effectLst/>
                <a:latin typeface="Arial" panose="020B0604020202020204" pitchFamily="34" charset="0"/>
                <a:ea typeface="Times New Roman" panose="02020603050405020304" pitchFamily="18" charset="0"/>
              </a:rPr>
              <a:t>fuerte impacto económico </a:t>
            </a:r>
            <a:r>
              <a:rPr lang="es-CO" sz="1600" dirty="0">
                <a:solidFill>
                  <a:schemeClr val="tx1"/>
                </a:solidFill>
                <a:effectLst/>
                <a:latin typeface="Arial" panose="020B0604020202020204" pitchFamily="34" charset="0"/>
                <a:ea typeface="Times New Roman" panose="02020603050405020304" pitchFamily="18" charset="0"/>
              </a:rPr>
              <a:t>sobre la población en general, se considera relevante que se revisen algunos aspectos en materia de </a:t>
            </a:r>
            <a:r>
              <a:rPr lang="es-CO" sz="1600" b="1" dirty="0">
                <a:solidFill>
                  <a:schemeClr val="tx1"/>
                </a:solidFill>
                <a:effectLst/>
                <a:latin typeface="Arial" panose="020B0604020202020204" pitchFamily="34" charset="0"/>
                <a:ea typeface="Times New Roman" panose="02020603050405020304" pitchFamily="18" charset="0"/>
              </a:rPr>
              <a:t>marketing de la clínica </a:t>
            </a:r>
            <a:r>
              <a:rPr lang="es-CO" sz="1600" b="1" dirty="0" err="1">
                <a:solidFill>
                  <a:schemeClr val="tx1"/>
                </a:solidFill>
                <a:effectLst/>
                <a:latin typeface="Arial" panose="020B0604020202020204" pitchFamily="34" charset="0"/>
                <a:ea typeface="Times New Roman" panose="02020603050405020304" pitchFamily="18" charset="0"/>
              </a:rPr>
              <a:t>Prodental</a:t>
            </a:r>
            <a:r>
              <a:rPr lang="es-CO" sz="1600" b="1" dirty="0">
                <a:solidFill>
                  <a:schemeClr val="tx1"/>
                </a:solidFill>
                <a:effectLst/>
                <a:latin typeface="Arial" panose="020B0604020202020204" pitchFamily="34" charset="0"/>
                <a:ea typeface="Times New Roman" panose="02020603050405020304" pitchFamily="18" charset="0"/>
              </a:rPr>
              <a:t> Sonríe Ya</a:t>
            </a:r>
            <a:r>
              <a:rPr lang="es-CO" sz="1600" dirty="0">
                <a:solidFill>
                  <a:schemeClr val="tx1"/>
                </a:solidFill>
                <a:effectLst/>
                <a:latin typeface="Arial" panose="020B0604020202020204" pitchFamily="34" charset="0"/>
                <a:ea typeface="Times New Roman" panose="02020603050405020304" pitchFamily="18" charset="0"/>
              </a:rPr>
              <a:t>, debido a que es de gran importancia poder ofrecer un </a:t>
            </a:r>
            <a:r>
              <a:rPr lang="es-CO" sz="1600" b="1" dirty="0">
                <a:solidFill>
                  <a:schemeClr val="tx1"/>
                </a:solidFill>
                <a:effectLst/>
                <a:latin typeface="Arial" panose="020B0604020202020204" pitchFamily="34" charset="0"/>
                <a:ea typeface="Times New Roman" panose="02020603050405020304" pitchFamily="18" charset="0"/>
              </a:rPr>
              <a:t>valor agregado, que permita la mayor captación y fidelización de pacientes, realizando una inversión congruente con la situación actual.</a:t>
            </a:r>
            <a:endParaRPr lang="es-CO" sz="1600" b="1" dirty="0">
              <a:solidFill>
                <a:schemeClr val="tx1"/>
              </a:solidFill>
              <a:latin typeface="Arial" panose="020B0604020202020204" pitchFamily="34" charset="0"/>
              <a:ea typeface="Times New Roman" panose="02020603050405020304" pitchFamily="18" charset="0"/>
            </a:endParaRPr>
          </a:p>
        </p:txBody>
      </p:sp>
      <p:sp>
        <p:nvSpPr>
          <p:cNvPr id="11" name="Rectángulo: esquinas redondeadas 10">
            <a:extLst>
              <a:ext uri="{FF2B5EF4-FFF2-40B4-BE49-F238E27FC236}">
                <a16:creationId xmlns:a16="http://schemas.microsoft.com/office/drawing/2014/main" id="{3220621C-8945-1C6F-FAA1-58C9752D7021}"/>
              </a:ext>
            </a:extLst>
          </p:cNvPr>
          <p:cNvSpPr/>
          <p:nvPr/>
        </p:nvSpPr>
        <p:spPr>
          <a:xfrm>
            <a:off x="304800" y="3276600"/>
            <a:ext cx="11582398" cy="27432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85750" indent="-285750" algn="just">
              <a:lnSpc>
                <a:spcPct val="150000"/>
              </a:lnSpc>
              <a:buFont typeface="Arial" panose="020B0604020202020204" pitchFamily="34" charset="0"/>
              <a:buChar char="•"/>
            </a:pPr>
            <a:r>
              <a:rPr lang="es-CO" sz="1600" dirty="0">
                <a:solidFill>
                  <a:schemeClr val="tx1"/>
                </a:solidFill>
                <a:effectLst/>
                <a:latin typeface="Arial" panose="020B0604020202020204" pitchFamily="34" charset="0"/>
                <a:ea typeface="Times New Roman" panose="02020603050405020304" pitchFamily="18" charset="0"/>
              </a:rPr>
              <a:t>Como se menciona en (Cázares-de LF, 2021)“las medidas que se han tomado para mitigar esta pandemia como el confinamiento y aislamiento generalizado de las personas en sus hogares, han ocasionado una </a:t>
            </a:r>
            <a:r>
              <a:rPr lang="es-CO" sz="1600" b="1" dirty="0">
                <a:solidFill>
                  <a:schemeClr val="tx1"/>
                </a:solidFill>
                <a:effectLst/>
                <a:latin typeface="Arial" panose="020B0604020202020204" pitchFamily="34" charset="0"/>
                <a:ea typeface="Times New Roman" panose="02020603050405020304" pitchFamily="18" charset="0"/>
              </a:rPr>
              <a:t>caída en la actividad económica</a:t>
            </a:r>
            <a:r>
              <a:rPr lang="es-CO" sz="1600" dirty="0">
                <a:solidFill>
                  <a:schemeClr val="tx1"/>
                </a:solidFill>
                <a:effectLst/>
                <a:latin typeface="Arial" panose="020B0604020202020204" pitchFamily="34" charset="0"/>
                <a:ea typeface="Times New Roman" panose="02020603050405020304" pitchFamily="18" charset="0"/>
              </a:rPr>
              <a:t>, lo que ha afectado los recursos económicos de los pacientes; específicamente en el </a:t>
            </a:r>
            <a:r>
              <a:rPr lang="es-CO" sz="1600" b="1" dirty="0">
                <a:solidFill>
                  <a:schemeClr val="tx1"/>
                </a:solidFill>
                <a:effectLst/>
                <a:latin typeface="Arial" panose="020B0604020202020204" pitchFamily="34" charset="0"/>
                <a:ea typeface="Times New Roman" panose="02020603050405020304" pitchFamily="18" charset="0"/>
              </a:rPr>
              <a:t>sector odontológico </a:t>
            </a:r>
            <a:r>
              <a:rPr lang="es-CO" sz="1600" dirty="0">
                <a:solidFill>
                  <a:schemeClr val="tx1"/>
                </a:solidFill>
                <a:effectLst/>
                <a:latin typeface="Arial" panose="020B0604020202020204" pitchFamily="34" charset="0"/>
                <a:ea typeface="Times New Roman" panose="02020603050405020304" pitchFamily="18" charset="0"/>
              </a:rPr>
              <a:t>se ha generado una </a:t>
            </a:r>
            <a:r>
              <a:rPr lang="es-CO" sz="1600" b="1" dirty="0">
                <a:solidFill>
                  <a:schemeClr val="tx1"/>
                </a:solidFill>
                <a:effectLst/>
                <a:latin typeface="Arial" panose="020B0604020202020204" pitchFamily="34" charset="0"/>
                <a:ea typeface="Times New Roman" panose="02020603050405020304" pitchFamily="18" charset="0"/>
              </a:rPr>
              <a:t>escasez en la atención médico-odontológica, una reducción de proveedores de insumos, encarecimiento en los equipos de protección personal y escasos recursos para tratar a los pacientes</a:t>
            </a:r>
            <a:r>
              <a:rPr lang="es-CO" sz="1600" dirty="0">
                <a:solidFill>
                  <a:schemeClr val="tx1"/>
                </a:solidFill>
                <a:effectLst/>
                <a:latin typeface="Arial" panose="020B0604020202020204" pitchFamily="34" charset="0"/>
                <a:ea typeface="Times New Roman" panose="02020603050405020304" pitchFamily="18" charset="0"/>
              </a:rPr>
              <a:t>.” </a:t>
            </a:r>
            <a:endParaRPr lang="es-CO" sz="1600" dirty="0">
              <a:solidFill>
                <a:schemeClr val="tx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2609293"/>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Conclusión</a:t>
            </a:r>
          </a:p>
        </p:txBody>
      </p:sp>
      <p:sp>
        <p:nvSpPr>
          <p:cNvPr id="10" name="Rectángulo: esquinas redondeadas 9">
            <a:extLst>
              <a:ext uri="{FF2B5EF4-FFF2-40B4-BE49-F238E27FC236}">
                <a16:creationId xmlns:a16="http://schemas.microsoft.com/office/drawing/2014/main" id="{2C423C54-BB65-10A4-43CC-960BB272813D}"/>
              </a:ext>
            </a:extLst>
          </p:cNvPr>
          <p:cNvSpPr/>
          <p:nvPr/>
        </p:nvSpPr>
        <p:spPr>
          <a:xfrm>
            <a:off x="572819" y="1905000"/>
            <a:ext cx="11046361" cy="30480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457200" algn="just">
              <a:lnSpc>
                <a:spcPct val="150000"/>
              </a:lnSpc>
            </a:pPr>
            <a:r>
              <a:rPr lang="es-CO" sz="1800" dirty="0">
                <a:solidFill>
                  <a:schemeClr val="tx1"/>
                </a:solidFill>
                <a:effectLst/>
                <a:latin typeface="Arial" panose="020B0604020202020204" pitchFamily="34" charset="0"/>
                <a:ea typeface="Times New Roman" panose="02020603050405020304" pitchFamily="18" charset="0"/>
              </a:rPr>
              <a:t>De acuerdo a los resultados obtenidos tanto de las estadísticas de redes sociales como de las encuestas realizadas, se puede concluir que el grupo de estrategias de marketing  aplicadas por parte de la clínica </a:t>
            </a:r>
            <a:r>
              <a:rPr lang="es-CO" sz="1800" dirty="0" err="1">
                <a:solidFill>
                  <a:schemeClr val="tx1"/>
                </a:solidFill>
                <a:effectLst/>
                <a:latin typeface="Arial" panose="020B0604020202020204" pitchFamily="34" charset="0"/>
                <a:ea typeface="Times New Roman" panose="02020603050405020304" pitchFamily="18" charset="0"/>
              </a:rPr>
              <a:t>Prodental</a:t>
            </a:r>
            <a:r>
              <a:rPr lang="es-CO" sz="1800" dirty="0">
                <a:solidFill>
                  <a:schemeClr val="tx1"/>
                </a:solidFill>
                <a:effectLst/>
                <a:latin typeface="Arial" panose="020B0604020202020204" pitchFamily="34" charset="0"/>
                <a:ea typeface="Times New Roman" panose="02020603050405020304" pitchFamily="18" charset="0"/>
              </a:rPr>
              <a:t> Sonríe Ya, han resultado exitosas en su gran mayoría, de la misma manera que al conseguir una afiliación casi completa de sus pacientes al plan de beneficios creado. Estas estrategias serán autosustentables a largo plazo y generaran ganancias más allá de los tratamientos realizados a los nuevos pacientes que acuden a consulta en la clínica odontológica.</a:t>
            </a:r>
            <a:endParaRPr lang="es-CO" sz="1800" dirty="0">
              <a:solidFill>
                <a:schemeClr val="tx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41784280"/>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Discusión</a:t>
            </a:r>
          </a:p>
        </p:txBody>
      </p:sp>
      <p:graphicFrame>
        <p:nvGraphicFramePr>
          <p:cNvPr id="8" name="Marcador de contenido 3">
            <a:extLst>
              <a:ext uri="{FF2B5EF4-FFF2-40B4-BE49-F238E27FC236}">
                <a16:creationId xmlns:a16="http://schemas.microsoft.com/office/drawing/2014/main" id="{5A51FB04-B7F9-C540-A31F-C138006520AC}"/>
              </a:ext>
            </a:extLst>
          </p:cNvPr>
          <p:cNvGraphicFramePr>
            <a:graphicFrameLocks/>
          </p:cNvGraphicFramePr>
          <p:nvPr>
            <p:extLst>
              <p:ext uri="{D42A27DB-BD31-4B8C-83A1-F6EECF244321}">
                <p14:modId xmlns:p14="http://schemas.microsoft.com/office/powerpoint/2010/main" val="2131658753"/>
              </p:ext>
            </p:extLst>
          </p:nvPr>
        </p:nvGraphicFramePr>
        <p:xfrm>
          <a:off x="838200" y="1445960"/>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uadroTexto 8">
            <a:extLst>
              <a:ext uri="{FF2B5EF4-FFF2-40B4-BE49-F238E27FC236}">
                <a16:creationId xmlns:a16="http://schemas.microsoft.com/office/drawing/2014/main" id="{ADD1F439-48BF-6B4C-B2DA-F6748545EE95}"/>
              </a:ext>
            </a:extLst>
          </p:cNvPr>
          <p:cNvSpPr txBox="1"/>
          <p:nvPr/>
        </p:nvSpPr>
        <p:spPr>
          <a:xfrm>
            <a:off x="838200" y="1571902"/>
            <a:ext cx="1891428" cy="507831"/>
          </a:xfrm>
          <a:prstGeom prst="rect">
            <a:avLst/>
          </a:prstGeom>
          <a:noFill/>
        </p:spPr>
        <p:txBody>
          <a:bodyPr wrap="square" lIns="91440" tIns="45720" rIns="91440" bIns="45720" rtlCol="0" anchor="t">
            <a:spAutoFit/>
          </a:bodyPr>
          <a:lstStyle/>
          <a:p>
            <a:pPr algn="just"/>
            <a:r>
              <a:rPr lang="es-CO" sz="900">
                <a:latin typeface="Arial"/>
                <a:cs typeface="Arial"/>
              </a:rPr>
              <a:t>58% </a:t>
            </a:r>
            <a:r>
              <a:rPr lang="es-CO" sz="900" err="1">
                <a:latin typeface="Arial"/>
                <a:cs typeface="Arial"/>
              </a:rPr>
              <a:t>pctes</a:t>
            </a:r>
            <a:r>
              <a:rPr lang="es-CO" sz="900">
                <a:latin typeface="Arial"/>
                <a:cs typeface="Arial"/>
              </a:rPr>
              <a:t> consideran los precios de los </a:t>
            </a:r>
            <a:r>
              <a:rPr lang="es-CO" sz="900" err="1">
                <a:latin typeface="Arial"/>
                <a:cs typeface="Arial"/>
              </a:rPr>
              <a:t>tto</a:t>
            </a:r>
            <a:r>
              <a:rPr lang="es-CO" sz="900">
                <a:latin typeface="Arial"/>
                <a:cs typeface="Arial"/>
              </a:rPr>
              <a:t> un factor positivo de la clínica</a:t>
            </a:r>
          </a:p>
        </p:txBody>
      </p:sp>
      <p:sp>
        <p:nvSpPr>
          <p:cNvPr id="10" name="CuadroTexto 9">
            <a:extLst>
              <a:ext uri="{FF2B5EF4-FFF2-40B4-BE49-F238E27FC236}">
                <a16:creationId xmlns:a16="http://schemas.microsoft.com/office/drawing/2014/main" id="{7EE28FCE-A75F-DE4C-AFB1-738114975390}"/>
              </a:ext>
            </a:extLst>
          </p:cNvPr>
          <p:cNvSpPr txBox="1"/>
          <p:nvPr/>
        </p:nvSpPr>
        <p:spPr>
          <a:xfrm>
            <a:off x="3678099" y="1376709"/>
            <a:ext cx="1891428" cy="646331"/>
          </a:xfrm>
          <a:prstGeom prst="rect">
            <a:avLst/>
          </a:prstGeom>
          <a:noFill/>
        </p:spPr>
        <p:txBody>
          <a:bodyPr wrap="square" lIns="91440" tIns="45720" rIns="91440" bIns="45720" rtlCol="0" anchor="t">
            <a:spAutoFit/>
          </a:bodyPr>
          <a:lstStyle/>
          <a:p>
            <a:pPr algn="just"/>
            <a:r>
              <a:rPr lang="es-CO" sz="900">
                <a:latin typeface="Arial"/>
                <a:cs typeface="Arial"/>
              </a:rPr>
              <a:t>Se implementó un plan de beneficios, 25% de los pacientes considera el plan como un factor favorable.</a:t>
            </a:r>
          </a:p>
        </p:txBody>
      </p:sp>
      <p:sp>
        <p:nvSpPr>
          <p:cNvPr id="11" name="CuadroTexto 10">
            <a:extLst>
              <a:ext uri="{FF2B5EF4-FFF2-40B4-BE49-F238E27FC236}">
                <a16:creationId xmlns:a16="http://schemas.microsoft.com/office/drawing/2014/main" id="{F14205AA-EE22-8F4F-A15C-A96F0812265D}"/>
              </a:ext>
            </a:extLst>
          </p:cNvPr>
          <p:cNvSpPr txBox="1"/>
          <p:nvPr/>
        </p:nvSpPr>
        <p:spPr>
          <a:xfrm>
            <a:off x="6365315" y="1376708"/>
            <a:ext cx="2044111" cy="646331"/>
          </a:xfrm>
          <a:prstGeom prst="rect">
            <a:avLst/>
          </a:prstGeom>
          <a:noFill/>
        </p:spPr>
        <p:txBody>
          <a:bodyPr wrap="square" lIns="91440" tIns="45720" rIns="91440" bIns="45720" rtlCol="0" anchor="t">
            <a:spAutoFit/>
          </a:bodyPr>
          <a:lstStyle/>
          <a:p>
            <a:pPr algn="just"/>
            <a:r>
              <a:rPr lang="es-CO" sz="900">
                <a:latin typeface="Arial"/>
                <a:cs typeface="Arial"/>
              </a:rPr>
              <a:t>31 pacientes nuevos en 3 meses por la apertura de redes sociales y la presencia en los motores de búsqueda en google. </a:t>
            </a:r>
          </a:p>
        </p:txBody>
      </p:sp>
      <p:sp>
        <p:nvSpPr>
          <p:cNvPr id="12" name="CuadroTexto 11">
            <a:extLst>
              <a:ext uri="{FF2B5EF4-FFF2-40B4-BE49-F238E27FC236}">
                <a16:creationId xmlns:a16="http://schemas.microsoft.com/office/drawing/2014/main" id="{71325F43-0CE8-9045-8C5D-B65E2A220018}"/>
              </a:ext>
            </a:extLst>
          </p:cNvPr>
          <p:cNvSpPr txBox="1"/>
          <p:nvPr/>
        </p:nvSpPr>
        <p:spPr>
          <a:xfrm>
            <a:off x="9205214" y="1342845"/>
            <a:ext cx="2044111" cy="784830"/>
          </a:xfrm>
          <a:prstGeom prst="rect">
            <a:avLst/>
          </a:prstGeom>
          <a:noFill/>
        </p:spPr>
        <p:txBody>
          <a:bodyPr wrap="square" lIns="91440" tIns="45720" rIns="91440" bIns="45720" rtlCol="0" anchor="t">
            <a:spAutoFit/>
          </a:bodyPr>
          <a:lstStyle/>
          <a:p>
            <a:pPr algn="just"/>
            <a:r>
              <a:rPr lang="es-CO" sz="900">
                <a:latin typeface="Arial"/>
                <a:cs typeface="Arial"/>
              </a:rPr>
              <a:t>Se logró una identidad de marca en redes sociales (Instagram y Facebook) y logrando una interacción significativa con los usuarios.</a:t>
            </a:r>
          </a:p>
        </p:txBody>
      </p:sp>
      <p:sp>
        <p:nvSpPr>
          <p:cNvPr id="13" name="CuadroTexto 12">
            <a:extLst>
              <a:ext uri="{FF2B5EF4-FFF2-40B4-BE49-F238E27FC236}">
                <a16:creationId xmlns:a16="http://schemas.microsoft.com/office/drawing/2014/main" id="{55426B8A-0BDD-D14A-9904-EA1A446187DF}"/>
              </a:ext>
            </a:extLst>
          </p:cNvPr>
          <p:cNvSpPr txBox="1"/>
          <p:nvPr/>
        </p:nvSpPr>
        <p:spPr>
          <a:xfrm>
            <a:off x="3678099" y="5328380"/>
            <a:ext cx="2044111" cy="784830"/>
          </a:xfrm>
          <a:prstGeom prst="rect">
            <a:avLst/>
          </a:prstGeom>
          <a:noFill/>
        </p:spPr>
        <p:txBody>
          <a:bodyPr wrap="square" rtlCol="0">
            <a:spAutoFit/>
          </a:bodyPr>
          <a:lstStyle/>
          <a:p>
            <a:pPr algn="just"/>
            <a:r>
              <a:rPr lang="es-CO" sz="900"/>
              <a:t>Necesidad de implementar estrategias de marketing digital y realizar encuestas de satisfacción y como estas estrategias llevaron a resultados favorables.</a:t>
            </a:r>
          </a:p>
        </p:txBody>
      </p:sp>
      <p:sp>
        <p:nvSpPr>
          <p:cNvPr id="14" name="CuadroTexto 13">
            <a:extLst>
              <a:ext uri="{FF2B5EF4-FFF2-40B4-BE49-F238E27FC236}">
                <a16:creationId xmlns:a16="http://schemas.microsoft.com/office/drawing/2014/main" id="{37E4BB19-BD0B-294A-A25B-D908E7EA83EC}"/>
              </a:ext>
            </a:extLst>
          </p:cNvPr>
          <p:cNvSpPr txBox="1"/>
          <p:nvPr/>
        </p:nvSpPr>
        <p:spPr>
          <a:xfrm>
            <a:off x="6511368" y="5328380"/>
            <a:ext cx="2050741" cy="646331"/>
          </a:xfrm>
          <a:prstGeom prst="rect">
            <a:avLst/>
          </a:prstGeom>
          <a:noFill/>
        </p:spPr>
        <p:txBody>
          <a:bodyPr wrap="square" lIns="91440" tIns="45720" rIns="91440" bIns="45720" rtlCol="0" anchor="t">
            <a:spAutoFit/>
          </a:bodyPr>
          <a:lstStyle/>
          <a:p>
            <a:pPr algn="just"/>
            <a:r>
              <a:rPr lang="es-CO" sz="900">
                <a:latin typeface="Arial"/>
                <a:cs typeface="Arial"/>
              </a:rPr>
              <a:t>38 de los 55 pacientes entrevistados consideran la tención brindada como la principal característica favorable y llamativa de a clínica.</a:t>
            </a:r>
          </a:p>
        </p:txBody>
      </p:sp>
    </p:spTree>
    <p:extLst>
      <p:ext uri="{BB962C8B-B14F-4D97-AF65-F5344CB8AC3E}">
        <p14:creationId xmlns:p14="http://schemas.microsoft.com/office/powerpoint/2010/main" val="2306145079"/>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Referencias</a:t>
            </a:r>
          </a:p>
        </p:txBody>
      </p:sp>
      <p:sp>
        <p:nvSpPr>
          <p:cNvPr id="12" name="CuadroTexto 11">
            <a:extLst>
              <a:ext uri="{FF2B5EF4-FFF2-40B4-BE49-F238E27FC236}">
                <a16:creationId xmlns:a16="http://schemas.microsoft.com/office/drawing/2014/main" id="{13573795-3057-7290-BBEA-00F3F6FBD967}"/>
              </a:ext>
            </a:extLst>
          </p:cNvPr>
          <p:cNvSpPr txBox="1"/>
          <p:nvPr/>
        </p:nvSpPr>
        <p:spPr>
          <a:xfrm>
            <a:off x="228600" y="1066800"/>
            <a:ext cx="11811000" cy="4490140"/>
          </a:xfrm>
          <a:prstGeom prst="rect">
            <a:avLst/>
          </a:prstGeom>
          <a:noFill/>
        </p:spPr>
        <p:txBody>
          <a:bodyPr wrap="square">
            <a:spAutoFit/>
          </a:bodyPr>
          <a:lstStyle/>
          <a:p>
            <a:pPr marL="457200" indent="-457200">
              <a:lnSpc>
                <a:spcPct val="150000"/>
              </a:lnSpc>
            </a:pPr>
            <a:r>
              <a:rPr lang="es-MX" sz="1200">
                <a:effectLst/>
                <a:latin typeface="Arial" panose="020B0604020202020204" pitchFamily="34" charset="0"/>
                <a:ea typeface="Times New Roman" panose="02020603050405020304" pitchFamily="18" charset="0"/>
              </a:rPr>
              <a:t>Aguilera </a:t>
            </a:r>
            <a:r>
              <a:rPr lang="es-MX" sz="1200" err="1">
                <a:effectLst/>
                <a:latin typeface="Arial" panose="020B0604020202020204" pitchFamily="34" charset="0"/>
                <a:ea typeface="Times New Roman" panose="02020603050405020304" pitchFamily="18" charset="0"/>
              </a:rPr>
              <a:t>Alarcon</a:t>
            </a:r>
            <a:r>
              <a:rPr lang="es-MX" sz="1200">
                <a:effectLst/>
                <a:latin typeface="Arial" panose="020B0604020202020204" pitchFamily="34" charset="0"/>
                <a:ea typeface="Times New Roman" panose="02020603050405020304" pitchFamily="18" charset="0"/>
              </a:rPr>
              <a:t>, J., Ortiz Campos, A., &amp; Palma </a:t>
            </a:r>
            <a:r>
              <a:rPr lang="es-MX" sz="1200" err="1">
                <a:effectLst/>
                <a:latin typeface="Arial" panose="020B0604020202020204" pitchFamily="34" charset="0"/>
                <a:ea typeface="Times New Roman" panose="02020603050405020304" pitchFamily="18" charset="0"/>
              </a:rPr>
              <a:t>Sepulveda</a:t>
            </a:r>
            <a:r>
              <a:rPr lang="es-MX" sz="1200">
                <a:effectLst/>
                <a:latin typeface="Arial" panose="020B0604020202020204" pitchFamily="34" charset="0"/>
                <a:ea typeface="Times New Roman" panose="02020603050405020304" pitchFamily="18" charset="0"/>
              </a:rPr>
              <a:t>, A. (2006). Fidelización de Clientes: Análisis Empírico en la Industria de los Prestadores de Salud Privada en Chile. Obtenido de Repositorio Universidad de Chile: https://repositorio.uchile.cl/bitstream/handle/2250/111223/Aguilera%20A.%2c%20Joaqu%c3%adn.pdf?sequence=1&amp;isAllowed=y</a:t>
            </a:r>
          </a:p>
          <a:p>
            <a:pPr marL="457200" indent="-457200">
              <a:lnSpc>
                <a:spcPct val="150000"/>
              </a:lnSpc>
            </a:pPr>
            <a:r>
              <a:rPr lang="es-MX" sz="1200">
                <a:effectLst/>
                <a:latin typeface="Arial" panose="020B0604020202020204" pitchFamily="34" charset="0"/>
                <a:ea typeface="Times New Roman" panose="02020603050405020304" pitchFamily="18" charset="0"/>
              </a:rPr>
              <a:t>A, L. O. (2007). Calidad del servicio de salud: Una </a:t>
            </a:r>
            <a:r>
              <a:rPr lang="es-MX" sz="1200" err="1">
                <a:effectLst/>
                <a:latin typeface="Arial" panose="020B0604020202020204" pitchFamily="34" charset="0"/>
                <a:ea typeface="Times New Roman" panose="02020603050405020304" pitchFamily="18" charset="0"/>
              </a:rPr>
              <a:t>revision</a:t>
            </a:r>
            <a:r>
              <a:rPr lang="es-MX" sz="1200">
                <a:effectLst/>
                <a:latin typeface="Arial" panose="020B0604020202020204" pitchFamily="34" charset="0"/>
                <a:ea typeface="Times New Roman" panose="02020603050405020304" pitchFamily="18" charset="0"/>
              </a:rPr>
              <a:t> a la </a:t>
            </a:r>
            <a:r>
              <a:rPr lang="es-MX" sz="1200" err="1">
                <a:effectLst/>
                <a:latin typeface="Arial" panose="020B0604020202020204" pitchFamily="34" charset="0"/>
                <a:ea typeface="Times New Roman" panose="02020603050405020304" pitchFamily="18" charset="0"/>
              </a:rPr>
              <a:t>literartura</a:t>
            </a:r>
            <a:r>
              <a:rPr lang="es-MX" sz="1200">
                <a:effectLst/>
                <a:latin typeface="Arial" panose="020B0604020202020204" pitchFamily="34" charset="0"/>
                <a:ea typeface="Times New Roman" panose="02020603050405020304" pitchFamily="18" charset="0"/>
              </a:rPr>
              <a:t> desde la perspectiva del marketing. </a:t>
            </a:r>
            <a:r>
              <a:rPr lang="es-MX" sz="1200" err="1">
                <a:effectLst/>
                <a:latin typeface="Arial" panose="020B0604020202020204" pitchFamily="34" charset="0"/>
                <a:ea typeface="Times New Roman" panose="02020603050405020304" pitchFamily="18" charset="0"/>
              </a:rPr>
              <a:t>Cuad.Adm</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Bogota</a:t>
            </a:r>
            <a:r>
              <a:rPr lang="es-MX" sz="1200">
                <a:effectLst/>
                <a:latin typeface="Arial" panose="020B0604020202020204" pitchFamily="34" charset="0"/>
                <a:ea typeface="Times New Roman" panose="02020603050405020304" pitchFamily="18" charset="0"/>
              </a:rPr>
              <a:t> (Colombia), 237-257.</a:t>
            </a:r>
          </a:p>
          <a:p>
            <a:pPr marL="457200" indent="-457200">
              <a:lnSpc>
                <a:spcPct val="150000"/>
              </a:lnSpc>
            </a:pPr>
            <a:r>
              <a:rPr lang="es-MX" sz="1200">
                <a:effectLst/>
                <a:latin typeface="Arial" panose="020B0604020202020204" pitchFamily="34" charset="0"/>
                <a:ea typeface="Times New Roman" panose="02020603050405020304" pitchFamily="18" charset="0"/>
              </a:rPr>
              <a:t>ATHENEA INSTITUTE, S.L. (2021). </a:t>
            </a:r>
            <a:r>
              <a:rPr lang="es-MX" sz="1200" err="1">
                <a:effectLst/>
                <a:latin typeface="Arial" panose="020B0604020202020204" pitchFamily="34" charset="0"/>
                <a:ea typeface="Times New Roman" panose="02020603050405020304" pitchFamily="18" charset="0"/>
              </a:rPr>
              <a:t>Athenea</a:t>
            </a:r>
            <a:r>
              <a:rPr lang="es-MX" sz="1200">
                <a:effectLst/>
                <a:latin typeface="Arial" panose="020B0604020202020204" pitchFamily="34" charset="0"/>
                <a:ea typeface="Times New Roman" panose="02020603050405020304" pitchFamily="18" charset="0"/>
              </a:rPr>
              <a:t> Dental </a:t>
            </a:r>
            <a:r>
              <a:rPr lang="es-MX" sz="1200" err="1">
                <a:effectLst/>
                <a:latin typeface="Arial" panose="020B0604020202020204" pitchFamily="34" charset="0"/>
                <a:ea typeface="Times New Roman" panose="02020603050405020304" pitchFamily="18" charset="0"/>
              </a:rPr>
              <a:t>Institute</a:t>
            </a:r>
            <a:r>
              <a:rPr lang="es-MX" sz="1200">
                <a:effectLst/>
                <a:latin typeface="Arial" panose="020B0604020202020204" pitchFamily="34" charset="0"/>
                <a:ea typeface="Times New Roman" panose="02020603050405020304" pitchFamily="18" charset="0"/>
              </a:rPr>
              <a:t>. Obtenido de https://atheneainstitute.com/introduccion-odontologia-interdisciplinar/</a:t>
            </a:r>
          </a:p>
          <a:p>
            <a:pPr marL="457200" indent="-457200">
              <a:lnSpc>
                <a:spcPct val="150000"/>
              </a:lnSpc>
            </a:pPr>
            <a:r>
              <a:rPr lang="es-MX" sz="1200">
                <a:effectLst/>
                <a:latin typeface="Arial" panose="020B0604020202020204" pitchFamily="34" charset="0"/>
                <a:ea typeface="Times New Roman" panose="02020603050405020304" pitchFamily="18" charset="0"/>
              </a:rPr>
              <a:t>Barney, J., &amp; </a:t>
            </a:r>
            <a:r>
              <a:rPr lang="es-MX" sz="1200" err="1">
                <a:effectLst/>
                <a:latin typeface="Arial" panose="020B0604020202020204" pitchFamily="34" charset="0"/>
                <a:ea typeface="Times New Roman" panose="02020603050405020304" pitchFamily="18" charset="0"/>
              </a:rPr>
              <a:t>Arikan</a:t>
            </a:r>
            <a:r>
              <a:rPr lang="es-MX" sz="1200">
                <a:effectLst/>
                <a:latin typeface="Arial" panose="020B0604020202020204" pitchFamily="34" charset="0"/>
                <a:ea typeface="Times New Roman" panose="02020603050405020304" pitchFamily="18" charset="0"/>
              </a:rPr>
              <a:t>, A. (2001). </a:t>
            </a:r>
            <a:r>
              <a:rPr lang="es-MX" sz="1200" err="1">
                <a:effectLst/>
                <a:latin typeface="Arial" panose="020B0604020202020204" pitchFamily="34" charset="0"/>
                <a:ea typeface="Times New Roman" panose="02020603050405020304" pitchFamily="18" charset="0"/>
              </a:rPr>
              <a:t>Resource-based</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view</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origins</a:t>
            </a:r>
            <a:r>
              <a:rPr lang="es-MX" sz="1200">
                <a:effectLst/>
                <a:latin typeface="Arial" panose="020B0604020202020204" pitchFamily="34" charset="0"/>
                <a:ea typeface="Times New Roman" panose="02020603050405020304" pitchFamily="18" charset="0"/>
              </a:rPr>
              <a:t> and </a:t>
            </a:r>
            <a:r>
              <a:rPr lang="es-MX" sz="1200" err="1">
                <a:effectLst/>
                <a:latin typeface="Arial" panose="020B0604020202020204" pitchFamily="34" charset="0"/>
                <a:ea typeface="Times New Roman" panose="02020603050405020304" pitchFamily="18" charset="0"/>
              </a:rPr>
              <a:t>implications</a:t>
            </a:r>
            <a:r>
              <a:rPr lang="es-MX" sz="1200">
                <a:effectLst/>
                <a:latin typeface="Arial" panose="020B0604020202020204" pitchFamily="34" charset="0"/>
                <a:ea typeface="Times New Roman" panose="02020603050405020304" pitchFamily="18" charset="0"/>
              </a:rPr>
              <a:t>. . </a:t>
            </a:r>
            <a:r>
              <a:rPr lang="es-MX" sz="1200" err="1">
                <a:effectLst/>
                <a:latin typeface="Arial" panose="020B0604020202020204" pitchFamily="34" charset="0"/>
                <a:ea typeface="Times New Roman" panose="02020603050405020304" pitchFamily="18" charset="0"/>
              </a:rPr>
              <a:t>The</a:t>
            </a:r>
            <a:r>
              <a:rPr lang="es-MX" sz="1200">
                <a:effectLst/>
                <a:latin typeface="Arial" panose="020B0604020202020204" pitchFamily="34" charset="0"/>
                <a:ea typeface="Times New Roman" panose="02020603050405020304" pitchFamily="18" charset="0"/>
              </a:rPr>
              <a:t> Blackwell </a:t>
            </a:r>
            <a:r>
              <a:rPr lang="es-MX" sz="1200" err="1">
                <a:effectLst/>
                <a:latin typeface="Arial" panose="020B0604020202020204" pitchFamily="34" charset="0"/>
                <a:ea typeface="Times New Roman" panose="02020603050405020304" pitchFamily="18" charset="0"/>
              </a:rPr>
              <a:t>Handbook</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of</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Strategic</a:t>
            </a:r>
            <a:r>
              <a:rPr lang="es-MX" sz="1200">
                <a:effectLst/>
                <a:latin typeface="Arial" panose="020B0604020202020204" pitchFamily="34" charset="0"/>
                <a:ea typeface="Times New Roman" panose="02020603050405020304" pitchFamily="18" charset="0"/>
              </a:rPr>
              <a:t> Management, </a:t>
            </a:r>
            <a:r>
              <a:rPr lang="es-MX" sz="1200" err="1">
                <a:effectLst/>
                <a:latin typeface="Arial" panose="020B0604020202020204" pitchFamily="34" charset="0"/>
                <a:ea typeface="Times New Roman" panose="02020603050405020304" pitchFamily="18" charset="0"/>
              </a:rPr>
              <a:t>Hitt</a:t>
            </a:r>
            <a:r>
              <a:rPr lang="es-MX" sz="1200">
                <a:effectLst/>
                <a:latin typeface="Arial" panose="020B0604020202020204" pitchFamily="34" charset="0"/>
                <a:ea typeface="Times New Roman" panose="02020603050405020304" pitchFamily="18" charset="0"/>
              </a:rPr>
              <a:t> M, Freeman R, Harrison J (</a:t>
            </a:r>
            <a:r>
              <a:rPr lang="es-MX" sz="1200" err="1">
                <a:effectLst/>
                <a:latin typeface="Arial" panose="020B0604020202020204" pitchFamily="34" charset="0"/>
                <a:ea typeface="Times New Roman" panose="02020603050405020304" pitchFamily="18" charset="0"/>
              </a:rPr>
              <a:t>eds</a:t>
            </a:r>
            <a:r>
              <a:rPr lang="es-MX" sz="1200">
                <a:effectLst/>
                <a:latin typeface="Arial" panose="020B0604020202020204" pitchFamily="34" charset="0"/>
                <a:ea typeface="Times New Roman" panose="02020603050405020304" pitchFamily="18" charset="0"/>
              </a:rPr>
              <a:t>). Blackwell: </a:t>
            </a:r>
            <a:r>
              <a:rPr lang="es-MX" sz="1200" err="1">
                <a:effectLst/>
                <a:latin typeface="Arial" panose="020B0604020202020204" pitchFamily="34" charset="0"/>
                <a:ea typeface="Times New Roman" panose="02020603050405020304" pitchFamily="18" charset="0"/>
              </a:rPr>
              <a:t>Malden</a:t>
            </a:r>
            <a:r>
              <a:rPr lang="es-MX" sz="1200">
                <a:effectLst/>
                <a:latin typeface="Arial" panose="020B0604020202020204" pitchFamily="34" charset="0"/>
                <a:ea typeface="Times New Roman" panose="02020603050405020304" pitchFamily="18" charset="0"/>
              </a:rPr>
              <a:t>, MA, 124–188.</a:t>
            </a:r>
          </a:p>
          <a:p>
            <a:pPr marL="457200" indent="-457200">
              <a:lnSpc>
                <a:spcPct val="150000"/>
              </a:lnSpc>
            </a:pPr>
            <a:r>
              <a:rPr lang="es-MX" sz="1200" err="1">
                <a:effectLst/>
                <a:latin typeface="Arial" panose="020B0604020202020204" pitchFamily="34" charset="0"/>
                <a:ea typeface="Times New Roman" panose="02020603050405020304" pitchFamily="18" charset="0"/>
              </a:rPr>
              <a:t>Benetoli</a:t>
            </a:r>
            <a:r>
              <a:rPr lang="es-MX" sz="1200">
                <a:effectLst/>
                <a:latin typeface="Arial" panose="020B0604020202020204" pitchFamily="34" charset="0"/>
                <a:ea typeface="Times New Roman" panose="02020603050405020304" pitchFamily="18" charset="0"/>
              </a:rPr>
              <a:t>, A., Chen, T., &amp; </a:t>
            </a:r>
            <a:r>
              <a:rPr lang="es-MX" sz="1200" err="1">
                <a:effectLst/>
                <a:latin typeface="Arial" panose="020B0604020202020204" pitchFamily="34" charset="0"/>
                <a:ea typeface="Times New Roman" panose="02020603050405020304" pitchFamily="18" charset="0"/>
              </a:rPr>
              <a:t>Aslani</a:t>
            </a:r>
            <a:r>
              <a:rPr lang="es-MX" sz="1200">
                <a:effectLst/>
                <a:latin typeface="Arial" panose="020B0604020202020204" pitchFamily="34" charset="0"/>
                <a:ea typeface="Times New Roman" panose="02020603050405020304" pitchFamily="18" charset="0"/>
              </a:rPr>
              <a:t>, P. (2018). </a:t>
            </a:r>
            <a:r>
              <a:rPr lang="es-MX" sz="1200" err="1">
                <a:effectLst/>
                <a:latin typeface="Arial" panose="020B0604020202020204" pitchFamily="34" charset="0"/>
                <a:ea typeface="Times New Roman" panose="02020603050405020304" pitchFamily="18" charset="0"/>
              </a:rPr>
              <a:t>How</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patients</a:t>
            </a:r>
            <a:r>
              <a:rPr lang="es-MX" sz="1200">
                <a:effectLst/>
                <a:latin typeface="Arial" panose="020B0604020202020204" pitchFamily="34" charset="0"/>
                <a:ea typeface="Times New Roman" panose="02020603050405020304" pitchFamily="18" charset="0"/>
              </a:rPr>
              <a:t>' use </a:t>
            </a:r>
            <a:r>
              <a:rPr lang="es-MX" sz="1200" err="1">
                <a:effectLst/>
                <a:latin typeface="Arial" panose="020B0604020202020204" pitchFamily="34" charset="0"/>
                <a:ea typeface="Times New Roman" panose="02020603050405020304" pitchFamily="18" charset="0"/>
              </a:rPr>
              <a:t>of</a:t>
            </a:r>
            <a:r>
              <a:rPr lang="es-MX" sz="1200">
                <a:effectLst/>
                <a:latin typeface="Arial" panose="020B0604020202020204" pitchFamily="34" charset="0"/>
                <a:ea typeface="Times New Roman" panose="02020603050405020304" pitchFamily="18" charset="0"/>
              </a:rPr>
              <a:t> social media </a:t>
            </a:r>
            <a:r>
              <a:rPr lang="es-MX" sz="1200" err="1">
                <a:effectLst/>
                <a:latin typeface="Arial" panose="020B0604020202020204" pitchFamily="34" charset="0"/>
                <a:ea typeface="Times New Roman" panose="02020603050405020304" pitchFamily="18" charset="0"/>
              </a:rPr>
              <a:t>impacts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their</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interactions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with</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healthcare</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professionals</a:t>
            </a:r>
            <a:r>
              <a:rPr lang="es-MX" sz="1200">
                <a:effectLst/>
                <a:latin typeface="Arial" panose="020B0604020202020204" pitchFamily="34" charset="0"/>
                <a:ea typeface="Times New Roman" panose="02020603050405020304" pitchFamily="18" charset="0"/>
              </a:rPr>
              <a:t>. Elsevier, págs. 439-444.</a:t>
            </a:r>
          </a:p>
          <a:p>
            <a:pPr marL="457200" indent="-457200">
              <a:lnSpc>
                <a:spcPct val="150000"/>
              </a:lnSpc>
            </a:pPr>
            <a:r>
              <a:rPr lang="es-MX" sz="1200" err="1">
                <a:effectLst/>
                <a:latin typeface="Arial" panose="020B0604020202020204" pitchFamily="34" charset="0"/>
                <a:ea typeface="Times New Roman" panose="02020603050405020304" pitchFamily="18" charset="0"/>
              </a:rPr>
              <a:t>Benhumeaa</a:t>
            </a:r>
            <a:r>
              <a:rPr lang="es-MX" sz="1200">
                <a:effectLst/>
                <a:latin typeface="Arial" panose="020B0604020202020204" pitchFamily="34" charset="0"/>
                <a:ea typeface="Times New Roman" panose="02020603050405020304" pitchFamily="18" charset="0"/>
              </a:rPr>
              <a:t>, A. S. (2015). Estructura, sistemas y análisis de costos de la atención. Medicina e Investigación, 135. Obtenido de JL Temes, V Pastor, JL Díaz - Inter americana. Mc. Graw-Hill, 1992</a:t>
            </a:r>
          </a:p>
          <a:p>
            <a:pPr marL="457200" indent="-457200">
              <a:lnSpc>
                <a:spcPct val="150000"/>
              </a:lnSpc>
            </a:pPr>
            <a:r>
              <a:rPr lang="es-MX" sz="1200" err="1">
                <a:effectLst/>
                <a:latin typeface="Arial" panose="020B0604020202020204" pitchFamily="34" charset="0"/>
                <a:ea typeface="Times New Roman" panose="02020603050405020304" pitchFamily="18" charset="0"/>
              </a:rPr>
              <a:t>Benhumeaa</a:t>
            </a:r>
            <a:r>
              <a:rPr lang="es-MX" sz="1200">
                <a:effectLst/>
                <a:latin typeface="Arial" panose="020B0604020202020204" pitchFamily="34" charset="0"/>
                <a:ea typeface="Times New Roman" panose="02020603050405020304" pitchFamily="18" charset="0"/>
              </a:rPr>
              <a:t>, A. S. (2015). TABLA 1. Medicina e </a:t>
            </a:r>
            <a:r>
              <a:rPr lang="es-MX" sz="1200" err="1">
                <a:effectLst/>
                <a:latin typeface="Arial" panose="020B0604020202020204" pitchFamily="34" charset="0"/>
                <a:ea typeface="Times New Roman" panose="02020603050405020304" pitchFamily="18" charset="0"/>
              </a:rPr>
              <a:t>Investigacion</a:t>
            </a:r>
            <a:r>
              <a:rPr lang="es-MX" sz="1200">
                <a:effectLst/>
                <a:latin typeface="Arial" panose="020B0604020202020204" pitchFamily="34" charset="0"/>
                <a:ea typeface="Times New Roman" panose="02020603050405020304" pitchFamily="18" charset="0"/>
              </a:rPr>
              <a:t>, 135.</a:t>
            </a:r>
          </a:p>
          <a:p>
            <a:pPr marL="457200" indent="-457200">
              <a:lnSpc>
                <a:spcPct val="150000"/>
              </a:lnSpc>
            </a:pPr>
            <a:r>
              <a:rPr lang="es-MX" sz="1200">
                <a:effectLst/>
                <a:latin typeface="Arial" panose="020B0604020202020204" pitchFamily="34" charset="0"/>
                <a:ea typeface="Times New Roman" panose="02020603050405020304" pitchFamily="18" charset="0"/>
              </a:rPr>
              <a:t>Bolaños, D. O. (2015). </a:t>
            </a:r>
            <a:r>
              <a:rPr lang="es-MX" sz="1200" err="1">
                <a:effectLst/>
                <a:latin typeface="Arial" panose="020B0604020202020204" pitchFamily="34" charset="0"/>
                <a:ea typeface="Times New Roman" panose="02020603050405020304" pitchFamily="18" charset="0"/>
              </a:rPr>
              <a:t>Analisis</a:t>
            </a:r>
            <a:r>
              <a:rPr lang="es-MX" sz="1200">
                <a:effectLst/>
                <a:latin typeface="Arial" panose="020B0604020202020204" pitchFamily="34" charset="0"/>
                <a:ea typeface="Times New Roman" panose="02020603050405020304" pitchFamily="18" charset="0"/>
              </a:rPr>
              <a:t> de campaña de mercadeo social antitabaquismo entre los años 2000 a 2015. 2017: Universidad </a:t>
            </a:r>
            <a:r>
              <a:rPr lang="es-MX" sz="1200" err="1">
                <a:effectLst/>
                <a:latin typeface="Arial" panose="020B0604020202020204" pitchFamily="34" charset="0"/>
                <a:ea typeface="Times New Roman" panose="02020603050405020304" pitchFamily="18" charset="0"/>
              </a:rPr>
              <a:t>Autonoma</a:t>
            </a:r>
            <a:r>
              <a:rPr lang="es-MX" sz="1200">
                <a:effectLst/>
                <a:latin typeface="Arial" panose="020B0604020202020204" pitchFamily="34" charset="0"/>
                <a:ea typeface="Times New Roman" panose="02020603050405020304" pitchFamily="18" charset="0"/>
              </a:rPr>
              <a:t> de Occidente.</a:t>
            </a:r>
          </a:p>
          <a:p>
            <a:pPr marL="457200" indent="-457200">
              <a:lnSpc>
                <a:spcPct val="150000"/>
              </a:lnSpc>
            </a:pPr>
            <a:r>
              <a:rPr lang="es-MX" sz="1200">
                <a:effectLst/>
                <a:latin typeface="Arial" panose="020B0604020202020204" pitchFamily="34" charset="0"/>
                <a:ea typeface="Times New Roman" panose="02020603050405020304" pitchFamily="18" charset="0"/>
              </a:rPr>
              <a:t>Bricio Samaniego, K. C. (2018). El marketing digital como herramienta en el desempeño laboral en el entorno ecuatoriano: estudio de caso egresados de la Universidad de Guayaquil. Universidad y Sociedad, 103-109.</a:t>
            </a:r>
          </a:p>
          <a:p>
            <a:pPr marL="457200" indent="-457200">
              <a:lnSpc>
                <a:spcPct val="150000"/>
              </a:lnSpc>
            </a:pPr>
            <a:r>
              <a:rPr lang="es-MX" sz="1200">
                <a:effectLst/>
                <a:latin typeface="Arial" panose="020B0604020202020204" pitchFamily="34" charset="0"/>
                <a:ea typeface="Times New Roman" panose="02020603050405020304" pitchFamily="18" charset="0"/>
              </a:rPr>
              <a:t>Caiza </a:t>
            </a:r>
            <a:r>
              <a:rPr lang="es-MX" sz="1200" err="1">
                <a:effectLst/>
                <a:latin typeface="Arial" panose="020B0604020202020204" pitchFamily="34" charset="0"/>
                <a:ea typeface="Times New Roman" panose="02020603050405020304" pitchFamily="18" charset="0"/>
              </a:rPr>
              <a:t>Renella</a:t>
            </a:r>
            <a:r>
              <a:rPr lang="es-MX" sz="1200">
                <a:effectLst/>
                <a:latin typeface="Arial" panose="020B0604020202020204" pitchFamily="34" charset="0"/>
                <a:ea typeface="Times New Roman" panose="02020603050405020304" pitchFamily="18" charset="0"/>
              </a:rPr>
              <a:t>, F. O. (2013). El marketing odontológico y su influencia en el posicionamiento en el mercado de la Clínica </a:t>
            </a:r>
            <a:r>
              <a:rPr lang="es-MX" sz="1200" err="1">
                <a:effectLst/>
                <a:latin typeface="Arial" panose="020B0604020202020204" pitchFamily="34" charset="0"/>
                <a:ea typeface="Times New Roman" panose="02020603050405020304" pitchFamily="18" charset="0"/>
              </a:rPr>
              <a:t>Odontoclinic</a:t>
            </a:r>
            <a:r>
              <a:rPr lang="es-MX" sz="1200">
                <a:effectLst/>
                <a:latin typeface="Arial" panose="020B0604020202020204" pitchFamily="34" charset="0"/>
                <a:ea typeface="Times New Roman" panose="02020603050405020304" pitchFamily="18" charset="0"/>
              </a:rPr>
              <a:t>. Obtenido de Repositorio Universidad </a:t>
            </a:r>
            <a:r>
              <a:rPr lang="es-MX" sz="1200" err="1">
                <a:effectLst/>
                <a:latin typeface="Arial" panose="020B0604020202020204" pitchFamily="34" charset="0"/>
                <a:ea typeface="Times New Roman" panose="02020603050405020304" pitchFamily="18" charset="0"/>
              </a:rPr>
              <a:t>Tecnica</a:t>
            </a:r>
            <a:r>
              <a:rPr lang="es-MX" sz="1200">
                <a:effectLst/>
                <a:latin typeface="Arial" panose="020B0604020202020204" pitchFamily="34" charset="0"/>
                <a:ea typeface="Times New Roman" panose="02020603050405020304" pitchFamily="18" charset="0"/>
              </a:rPr>
              <a:t> de Ambato: https://repositorio.uta.edu.ec/bitstream/123456789/6149/1/69MBA.pdf</a:t>
            </a:r>
          </a:p>
        </p:txBody>
      </p:sp>
    </p:spTree>
    <p:extLst>
      <p:ext uri="{BB962C8B-B14F-4D97-AF65-F5344CB8AC3E}">
        <p14:creationId xmlns:p14="http://schemas.microsoft.com/office/powerpoint/2010/main" val="613020557"/>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Referencias</a:t>
            </a:r>
          </a:p>
        </p:txBody>
      </p:sp>
      <p:sp>
        <p:nvSpPr>
          <p:cNvPr id="12" name="CuadroTexto 11">
            <a:extLst>
              <a:ext uri="{FF2B5EF4-FFF2-40B4-BE49-F238E27FC236}">
                <a16:creationId xmlns:a16="http://schemas.microsoft.com/office/drawing/2014/main" id="{13573795-3057-7290-BBEA-00F3F6FBD967}"/>
              </a:ext>
            </a:extLst>
          </p:cNvPr>
          <p:cNvSpPr txBox="1"/>
          <p:nvPr/>
        </p:nvSpPr>
        <p:spPr>
          <a:xfrm>
            <a:off x="228600" y="1066800"/>
            <a:ext cx="11811000" cy="3936142"/>
          </a:xfrm>
          <a:prstGeom prst="rect">
            <a:avLst/>
          </a:prstGeom>
          <a:noFill/>
        </p:spPr>
        <p:txBody>
          <a:bodyPr wrap="square">
            <a:spAutoFit/>
          </a:bodyPr>
          <a:lstStyle/>
          <a:p>
            <a:pPr marL="457200" indent="-457200">
              <a:lnSpc>
                <a:spcPct val="150000"/>
              </a:lnSpc>
            </a:pPr>
            <a:r>
              <a:rPr lang="es-MX" sz="1200">
                <a:effectLst/>
                <a:latin typeface="Arial" panose="020B0604020202020204" pitchFamily="34" charset="0"/>
                <a:ea typeface="Times New Roman" panose="02020603050405020304" pitchFamily="18" charset="0"/>
              </a:rPr>
              <a:t>Capdevielle, M. (2013). Economía de mercado y solidaridad. . Red de Revistas Científicas de América Latina, el Caribe, España y Portugal., 23-41.</a:t>
            </a:r>
          </a:p>
          <a:p>
            <a:pPr marL="457200" indent="-457200">
              <a:lnSpc>
                <a:spcPct val="150000"/>
              </a:lnSpc>
            </a:pPr>
            <a:r>
              <a:rPr lang="es-MX" sz="1200" err="1">
                <a:effectLst/>
                <a:latin typeface="Arial" panose="020B0604020202020204" pitchFamily="34" charset="0"/>
                <a:ea typeface="Times New Roman" panose="02020603050405020304" pitchFamily="18" charset="0"/>
              </a:rPr>
              <a:t>Carasila</a:t>
            </a:r>
            <a:r>
              <a:rPr lang="es-MX" sz="1200">
                <a:effectLst/>
                <a:latin typeface="Arial" panose="020B0604020202020204" pitchFamily="34" charset="0"/>
                <a:ea typeface="Times New Roman" panose="02020603050405020304" pitchFamily="18" charset="0"/>
              </a:rPr>
              <a:t>, M. C. (2007). Importancia y concepto del posicionamiento una breve revisión teórica. Red de Revistas Científicas de América Latina, el Caribe, España y Portugal, 105-114.</a:t>
            </a:r>
          </a:p>
          <a:p>
            <a:pPr marL="457200" indent="-457200">
              <a:lnSpc>
                <a:spcPct val="150000"/>
              </a:lnSpc>
            </a:pPr>
            <a:r>
              <a:rPr lang="es-MX" sz="1200">
                <a:effectLst/>
                <a:latin typeface="Arial" panose="020B0604020202020204" pitchFamily="34" charset="0"/>
                <a:ea typeface="Times New Roman" panose="02020603050405020304" pitchFamily="18" charset="0"/>
              </a:rPr>
              <a:t>Cardona, M. M. (2016). </a:t>
            </a:r>
            <a:r>
              <a:rPr lang="es-MX" sz="1200" err="1">
                <a:effectLst/>
                <a:latin typeface="Arial" panose="020B0604020202020204" pitchFamily="34" charset="0"/>
                <a:ea typeface="Times New Roman" panose="02020603050405020304" pitchFamily="18" charset="0"/>
              </a:rPr>
              <a:t>Purchasing</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behavior</a:t>
            </a:r>
            <a:r>
              <a:rPr lang="es-MX" sz="1200">
                <a:effectLst/>
                <a:latin typeface="Arial" panose="020B0604020202020204" pitchFamily="34" charset="0"/>
                <a:ea typeface="Times New Roman" panose="02020603050405020304" pitchFamily="18" charset="0"/>
              </a:rPr>
              <a:t> and </a:t>
            </a:r>
            <a:r>
              <a:rPr lang="es-MX" sz="1200" err="1">
                <a:effectLst/>
                <a:latin typeface="Arial" panose="020B0604020202020204" pitchFamily="34" charset="0"/>
                <a:ea typeface="Times New Roman" panose="02020603050405020304" pitchFamily="18" charset="0"/>
              </a:rPr>
              <a:t>consumption</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of</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diet</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products</a:t>
            </a:r>
            <a:r>
              <a:rPr lang="es-MX" sz="1200">
                <a:effectLst/>
                <a:latin typeface="Arial" panose="020B0604020202020204" pitchFamily="34" charset="0"/>
                <a:ea typeface="Times New Roman" panose="02020603050405020304" pitchFamily="18" charset="0"/>
              </a:rPr>
              <a:t>. . Pensamiento &amp; gestión Universidad del Norte, 174-193.</a:t>
            </a:r>
          </a:p>
          <a:p>
            <a:pPr marL="457200" indent="-457200">
              <a:lnSpc>
                <a:spcPct val="150000"/>
              </a:lnSpc>
            </a:pPr>
            <a:r>
              <a:rPr lang="es-MX" sz="1200">
                <a:effectLst/>
                <a:latin typeface="Arial" panose="020B0604020202020204" pitchFamily="34" charset="0"/>
                <a:ea typeface="Times New Roman" panose="02020603050405020304" pitchFamily="18" charset="0"/>
              </a:rPr>
              <a:t>Carrillo, H. M. (2019). La evolución del marketing: una aproximación integral. . Revista Chilena de Economía y Sociedad, 58 - 70.</a:t>
            </a:r>
          </a:p>
          <a:p>
            <a:pPr marL="457200" indent="-457200">
              <a:lnSpc>
                <a:spcPct val="150000"/>
              </a:lnSpc>
            </a:pPr>
            <a:r>
              <a:rPr lang="es-MX" sz="1200">
                <a:effectLst/>
                <a:latin typeface="Arial" panose="020B0604020202020204" pitchFamily="34" charset="0"/>
                <a:ea typeface="Times New Roman" panose="02020603050405020304" pitchFamily="18" charset="0"/>
              </a:rPr>
              <a:t>Chirinos, C. (2016). Estrategia de diferenciación: el caso de las empresas industriales. Ingeniería industrial, 165 - 174.</a:t>
            </a:r>
          </a:p>
          <a:p>
            <a:pPr marL="457200" indent="-457200">
              <a:lnSpc>
                <a:spcPct val="150000"/>
              </a:lnSpc>
            </a:pPr>
            <a:r>
              <a:rPr lang="es-MX" sz="1200">
                <a:effectLst/>
                <a:latin typeface="Arial" panose="020B0604020202020204" pitchFamily="34" charset="0"/>
                <a:ea typeface="Times New Roman" panose="02020603050405020304" pitchFamily="18" charset="0"/>
              </a:rPr>
              <a:t>Cobo, L. A. (2014). Estrategia de </a:t>
            </a:r>
            <a:r>
              <a:rPr lang="es-MX" sz="1200" err="1">
                <a:effectLst/>
                <a:latin typeface="Arial" panose="020B0604020202020204" pitchFamily="34" charset="0"/>
                <a:ea typeface="Times New Roman" panose="02020603050405020304" pitchFamily="18" charset="0"/>
              </a:rPr>
              <a:t>Fidelizacion</a:t>
            </a:r>
            <a:r>
              <a:rPr lang="es-MX" sz="1200">
                <a:effectLst/>
                <a:latin typeface="Arial" panose="020B0604020202020204" pitchFamily="34" charset="0"/>
                <a:ea typeface="Times New Roman" panose="02020603050405020304" pitchFamily="18" charset="0"/>
              </a:rPr>
              <a:t> de Clientes. Madrid: Universidad de Cantabria.</a:t>
            </a:r>
          </a:p>
          <a:p>
            <a:pPr marL="457200" indent="-457200">
              <a:lnSpc>
                <a:spcPct val="150000"/>
              </a:lnSpc>
            </a:pPr>
            <a:r>
              <a:rPr lang="es-MX" sz="1200">
                <a:effectLst/>
                <a:latin typeface="Arial" panose="020B0604020202020204" pitchFamily="34" charset="0"/>
                <a:ea typeface="Times New Roman" panose="02020603050405020304" pitchFamily="18" charset="0"/>
              </a:rPr>
              <a:t>Coca </a:t>
            </a:r>
            <a:r>
              <a:rPr lang="es-MX" sz="1200" err="1">
                <a:effectLst/>
                <a:latin typeface="Arial" panose="020B0604020202020204" pitchFamily="34" charset="0"/>
                <a:ea typeface="Times New Roman" panose="02020603050405020304" pitchFamily="18" charset="0"/>
              </a:rPr>
              <a:t>Carasila</a:t>
            </a:r>
            <a:r>
              <a:rPr lang="es-MX" sz="1200">
                <a:effectLst/>
                <a:latin typeface="Arial" panose="020B0604020202020204" pitchFamily="34" charset="0"/>
                <a:ea typeface="Times New Roman" panose="02020603050405020304" pitchFamily="18" charset="0"/>
              </a:rPr>
              <a:t>, A. M. (2008). El concepto de Marketing: pasado y presente. . Revista de Ciencias Sociales, 391- 414.</a:t>
            </a:r>
          </a:p>
          <a:p>
            <a:pPr marL="457200" indent="-457200">
              <a:lnSpc>
                <a:spcPct val="150000"/>
              </a:lnSpc>
            </a:pPr>
            <a:r>
              <a:rPr lang="es-MX" sz="1200">
                <a:effectLst/>
                <a:latin typeface="Arial" panose="020B0604020202020204" pitchFamily="34" charset="0"/>
                <a:ea typeface="Times New Roman" panose="02020603050405020304" pitchFamily="18" charset="0"/>
              </a:rPr>
              <a:t>Cristian Yair Montes Gallón, M. D. (2021). Importancia del Marketing en las Organizaciones y el Papel. 3.</a:t>
            </a:r>
          </a:p>
          <a:p>
            <a:pPr marL="457200" indent="-457200">
              <a:lnSpc>
                <a:spcPct val="150000"/>
              </a:lnSpc>
            </a:pPr>
            <a:r>
              <a:rPr lang="es-MX" sz="1200" err="1">
                <a:effectLst/>
                <a:latin typeface="Arial" panose="020B0604020202020204" pitchFamily="34" charset="0"/>
                <a:ea typeface="Times New Roman" panose="02020603050405020304" pitchFamily="18" charset="0"/>
              </a:rPr>
              <a:t>DeBord</a:t>
            </a:r>
            <a:r>
              <a:rPr lang="es-MX" sz="1200">
                <a:effectLst/>
                <a:latin typeface="Arial" panose="020B0604020202020204" pitchFamily="34" charset="0"/>
                <a:ea typeface="Times New Roman" panose="02020603050405020304" pitchFamily="18" charset="0"/>
              </a:rPr>
              <a:t>, L. C., Patel, V., Braun, T. L., &amp; </a:t>
            </a:r>
            <a:r>
              <a:rPr lang="es-MX" sz="1200" err="1">
                <a:effectLst/>
                <a:latin typeface="Arial" panose="020B0604020202020204" pitchFamily="34" charset="0"/>
                <a:ea typeface="Times New Roman" panose="02020603050405020304" pitchFamily="18" charset="0"/>
              </a:rPr>
              <a:t>Dao</a:t>
            </a:r>
            <a:r>
              <a:rPr lang="es-MX" sz="1200">
                <a:effectLst/>
                <a:latin typeface="Arial" panose="020B0604020202020204" pitchFamily="34" charset="0"/>
                <a:ea typeface="Times New Roman" panose="02020603050405020304" pitchFamily="18" charset="0"/>
              </a:rPr>
              <a:t>, H. (2019). Social media in </a:t>
            </a:r>
            <a:r>
              <a:rPr lang="es-MX" sz="1200" err="1">
                <a:effectLst/>
                <a:latin typeface="Arial" panose="020B0604020202020204" pitchFamily="34" charset="0"/>
                <a:ea typeface="Times New Roman" panose="02020603050405020304" pitchFamily="18" charset="0"/>
              </a:rPr>
              <a:t>dermatology</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clinical</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relevance</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academic</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value</a:t>
            </a:r>
            <a:r>
              <a:rPr lang="es-MX" sz="1200">
                <a:effectLst/>
                <a:latin typeface="Arial" panose="020B0604020202020204" pitchFamily="34" charset="0"/>
                <a:ea typeface="Times New Roman" panose="02020603050405020304" pitchFamily="18" charset="0"/>
              </a:rPr>
              <a:t>, and </a:t>
            </a:r>
            <a:r>
              <a:rPr lang="es-MX" sz="1200" err="1">
                <a:effectLst/>
                <a:latin typeface="Arial" panose="020B0604020202020204" pitchFamily="34" charset="0"/>
                <a:ea typeface="Times New Roman" panose="02020603050405020304" pitchFamily="18" charset="0"/>
              </a:rPr>
              <a:t>trens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across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platforms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Journal</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of</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Dermatological</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Treatment</a:t>
            </a:r>
            <a:r>
              <a:rPr lang="es-MX" sz="1200">
                <a:effectLst/>
                <a:latin typeface="Arial" panose="020B0604020202020204" pitchFamily="34" charset="0"/>
                <a:ea typeface="Times New Roman" panose="02020603050405020304" pitchFamily="18" charset="0"/>
              </a:rPr>
              <a:t>, págs. 511-518.</a:t>
            </a:r>
          </a:p>
          <a:p>
            <a:pPr marL="457200" indent="-457200">
              <a:lnSpc>
                <a:spcPct val="150000"/>
              </a:lnSpc>
            </a:pPr>
            <a:r>
              <a:rPr lang="es-MX" sz="1200">
                <a:effectLst/>
                <a:latin typeface="Arial" panose="020B0604020202020204" pitchFamily="34" charset="0"/>
                <a:ea typeface="Times New Roman" panose="02020603050405020304" pitchFamily="18" charset="0"/>
              </a:rPr>
              <a:t>De </a:t>
            </a:r>
            <a:r>
              <a:rPr lang="es-MX" sz="1200" err="1">
                <a:effectLst/>
                <a:latin typeface="Arial" panose="020B0604020202020204" pitchFamily="34" charset="0"/>
                <a:ea typeface="Times New Roman" panose="02020603050405020304" pitchFamily="18" charset="0"/>
              </a:rPr>
              <a:t>Chernatory</a:t>
            </a:r>
            <a:r>
              <a:rPr lang="es-MX" sz="1200">
                <a:effectLst/>
                <a:latin typeface="Arial" panose="020B0604020202020204" pitchFamily="34" charset="0"/>
                <a:ea typeface="Times New Roman" panose="02020603050405020304" pitchFamily="18" charset="0"/>
              </a:rPr>
              <a:t>, L. &amp;. (1992). </a:t>
            </a:r>
            <a:r>
              <a:rPr lang="es-MX" sz="1200" err="1">
                <a:effectLst/>
                <a:latin typeface="Arial" panose="020B0604020202020204" pitchFamily="34" charset="0"/>
                <a:ea typeface="Times New Roman" panose="02020603050405020304" pitchFamily="18" charset="0"/>
              </a:rPr>
              <a:t>Creating</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powerful</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brands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The</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strategic</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route</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to</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success</a:t>
            </a:r>
            <a:r>
              <a:rPr lang="es-MX" sz="1200">
                <a:effectLst/>
                <a:latin typeface="Arial" panose="020B0604020202020204" pitchFamily="34" charset="0"/>
                <a:ea typeface="Times New Roman" panose="02020603050405020304" pitchFamily="18" charset="0"/>
              </a:rPr>
              <a:t> in </a:t>
            </a:r>
            <a:r>
              <a:rPr lang="es-MX" sz="1200" err="1">
                <a:effectLst/>
                <a:latin typeface="Arial" panose="020B0604020202020204" pitchFamily="34" charset="0"/>
                <a:ea typeface="Times New Roman" panose="02020603050405020304" pitchFamily="18" charset="0"/>
              </a:rPr>
              <a:t>consumer</a:t>
            </a:r>
            <a:r>
              <a:rPr lang="es-MX" sz="1200">
                <a:effectLst/>
                <a:latin typeface="Arial" panose="020B0604020202020204" pitchFamily="34" charset="0"/>
                <a:ea typeface="Times New Roman" panose="02020603050405020304" pitchFamily="18" charset="0"/>
              </a:rPr>
              <a:t>, industrial and </a:t>
            </a:r>
            <a:r>
              <a:rPr lang="es-MX" sz="1200" err="1">
                <a:effectLst/>
                <a:latin typeface="Arial" panose="020B0604020202020204" pitchFamily="34" charset="0"/>
                <a:ea typeface="Times New Roman" panose="02020603050405020304" pitchFamily="18" charset="0"/>
              </a:rPr>
              <a:t>service</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markets</a:t>
            </a:r>
            <a:r>
              <a:rPr lang="es-MX" sz="1200">
                <a:effectLst/>
                <a:latin typeface="Arial" panose="020B0604020202020204" pitchFamily="34" charset="0"/>
                <a:ea typeface="Times New Roman" panose="02020603050405020304" pitchFamily="18" charset="0"/>
              </a:rPr>
              <a:t>. Butterworth-Heinemann.</a:t>
            </a:r>
          </a:p>
          <a:p>
            <a:pPr marL="457200" indent="-457200">
              <a:lnSpc>
                <a:spcPct val="150000"/>
              </a:lnSpc>
            </a:pPr>
            <a:r>
              <a:rPr lang="es-MX" sz="1200" err="1">
                <a:effectLst/>
                <a:latin typeface="Arial" panose="020B0604020202020204" pitchFamily="34" charset="0"/>
                <a:ea typeface="Times New Roman" panose="02020603050405020304" pitchFamily="18" charset="0"/>
              </a:rPr>
              <a:t>Dschoutezo</a:t>
            </a:r>
            <a:r>
              <a:rPr lang="es-MX" sz="1200">
                <a:effectLst/>
                <a:latin typeface="Arial" panose="020B0604020202020204" pitchFamily="34" charset="0"/>
                <a:ea typeface="Times New Roman" panose="02020603050405020304" pitchFamily="18" charset="0"/>
              </a:rPr>
              <a:t> Gordo, S. (2021). </a:t>
            </a:r>
            <a:r>
              <a:rPr lang="es-MX" sz="1200" err="1">
                <a:effectLst/>
                <a:latin typeface="Arial" panose="020B0604020202020204" pitchFamily="34" charset="0"/>
                <a:ea typeface="Times New Roman" panose="02020603050405020304" pitchFamily="18" charset="0"/>
              </a:rPr>
              <a:t>Maketing</a:t>
            </a:r>
            <a:r>
              <a:rPr lang="es-MX" sz="1200">
                <a:effectLst/>
                <a:latin typeface="Arial" panose="020B0604020202020204" pitchFamily="34" charset="0"/>
                <a:ea typeface="Times New Roman" panose="02020603050405020304" pitchFamily="18" charset="0"/>
              </a:rPr>
              <a:t> digital y el profesional sanitario del siglo XX1. Obtenido de Repositorio Institucional Universidad Oberta de Catalunya: http://openaccess.uoc.edu/webapps/o2/bitstream/10609/128567/6/sdschoutezoTFM0121memoria.pdf</a:t>
            </a:r>
          </a:p>
        </p:txBody>
      </p:sp>
    </p:spTree>
    <p:extLst>
      <p:ext uri="{BB962C8B-B14F-4D97-AF65-F5344CB8AC3E}">
        <p14:creationId xmlns:p14="http://schemas.microsoft.com/office/powerpoint/2010/main" val="3587549823"/>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Referencias</a:t>
            </a:r>
          </a:p>
        </p:txBody>
      </p:sp>
      <p:sp>
        <p:nvSpPr>
          <p:cNvPr id="12" name="CuadroTexto 11">
            <a:extLst>
              <a:ext uri="{FF2B5EF4-FFF2-40B4-BE49-F238E27FC236}">
                <a16:creationId xmlns:a16="http://schemas.microsoft.com/office/drawing/2014/main" id="{13573795-3057-7290-BBEA-00F3F6FBD967}"/>
              </a:ext>
            </a:extLst>
          </p:cNvPr>
          <p:cNvSpPr txBox="1"/>
          <p:nvPr/>
        </p:nvSpPr>
        <p:spPr>
          <a:xfrm>
            <a:off x="190500" y="752856"/>
            <a:ext cx="11811000" cy="5044138"/>
          </a:xfrm>
          <a:prstGeom prst="rect">
            <a:avLst/>
          </a:prstGeom>
          <a:noFill/>
        </p:spPr>
        <p:txBody>
          <a:bodyPr wrap="square">
            <a:spAutoFit/>
          </a:bodyPr>
          <a:lstStyle/>
          <a:p>
            <a:pPr marL="457200" indent="-457200">
              <a:lnSpc>
                <a:spcPct val="150000"/>
              </a:lnSpc>
            </a:pPr>
            <a:r>
              <a:rPr lang="es-MX" sz="1200" err="1">
                <a:effectLst/>
                <a:latin typeface="Arial" panose="020B0604020202020204" pitchFamily="34" charset="0"/>
                <a:ea typeface="Times New Roman" panose="02020603050405020304" pitchFamily="18" charset="0"/>
              </a:rPr>
              <a:t>Elrod</a:t>
            </a:r>
            <a:r>
              <a:rPr lang="es-MX" sz="1200">
                <a:effectLst/>
                <a:latin typeface="Arial" panose="020B0604020202020204" pitchFamily="34" charset="0"/>
                <a:ea typeface="Times New Roman" panose="02020603050405020304" pitchFamily="18" charset="0"/>
              </a:rPr>
              <a:t>, J. K. (2020). </a:t>
            </a:r>
            <a:r>
              <a:rPr lang="es-MX" sz="1200" err="1">
                <a:effectLst/>
                <a:latin typeface="Arial" panose="020B0604020202020204" pitchFamily="34" charset="0"/>
                <a:ea typeface="Times New Roman" panose="02020603050405020304" pitchFamily="18" charset="0"/>
              </a:rPr>
              <a:t>Foundational</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elements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of</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communication</a:t>
            </a:r>
            <a:r>
              <a:rPr lang="es-MX" sz="1200">
                <a:effectLst/>
                <a:latin typeface="Arial" panose="020B0604020202020204" pitchFamily="34" charset="0"/>
                <a:ea typeface="Times New Roman" panose="02020603050405020304" pitchFamily="18" charset="0"/>
              </a:rPr>
              <a:t> in </a:t>
            </a:r>
            <a:r>
              <a:rPr lang="es-MX" sz="1200" err="1">
                <a:effectLst/>
                <a:latin typeface="Arial" panose="020B0604020202020204" pitchFamily="34" charset="0"/>
                <a:ea typeface="Times New Roman" panose="02020603050405020304" pitchFamily="18" charset="0"/>
              </a:rPr>
              <a:t>health</a:t>
            </a:r>
            <a:r>
              <a:rPr lang="es-MX" sz="1200">
                <a:effectLst/>
                <a:latin typeface="Arial" panose="020B0604020202020204" pitchFamily="34" charset="0"/>
                <a:ea typeface="Times New Roman" panose="02020603050405020304" pitchFamily="18" charset="0"/>
              </a:rPr>
              <a:t> and medicine: </a:t>
            </a:r>
            <a:r>
              <a:rPr lang="es-MX" sz="1200" err="1">
                <a:effectLst/>
                <a:latin typeface="Arial" panose="020B0604020202020204" pitchFamily="34" charset="0"/>
                <a:ea typeface="Times New Roman" panose="02020603050405020304" pitchFamily="18" charset="0"/>
              </a:rPr>
              <a:t>avenues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for</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strengthening</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the</a:t>
            </a:r>
            <a:r>
              <a:rPr lang="es-MX" sz="1200">
                <a:effectLst/>
                <a:latin typeface="Arial" panose="020B0604020202020204" pitchFamily="34" charset="0"/>
                <a:ea typeface="Times New Roman" panose="02020603050405020304" pitchFamily="18" charset="0"/>
              </a:rPr>
              <a:t> marketing </a:t>
            </a:r>
            <a:r>
              <a:rPr lang="es-MX" sz="1200" err="1">
                <a:effectLst/>
                <a:latin typeface="Arial" panose="020B0604020202020204" pitchFamily="34" charset="0"/>
                <a:ea typeface="Times New Roman" panose="02020603050405020304" pitchFamily="18" charset="0"/>
              </a:rPr>
              <a:t>communications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mix</a:t>
            </a:r>
            <a:r>
              <a:rPr lang="es-MX" sz="1200">
                <a:effectLst/>
                <a:latin typeface="Arial" panose="020B0604020202020204" pitchFamily="34" charset="0"/>
                <a:ea typeface="Times New Roman" panose="02020603050405020304" pitchFamily="18" charset="0"/>
              </a:rPr>
              <a:t>. . BMC </a:t>
            </a:r>
            <a:r>
              <a:rPr lang="es-MX" sz="1200" err="1">
                <a:effectLst/>
                <a:latin typeface="Arial" panose="020B0604020202020204" pitchFamily="34" charset="0"/>
                <a:ea typeface="Times New Roman" panose="02020603050405020304" pitchFamily="18" charset="0"/>
              </a:rPr>
              <a:t>Health</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Services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Research</a:t>
            </a:r>
            <a:r>
              <a:rPr lang="es-MX" sz="1200">
                <a:effectLst/>
                <a:latin typeface="Arial" panose="020B0604020202020204" pitchFamily="34" charset="0"/>
                <a:ea typeface="Times New Roman" panose="02020603050405020304" pitchFamily="18" charset="0"/>
              </a:rPr>
              <a:t>, 1-6., 1 - 6.</a:t>
            </a:r>
          </a:p>
          <a:p>
            <a:pPr marL="457200" indent="-457200">
              <a:lnSpc>
                <a:spcPct val="150000"/>
              </a:lnSpc>
            </a:pPr>
            <a:r>
              <a:rPr lang="es-MX" sz="1200" err="1">
                <a:effectLst/>
                <a:latin typeface="Arial" panose="020B0604020202020204" pitchFamily="34" charset="0"/>
                <a:ea typeface="Times New Roman" panose="02020603050405020304" pitchFamily="18" charset="0"/>
              </a:rPr>
              <a:t>Etecé</a:t>
            </a:r>
            <a:r>
              <a:rPr lang="es-MX" sz="1200">
                <a:effectLst/>
                <a:latin typeface="Arial" panose="020B0604020202020204" pitchFamily="34" charset="0"/>
                <a:ea typeface="Times New Roman" panose="02020603050405020304" pitchFamily="18" charset="0"/>
              </a:rPr>
              <a:t>, E. (5 de Agosto de 2021). Concepto. Obtenido de https://concepto.de/mercadeo/</a:t>
            </a:r>
          </a:p>
          <a:p>
            <a:pPr marL="457200" indent="-457200">
              <a:lnSpc>
                <a:spcPct val="150000"/>
              </a:lnSpc>
            </a:pPr>
            <a:r>
              <a:rPr lang="es-MX" sz="1200" err="1">
                <a:effectLst/>
                <a:latin typeface="Arial" panose="020B0604020202020204" pitchFamily="34" charset="0"/>
                <a:ea typeface="Times New Roman" panose="02020603050405020304" pitchFamily="18" charset="0"/>
              </a:rPr>
              <a:t>Fang</a:t>
            </a:r>
            <a:r>
              <a:rPr lang="es-MX" sz="1200">
                <a:effectLst/>
                <a:latin typeface="Arial" panose="020B0604020202020204" pitchFamily="34" charset="0"/>
                <a:ea typeface="Times New Roman" panose="02020603050405020304" pitchFamily="18" charset="0"/>
              </a:rPr>
              <a:t>, S. R. (2014). </a:t>
            </a:r>
            <a:r>
              <a:rPr lang="es-MX" sz="1200" err="1">
                <a:effectLst/>
                <a:latin typeface="Arial" panose="020B0604020202020204" pitchFamily="34" charset="0"/>
                <a:ea typeface="Times New Roman" panose="02020603050405020304" pitchFamily="18" charset="0"/>
              </a:rPr>
              <a:t>Internal</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market</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orientation</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market</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capabilities</a:t>
            </a:r>
            <a:r>
              <a:rPr lang="es-MX" sz="1200">
                <a:effectLst/>
                <a:latin typeface="Arial" panose="020B0604020202020204" pitchFamily="34" charset="0"/>
                <a:ea typeface="Times New Roman" panose="02020603050405020304" pitchFamily="18" charset="0"/>
              </a:rPr>
              <a:t> and </a:t>
            </a:r>
            <a:r>
              <a:rPr lang="es-MX" sz="1200" err="1">
                <a:effectLst/>
                <a:latin typeface="Arial" panose="020B0604020202020204" pitchFamily="34" charset="0"/>
                <a:ea typeface="Times New Roman" panose="02020603050405020304" pitchFamily="18" charset="0"/>
              </a:rPr>
              <a:t>learning</a:t>
            </a:r>
            <a:r>
              <a:rPr lang="es-MX" sz="1200">
                <a:effectLst/>
                <a:latin typeface="Arial" panose="020B0604020202020204" pitchFamily="34" charset="0"/>
                <a:ea typeface="Times New Roman" panose="02020603050405020304" pitchFamily="18" charset="0"/>
              </a:rPr>
              <a:t>.</a:t>
            </a:r>
          </a:p>
          <a:p>
            <a:pPr marL="457200" indent="-457200">
              <a:lnSpc>
                <a:spcPct val="150000"/>
              </a:lnSpc>
            </a:pPr>
            <a:r>
              <a:rPr lang="es-MX" sz="1200" err="1">
                <a:effectLst/>
                <a:latin typeface="Arial" panose="020B0604020202020204" pitchFamily="34" charset="0"/>
                <a:ea typeface="Times New Roman" panose="02020603050405020304" pitchFamily="18" charset="0"/>
              </a:rPr>
              <a:t>Fortenberry</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Jr</a:t>
            </a:r>
            <a:r>
              <a:rPr lang="es-MX" sz="1200">
                <a:effectLst/>
                <a:latin typeface="Arial" panose="020B0604020202020204" pitchFamily="34" charset="0"/>
                <a:ea typeface="Times New Roman" panose="02020603050405020304" pitchFamily="18" charset="0"/>
              </a:rPr>
              <a:t>, J. L. (2016). </a:t>
            </a:r>
            <a:r>
              <a:rPr lang="es-MX" sz="1200" err="1">
                <a:effectLst/>
                <a:latin typeface="Arial" panose="020B0604020202020204" pitchFamily="34" charset="0"/>
                <a:ea typeface="Times New Roman" panose="02020603050405020304" pitchFamily="18" charset="0"/>
              </a:rPr>
              <a:t>Internal</a:t>
            </a:r>
            <a:r>
              <a:rPr lang="es-MX" sz="1200">
                <a:effectLst/>
                <a:latin typeface="Arial" panose="020B0604020202020204" pitchFamily="34" charset="0"/>
                <a:ea typeface="Times New Roman" panose="02020603050405020304" pitchFamily="18" charset="0"/>
              </a:rPr>
              <a:t> marketing: A </a:t>
            </a:r>
            <a:r>
              <a:rPr lang="es-MX" sz="1200" err="1">
                <a:effectLst/>
                <a:latin typeface="Arial" panose="020B0604020202020204" pitchFamily="34" charset="0"/>
                <a:ea typeface="Times New Roman" panose="02020603050405020304" pitchFamily="18" charset="0"/>
              </a:rPr>
              <a:t>pathway</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for</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healthcare</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facilities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to</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improve</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the</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patient</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experience</a:t>
            </a:r>
            <a:r>
              <a:rPr lang="es-MX" sz="1200">
                <a:effectLst/>
                <a:latin typeface="Arial" panose="020B0604020202020204" pitchFamily="34" charset="0"/>
                <a:ea typeface="Times New Roman" panose="02020603050405020304" pitchFamily="18" charset="0"/>
              </a:rPr>
              <a:t>. International </a:t>
            </a:r>
            <a:r>
              <a:rPr lang="es-MX" sz="1200" err="1">
                <a:effectLst/>
                <a:latin typeface="Arial" panose="020B0604020202020204" pitchFamily="34" charset="0"/>
                <a:ea typeface="Times New Roman" panose="02020603050405020304" pitchFamily="18" charset="0"/>
              </a:rPr>
              <a:t>Journal</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of</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Healthcare</a:t>
            </a:r>
            <a:r>
              <a:rPr lang="es-MX" sz="1200">
                <a:effectLst/>
                <a:latin typeface="Arial" panose="020B0604020202020204" pitchFamily="34" charset="0"/>
                <a:ea typeface="Times New Roman" panose="02020603050405020304" pitchFamily="18" charset="0"/>
              </a:rPr>
              <a:t> Management, 28-33.</a:t>
            </a:r>
          </a:p>
          <a:p>
            <a:pPr marL="457200" indent="-457200">
              <a:lnSpc>
                <a:spcPct val="150000"/>
              </a:lnSpc>
            </a:pPr>
            <a:r>
              <a:rPr lang="es-MX" sz="1200">
                <a:effectLst/>
                <a:latin typeface="Arial" panose="020B0604020202020204" pitchFamily="34" charset="0"/>
                <a:ea typeface="Times New Roman" panose="02020603050405020304" pitchFamily="18" charset="0"/>
              </a:rPr>
              <a:t>FRUTOS SASTRE, M. J. (2012). Disposición y venta de productos. Madrid, España: Editorial Paraninfo.</a:t>
            </a:r>
          </a:p>
          <a:p>
            <a:pPr marL="457200" indent="-457200">
              <a:lnSpc>
                <a:spcPct val="150000"/>
              </a:lnSpc>
            </a:pPr>
            <a:r>
              <a:rPr lang="es-MX" sz="1200" err="1">
                <a:effectLst/>
                <a:latin typeface="Arial" panose="020B0604020202020204" pitchFamily="34" charset="0"/>
                <a:ea typeface="Times New Roman" panose="02020603050405020304" pitchFamily="18" charset="0"/>
              </a:rPr>
              <a:t>Gónzález</a:t>
            </a:r>
            <a:r>
              <a:rPr lang="es-MX" sz="1200">
                <a:effectLst/>
                <a:latin typeface="Arial" panose="020B0604020202020204" pitchFamily="34" charset="0"/>
                <a:ea typeface="Times New Roman" panose="02020603050405020304" pitchFamily="18" charset="0"/>
              </a:rPr>
              <a:t>, A. M. (2003). Economía de la salud en el contexto de la salud pública. . Revista Cubana de Salud Pública. </a:t>
            </a:r>
          </a:p>
          <a:p>
            <a:pPr marL="457200" indent="-457200">
              <a:lnSpc>
                <a:spcPct val="150000"/>
              </a:lnSpc>
            </a:pPr>
            <a:r>
              <a:rPr lang="es-MX" sz="1200">
                <a:effectLst/>
                <a:latin typeface="Arial" panose="020B0604020202020204" pitchFamily="34" charset="0"/>
                <a:ea typeface="Times New Roman" panose="02020603050405020304" pitchFamily="18" charset="0"/>
              </a:rPr>
              <a:t>Herrera, H. H. (2012). SOCIAL NETWORKS: A NEW DIFFUSION TOOL. Revista </a:t>
            </a:r>
            <a:r>
              <a:rPr lang="es-MX" sz="1200" err="1">
                <a:effectLst/>
                <a:latin typeface="Arial" panose="020B0604020202020204" pitchFamily="34" charset="0"/>
                <a:ea typeface="Times New Roman" panose="02020603050405020304" pitchFamily="18" charset="0"/>
              </a:rPr>
              <a:t>Refelxiones</a:t>
            </a:r>
            <a:r>
              <a:rPr lang="es-MX" sz="1200">
                <a:effectLst/>
                <a:latin typeface="Arial" panose="020B0604020202020204" pitchFamily="34" charset="0"/>
                <a:ea typeface="Times New Roman" panose="02020603050405020304" pitchFamily="18" charset="0"/>
              </a:rPr>
              <a:t> ., 121-128.</a:t>
            </a:r>
          </a:p>
          <a:p>
            <a:pPr marL="457200" indent="-457200">
              <a:lnSpc>
                <a:spcPct val="150000"/>
              </a:lnSpc>
            </a:pPr>
            <a:r>
              <a:rPr lang="es-MX" sz="1200">
                <a:effectLst/>
                <a:latin typeface="Arial" panose="020B0604020202020204" pitchFamily="34" charset="0"/>
                <a:ea typeface="Times New Roman" panose="02020603050405020304" pitchFamily="18" charset="0"/>
              </a:rPr>
              <a:t>Hill, C. W. (2009). Administración estratégica. </a:t>
            </a:r>
            <a:r>
              <a:rPr lang="es-MX" sz="1200" err="1">
                <a:effectLst/>
                <a:latin typeface="Arial" panose="020B0604020202020204" pitchFamily="34" charset="0"/>
                <a:ea typeface="Times New Roman" panose="02020603050405020304" pitchFamily="18" charset="0"/>
              </a:rPr>
              <a:t>Mexico</a:t>
            </a:r>
            <a:r>
              <a:rPr lang="es-MX" sz="1200">
                <a:effectLst/>
                <a:latin typeface="Arial" panose="020B0604020202020204" pitchFamily="34" charset="0"/>
                <a:ea typeface="Times New Roman" panose="02020603050405020304" pitchFamily="18" charset="0"/>
              </a:rPr>
              <a:t>: México: McGraw-Hill. </a:t>
            </a:r>
          </a:p>
          <a:p>
            <a:pPr marL="457200" indent="-457200">
              <a:lnSpc>
                <a:spcPct val="150000"/>
              </a:lnSpc>
            </a:pPr>
            <a:r>
              <a:rPr lang="es-MX" sz="1200" err="1">
                <a:effectLst/>
                <a:latin typeface="Arial" panose="020B0604020202020204" pitchFamily="34" charset="0"/>
                <a:ea typeface="Times New Roman" panose="02020603050405020304" pitchFamily="18" charset="0"/>
              </a:rPr>
              <a:t>Jaimes</a:t>
            </a:r>
            <a:r>
              <a:rPr lang="es-MX" sz="1200">
                <a:effectLst/>
                <a:latin typeface="Arial" panose="020B0604020202020204" pitchFamily="34" charset="0"/>
                <a:ea typeface="Times New Roman" panose="02020603050405020304" pitchFamily="18" charset="0"/>
              </a:rPr>
              <a:t> Castillo, M. Y. (2019). Impacto del alto costo relacionado con la diabetes Mellitus en el sistema de salud en Colombia. </a:t>
            </a:r>
            <a:r>
              <a:rPr lang="es-MX" sz="1200" err="1">
                <a:effectLst/>
                <a:latin typeface="Arial" panose="020B0604020202020204" pitchFamily="34" charset="0"/>
                <a:ea typeface="Times New Roman" panose="02020603050405020304" pitchFamily="18" charset="0"/>
              </a:rPr>
              <a:t>Bogota</a:t>
            </a:r>
            <a:r>
              <a:rPr lang="es-MX" sz="1200">
                <a:effectLst/>
                <a:latin typeface="Arial" panose="020B0604020202020204" pitchFamily="34" charset="0"/>
                <a:ea typeface="Times New Roman" panose="02020603050405020304" pitchFamily="18" charset="0"/>
              </a:rPr>
              <a:t>, Colombia: Revista De Investigación E Innovación En Salud, 2, 82–91.</a:t>
            </a:r>
          </a:p>
          <a:p>
            <a:pPr marL="457200" indent="-457200">
              <a:lnSpc>
                <a:spcPct val="150000"/>
              </a:lnSpc>
            </a:pPr>
            <a:r>
              <a:rPr lang="es-MX" sz="1200" err="1">
                <a:effectLst/>
                <a:latin typeface="Arial" panose="020B0604020202020204" pitchFamily="34" charset="0"/>
                <a:ea typeface="Times New Roman" panose="02020603050405020304" pitchFamily="18" charset="0"/>
              </a:rPr>
              <a:t>Jimenez</a:t>
            </a:r>
            <a:r>
              <a:rPr lang="es-MX" sz="1200">
                <a:effectLst/>
                <a:latin typeface="Arial" panose="020B0604020202020204" pitchFamily="34" charset="0"/>
                <a:ea typeface="Times New Roman" panose="02020603050405020304" pitchFamily="18" charset="0"/>
              </a:rPr>
              <a:t>, F. B. (2005). </a:t>
            </a:r>
            <a:r>
              <a:rPr lang="es-MX" sz="1200" err="1">
                <a:effectLst/>
                <a:latin typeface="Arial" panose="020B0604020202020204" pitchFamily="34" charset="0"/>
                <a:ea typeface="Times New Roman" panose="02020603050405020304" pitchFamily="18" charset="0"/>
              </a:rPr>
              <a:t>Bloggers</a:t>
            </a:r>
            <a:r>
              <a:rPr lang="es-MX" sz="1200">
                <a:effectLst/>
                <a:latin typeface="Arial" panose="020B0604020202020204" pitchFamily="34" charset="0"/>
                <a:ea typeface="Times New Roman" panose="02020603050405020304" pitchFamily="18" charset="0"/>
              </a:rPr>
              <a:t> invitados Marketing Digital </a:t>
            </a:r>
            <a:r>
              <a:rPr lang="es-MX" sz="1200" err="1">
                <a:effectLst/>
                <a:latin typeface="Arial" panose="020B0604020202020204" pitchFamily="34" charset="0"/>
                <a:ea typeface="Times New Roman" panose="02020603050405020304" pitchFamily="18" charset="0"/>
              </a:rPr>
              <a:t>Bloggers</a:t>
            </a:r>
            <a:r>
              <a:rPr lang="es-MX" sz="1200">
                <a:effectLst/>
                <a:latin typeface="Arial" panose="020B0604020202020204" pitchFamily="34" charset="0"/>
                <a:ea typeface="Times New Roman" panose="02020603050405020304" pitchFamily="18" charset="0"/>
              </a:rPr>
              <a:t> </a:t>
            </a:r>
            <a:r>
              <a:rPr lang="es-MX" sz="1200" err="1">
                <a:effectLst/>
                <a:latin typeface="Arial" panose="020B0604020202020204" pitchFamily="34" charset="0"/>
                <a:ea typeface="Times New Roman" panose="02020603050405020304" pitchFamily="18" charset="0"/>
              </a:rPr>
              <a:t>invitadosMarketing</a:t>
            </a:r>
            <a:r>
              <a:rPr lang="es-MX" sz="1200">
                <a:effectLst/>
                <a:latin typeface="Arial" panose="020B0604020202020204" pitchFamily="34" charset="0"/>
                <a:ea typeface="Times New Roman" panose="02020603050405020304" pitchFamily="18" charset="0"/>
              </a:rPr>
              <a:t> Digital. </a:t>
            </a:r>
            <a:r>
              <a:rPr lang="es-MX" sz="1200" err="1">
                <a:effectLst/>
                <a:latin typeface="Arial" panose="020B0604020202020204" pitchFamily="34" charset="0"/>
                <a:ea typeface="Times New Roman" panose="02020603050405020304" pitchFamily="18" charset="0"/>
              </a:rPr>
              <a:t>Telefonica</a:t>
            </a:r>
            <a:r>
              <a:rPr lang="es-MX" sz="1200">
                <a:effectLst/>
                <a:latin typeface="Arial" panose="020B0604020202020204" pitchFamily="34" charset="0"/>
                <a:ea typeface="Times New Roman" panose="02020603050405020304" pitchFamily="18" charset="0"/>
              </a:rPr>
              <a:t> informe de sobre el proceso de la </a:t>
            </a:r>
            <a:r>
              <a:rPr lang="es-MX" sz="1200" err="1">
                <a:effectLst/>
                <a:latin typeface="Arial" panose="020B0604020202020204" pitchFamily="34" charset="0"/>
                <a:ea typeface="Times New Roman" panose="02020603050405020304" pitchFamily="18" charset="0"/>
              </a:rPr>
              <a:t>informacion</a:t>
            </a:r>
            <a:r>
              <a:rPr lang="es-MX" sz="1200">
                <a:effectLst/>
                <a:latin typeface="Arial" panose="020B0604020202020204" pitchFamily="34" charset="0"/>
                <a:ea typeface="Times New Roman" panose="02020603050405020304" pitchFamily="18" charset="0"/>
              </a:rPr>
              <a:t>.</a:t>
            </a:r>
          </a:p>
          <a:p>
            <a:pPr marL="457200" indent="-457200">
              <a:lnSpc>
                <a:spcPct val="150000"/>
              </a:lnSpc>
            </a:pPr>
            <a:r>
              <a:rPr lang="es-MX" sz="1200">
                <a:effectLst/>
                <a:latin typeface="Arial" panose="020B0604020202020204" pitchFamily="34" charset="0"/>
                <a:ea typeface="Times New Roman" panose="02020603050405020304" pitchFamily="18" charset="0"/>
              </a:rPr>
              <a:t>Juan Manuel Vega Arellano, S. A. (2018). DIGITAL MARKETING AND THE FINANCES OF SMES. Revista de Investigación en Tecnologías de la Información, 2.</a:t>
            </a:r>
          </a:p>
          <a:p>
            <a:pPr marL="457200" indent="-457200">
              <a:lnSpc>
                <a:spcPct val="150000"/>
              </a:lnSpc>
            </a:pPr>
            <a:r>
              <a:rPr lang="es-MX" sz="1200">
                <a:effectLst/>
                <a:latin typeface="Arial" panose="020B0604020202020204" pitchFamily="34" charset="0"/>
                <a:ea typeface="Times New Roman" panose="02020603050405020304" pitchFamily="18" charset="0"/>
              </a:rPr>
              <a:t>Levitt, T. (1960). </a:t>
            </a:r>
            <a:r>
              <a:rPr lang="es-MX" sz="1200" err="1">
                <a:effectLst/>
                <a:latin typeface="Arial" panose="020B0604020202020204" pitchFamily="34" charset="0"/>
                <a:ea typeface="Times New Roman" panose="02020603050405020304" pitchFamily="18" charset="0"/>
              </a:rPr>
              <a:t>Miopia</a:t>
            </a:r>
            <a:r>
              <a:rPr lang="es-MX" sz="1200">
                <a:effectLst/>
                <a:latin typeface="Arial" panose="020B0604020202020204" pitchFamily="34" charset="0"/>
                <a:ea typeface="Times New Roman" panose="02020603050405020304" pitchFamily="18" charset="0"/>
              </a:rPr>
              <a:t> em marketing. Harvard Business </a:t>
            </a:r>
            <a:r>
              <a:rPr lang="es-MX" sz="1200" err="1">
                <a:effectLst/>
                <a:latin typeface="Arial" panose="020B0604020202020204" pitchFamily="34" charset="0"/>
                <a:ea typeface="Times New Roman" panose="02020603050405020304" pitchFamily="18" charset="0"/>
              </a:rPr>
              <a:t>Review</a:t>
            </a:r>
            <a:r>
              <a:rPr lang="es-MX" sz="1200">
                <a:effectLst/>
                <a:latin typeface="Arial" panose="020B0604020202020204" pitchFamily="34" charset="0"/>
                <a:ea typeface="Times New Roman" panose="02020603050405020304" pitchFamily="18" charset="0"/>
              </a:rPr>
              <a:t>, 88-99.</a:t>
            </a:r>
          </a:p>
          <a:p>
            <a:pPr marL="457200" indent="-457200">
              <a:lnSpc>
                <a:spcPct val="150000"/>
              </a:lnSpc>
            </a:pPr>
            <a:r>
              <a:rPr lang="es-MX" sz="1200">
                <a:effectLst/>
                <a:latin typeface="Arial" panose="020B0604020202020204" pitchFamily="34" charset="0"/>
                <a:ea typeface="Times New Roman" panose="02020603050405020304" pitchFamily="18" charset="0"/>
              </a:rPr>
              <a:t>LIZANA, A. G. (2010). Oferta y demanda y el ciclo económico: una interpretación de la situación económica actual. . Red de Revistas Científicas de América Latina, el Caribe, España y Portugal, 671-686.</a:t>
            </a:r>
          </a:p>
          <a:p>
            <a:pPr marL="457200" indent="-457200">
              <a:lnSpc>
                <a:spcPct val="150000"/>
              </a:lnSpc>
            </a:pPr>
            <a:r>
              <a:rPr lang="es-MX" sz="1200">
                <a:effectLst/>
                <a:latin typeface="Arial" panose="020B0604020202020204" pitchFamily="34" charset="0"/>
                <a:ea typeface="Times New Roman" panose="02020603050405020304" pitchFamily="18" charset="0"/>
              </a:rPr>
              <a:t>Llano, J. C. (2019). QUÉ ES GOOGLE MY BUSINESS: GUÍA CON TODAS SU FUNCIONALIDADES. </a:t>
            </a:r>
            <a:r>
              <a:rPr lang="es-MX" sz="1200" err="1">
                <a:effectLst/>
                <a:latin typeface="Arial" panose="020B0604020202020204" pitchFamily="34" charset="0"/>
                <a:ea typeface="Times New Roman" panose="02020603050405020304" pitchFamily="18" charset="0"/>
              </a:rPr>
              <a:t>Bloggers</a:t>
            </a:r>
            <a:r>
              <a:rPr lang="es-MX" sz="1200">
                <a:effectLst/>
                <a:latin typeface="Arial" panose="020B0604020202020204" pitchFamily="34" charset="0"/>
                <a:ea typeface="Times New Roman" panose="02020603050405020304" pitchFamily="18" charset="0"/>
              </a:rPr>
              <a:t> invitados Marketing Digital. Obtenido de https://www.juancmejia.com/marketing-digital/que-es-google-my-business-guia-con-todas-su-funcionalidades-infografia/</a:t>
            </a:r>
          </a:p>
        </p:txBody>
      </p:sp>
    </p:spTree>
    <p:extLst>
      <p:ext uri="{BB962C8B-B14F-4D97-AF65-F5344CB8AC3E}">
        <p14:creationId xmlns:p14="http://schemas.microsoft.com/office/powerpoint/2010/main" val="910544088"/>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7" name="CuadroTexto 6">
            <a:extLst>
              <a:ext uri="{FF2B5EF4-FFF2-40B4-BE49-F238E27FC236}">
                <a16:creationId xmlns:a16="http://schemas.microsoft.com/office/drawing/2014/main" id="{C2CBFC4A-5010-4064-EA83-520C5356A94F}"/>
              </a:ext>
            </a:extLst>
          </p:cNvPr>
          <p:cNvSpPr txBox="1"/>
          <p:nvPr/>
        </p:nvSpPr>
        <p:spPr>
          <a:xfrm>
            <a:off x="5143500" y="229636"/>
            <a:ext cx="1905000" cy="523220"/>
          </a:xfrm>
          <a:prstGeom prst="rect">
            <a:avLst/>
          </a:prstGeom>
          <a:noFill/>
        </p:spPr>
        <p:txBody>
          <a:bodyPr wrap="square" rtlCol="0">
            <a:spAutoFit/>
          </a:bodyPr>
          <a:lstStyle/>
          <a:p>
            <a:r>
              <a:rPr lang="es-CO" sz="2800">
                <a:solidFill>
                  <a:schemeClr val="tx2"/>
                </a:solidFill>
              </a:rPr>
              <a:t>Referencias</a:t>
            </a:r>
          </a:p>
        </p:txBody>
      </p:sp>
      <p:sp>
        <p:nvSpPr>
          <p:cNvPr id="12" name="CuadroTexto 11">
            <a:extLst>
              <a:ext uri="{FF2B5EF4-FFF2-40B4-BE49-F238E27FC236}">
                <a16:creationId xmlns:a16="http://schemas.microsoft.com/office/drawing/2014/main" id="{13573795-3057-7290-BBEA-00F3F6FBD967}"/>
              </a:ext>
            </a:extLst>
          </p:cNvPr>
          <p:cNvSpPr txBox="1"/>
          <p:nvPr/>
        </p:nvSpPr>
        <p:spPr>
          <a:xfrm>
            <a:off x="190500" y="752856"/>
            <a:ext cx="11772900" cy="5152244"/>
          </a:xfrm>
          <a:prstGeom prst="rect">
            <a:avLst/>
          </a:prstGeom>
          <a:noFill/>
        </p:spPr>
        <p:txBody>
          <a:bodyPr wrap="square">
            <a:spAutoFit/>
          </a:bodyPr>
          <a:lstStyle/>
          <a:p>
            <a:pPr marL="457200" indent="-457200">
              <a:lnSpc>
                <a:spcPct val="150000"/>
              </a:lnSpc>
            </a:pPr>
            <a:r>
              <a:rPr lang="es-MX" sz="1050">
                <a:effectLst/>
                <a:latin typeface="Arial" panose="020B0604020202020204" pitchFamily="34" charset="0"/>
                <a:ea typeface="Times New Roman" panose="02020603050405020304" pitchFamily="18" charset="0"/>
              </a:rPr>
              <a:t>María, Z. A. (2005). Marketing para </a:t>
            </a:r>
            <a:r>
              <a:rPr lang="es-MX" sz="1050" err="1">
                <a:effectLst/>
                <a:latin typeface="Arial" panose="020B0604020202020204" pitchFamily="34" charset="0"/>
                <a:ea typeface="Times New Roman" panose="02020603050405020304" pitchFamily="18" charset="0"/>
              </a:rPr>
              <a:t>odontólogos.¿Cómo</a:t>
            </a:r>
            <a:r>
              <a:rPr lang="es-MX" sz="1050">
                <a:effectLst/>
                <a:latin typeface="Arial" panose="020B0604020202020204" pitchFamily="34" charset="0"/>
                <a:ea typeface="Times New Roman" panose="02020603050405020304" pitchFamily="18" charset="0"/>
              </a:rPr>
              <a:t> atraer más pacientes al consultorio? Revista Mexicana de Odontología Clínica, 18-20.</a:t>
            </a:r>
          </a:p>
          <a:p>
            <a:pPr marL="457200" indent="-457200">
              <a:lnSpc>
                <a:spcPct val="150000"/>
              </a:lnSpc>
            </a:pPr>
            <a:r>
              <a:rPr lang="es-MX" sz="1050" err="1">
                <a:effectLst/>
                <a:latin typeface="Arial" panose="020B0604020202020204" pitchFamily="34" charset="0"/>
                <a:ea typeface="Times New Roman" panose="02020603050405020304" pitchFamily="18" charset="0"/>
              </a:rPr>
              <a:t>Mcgraw-hill</a:t>
            </a:r>
            <a:r>
              <a:rPr lang="es-MX" sz="1050">
                <a:effectLst/>
                <a:latin typeface="Arial" panose="020B0604020202020204" pitchFamily="34" charset="0"/>
                <a:ea typeface="Times New Roman" panose="02020603050405020304" pitchFamily="18" charset="0"/>
              </a:rPr>
              <a:t>. (2014). https://www.mheducation.es. Obtenido de https://www.mheducation.es/bcv/guide/capitulo/844819358X.pdf</a:t>
            </a:r>
          </a:p>
          <a:p>
            <a:pPr marL="457200" indent="-457200">
              <a:lnSpc>
                <a:spcPct val="150000"/>
              </a:lnSpc>
            </a:pPr>
            <a:r>
              <a:rPr lang="es-MX" sz="1050">
                <a:effectLst/>
                <a:latin typeface="Arial" panose="020B0604020202020204" pitchFamily="34" charset="0"/>
                <a:ea typeface="Times New Roman" panose="02020603050405020304" pitchFamily="18" charset="0"/>
              </a:rPr>
              <a:t>Mohamed, R. &amp;. (2000). </a:t>
            </a:r>
            <a:r>
              <a:rPr lang="es-MX" sz="1050" err="1">
                <a:effectLst/>
                <a:latin typeface="Arial" panose="020B0604020202020204" pitchFamily="34" charset="0"/>
                <a:ea typeface="Times New Roman" panose="02020603050405020304" pitchFamily="18" charset="0"/>
              </a:rPr>
              <a:t>Advances</a:t>
            </a:r>
            <a:r>
              <a:rPr lang="es-MX" sz="1050">
                <a:effectLst/>
                <a:latin typeface="Arial" panose="020B0604020202020204" pitchFamily="34" charset="0"/>
                <a:ea typeface="Times New Roman" panose="02020603050405020304" pitchFamily="18" charset="0"/>
              </a:rPr>
              <a:t> in </a:t>
            </a:r>
            <a:r>
              <a:rPr lang="es-MX" sz="1050" err="1">
                <a:effectLst/>
                <a:latin typeface="Arial" panose="020B0604020202020204" pitchFamily="34" charset="0"/>
                <a:ea typeface="Times New Roman" panose="02020603050405020304" pitchFamily="18" charset="0"/>
              </a:rPr>
              <a:t>the</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internal</a:t>
            </a:r>
            <a:r>
              <a:rPr lang="es-MX" sz="1050">
                <a:effectLst/>
                <a:latin typeface="Arial" panose="020B0604020202020204" pitchFamily="34" charset="0"/>
                <a:ea typeface="Times New Roman" panose="02020603050405020304" pitchFamily="18" charset="0"/>
              </a:rPr>
              <a:t> marketing concept: </a:t>
            </a:r>
            <a:r>
              <a:rPr lang="es-MX" sz="1050" err="1">
                <a:effectLst/>
                <a:latin typeface="Arial" panose="020B0604020202020204" pitchFamily="34" charset="0"/>
                <a:ea typeface="Times New Roman" panose="02020603050405020304" pitchFamily="18" charset="0"/>
              </a:rPr>
              <a:t>definition</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synthesis</a:t>
            </a:r>
            <a:r>
              <a:rPr lang="es-MX" sz="1050">
                <a:effectLst/>
                <a:latin typeface="Arial" panose="020B0604020202020204" pitchFamily="34" charset="0"/>
                <a:ea typeface="Times New Roman" panose="02020603050405020304" pitchFamily="18" charset="0"/>
              </a:rPr>
              <a:t> and </a:t>
            </a:r>
            <a:r>
              <a:rPr lang="es-MX" sz="1050" err="1">
                <a:effectLst/>
                <a:latin typeface="Arial" panose="020B0604020202020204" pitchFamily="34" charset="0"/>
                <a:ea typeface="Times New Roman" panose="02020603050405020304" pitchFamily="18" charset="0"/>
              </a:rPr>
              <a:t>extension</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Journal</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of</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services</a:t>
            </a:r>
            <a:r>
              <a:rPr lang="es-MX" sz="1050">
                <a:effectLst/>
                <a:latin typeface="Arial" panose="020B0604020202020204" pitchFamily="34" charset="0"/>
                <a:ea typeface="Times New Roman" panose="02020603050405020304" pitchFamily="18" charset="0"/>
              </a:rPr>
              <a:t> marketing. </a:t>
            </a:r>
          </a:p>
          <a:p>
            <a:pPr marL="457200" indent="-457200">
              <a:lnSpc>
                <a:spcPct val="150000"/>
              </a:lnSpc>
            </a:pPr>
            <a:r>
              <a:rPr lang="es-MX" sz="1050">
                <a:effectLst/>
                <a:latin typeface="Arial" panose="020B0604020202020204" pitchFamily="34" charset="0"/>
                <a:ea typeface="Times New Roman" panose="02020603050405020304" pitchFamily="18" charset="0"/>
              </a:rPr>
              <a:t>OLIVER, R. (. (1999). </a:t>
            </a:r>
            <a:r>
              <a:rPr lang="es-MX" sz="1050" err="1">
                <a:effectLst/>
                <a:latin typeface="Arial" panose="020B0604020202020204" pitchFamily="34" charset="0"/>
                <a:ea typeface="Times New Roman" panose="02020603050405020304" pitchFamily="18" charset="0"/>
              </a:rPr>
              <a:t>Whence</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consumer</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loyalty</a:t>
            </a:r>
            <a:r>
              <a:rPr lang="es-MX" sz="1050">
                <a:effectLst/>
                <a:latin typeface="Arial" panose="020B0604020202020204" pitchFamily="34" charset="0"/>
                <a:ea typeface="Times New Roman" panose="02020603050405020304" pitchFamily="18" charset="0"/>
              </a:rPr>
              <a:t>? (I. </a:t>
            </a:r>
            <a:r>
              <a:rPr lang="es-MX" sz="1050" err="1">
                <a:effectLst/>
                <a:latin typeface="Arial" panose="020B0604020202020204" pitchFamily="34" charset="0"/>
                <a:ea typeface="Times New Roman" panose="02020603050405020304" pitchFamily="18" charset="0"/>
              </a:rPr>
              <a:t>Sague</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Publications</a:t>
            </a:r>
            <a:r>
              <a:rPr lang="es-MX" sz="1050">
                <a:effectLst/>
                <a:latin typeface="Arial" panose="020B0604020202020204" pitchFamily="34" charset="0"/>
                <a:ea typeface="Times New Roman" panose="02020603050405020304" pitchFamily="18" charset="0"/>
              </a:rPr>
              <a:t>, Ed.) </a:t>
            </a:r>
            <a:r>
              <a:rPr lang="es-MX" sz="1050" err="1">
                <a:effectLst/>
                <a:latin typeface="Arial" panose="020B0604020202020204" pitchFamily="34" charset="0"/>
                <a:ea typeface="Times New Roman" panose="02020603050405020304" pitchFamily="18" charset="0"/>
              </a:rPr>
              <a:t>Journal</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of</a:t>
            </a:r>
            <a:r>
              <a:rPr lang="es-MX" sz="1050">
                <a:effectLst/>
                <a:latin typeface="Arial" panose="020B0604020202020204" pitchFamily="34" charset="0"/>
                <a:ea typeface="Times New Roman" panose="02020603050405020304" pitchFamily="18" charset="0"/>
              </a:rPr>
              <a:t> Marketing, 33-44. </a:t>
            </a:r>
            <a:r>
              <a:rPr lang="es-MX" sz="1050" err="1">
                <a:effectLst/>
                <a:latin typeface="Arial" panose="020B0604020202020204" pitchFamily="34" charset="0"/>
                <a:ea typeface="Times New Roman" panose="02020603050405020304" pitchFamily="18" charset="0"/>
              </a:rPr>
              <a:t>doi:https</a:t>
            </a:r>
            <a:r>
              <a:rPr lang="es-MX" sz="1050">
                <a:effectLst/>
                <a:latin typeface="Arial" panose="020B0604020202020204" pitchFamily="34" charset="0"/>
                <a:ea typeface="Times New Roman" panose="02020603050405020304" pitchFamily="18" charset="0"/>
              </a:rPr>
              <a:t>://doi.org/10.2307/1252099</a:t>
            </a:r>
          </a:p>
          <a:p>
            <a:pPr marL="457200" indent="-457200">
              <a:lnSpc>
                <a:spcPct val="150000"/>
              </a:lnSpc>
            </a:pPr>
            <a:r>
              <a:rPr lang="es-MX" sz="1050" err="1">
                <a:effectLst/>
                <a:latin typeface="Arial" panose="020B0604020202020204" pitchFamily="34" charset="0"/>
                <a:ea typeface="Times New Roman" panose="02020603050405020304" pitchFamily="18" charset="0"/>
              </a:rPr>
              <a:t>Papasolomou</a:t>
            </a:r>
            <a:r>
              <a:rPr lang="es-MX" sz="1050">
                <a:effectLst/>
                <a:latin typeface="Arial" panose="020B0604020202020204" pitchFamily="34" charset="0"/>
                <a:ea typeface="Times New Roman" panose="02020603050405020304" pitchFamily="18" charset="0"/>
              </a:rPr>
              <a:t>, I. &amp;. (2006). </a:t>
            </a:r>
            <a:r>
              <a:rPr lang="es-MX" sz="1050" err="1">
                <a:effectLst/>
                <a:latin typeface="Arial" panose="020B0604020202020204" pitchFamily="34" charset="0"/>
                <a:ea typeface="Times New Roman" panose="02020603050405020304" pitchFamily="18" charset="0"/>
              </a:rPr>
              <a:t>Building</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corporate</a:t>
            </a:r>
            <a:r>
              <a:rPr lang="es-MX" sz="1050">
                <a:effectLst/>
                <a:latin typeface="Arial" panose="020B0604020202020204" pitchFamily="34" charset="0"/>
                <a:ea typeface="Times New Roman" panose="02020603050405020304" pitchFamily="18" charset="0"/>
              </a:rPr>
              <a:t> branding </a:t>
            </a:r>
            <a:r>
              <a:rPr lang="es-MX" sz="1050" err="1">
                <a:effectLst/>
                <a:latin typeface="Arial" panose="020B0604020202020204" pitchFamily="34" charset="0"/>
                <a:ea typeface="Times New Roman" panose="02020603050405020304" pitchFamily="18" charset="0"/>
              </a:rPr>
              <a:t>through</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internal</a:t>
            </a:r>
            <a:r>
              <a:rPr lang="es-MX" sz="1050">
                <a:effectLst/>
                <a:latin typeface="Arial" panose="020B0604020202020204" pitchFamily="34" charset="0"/>
                <a:ea typeface="Times New Roman" panose="02020603050405020304" pitchFamily="18" charset="0"/>
              </a:rPr>
              <a:t> marketing: </a:t>
            </a:r>
            <a:r>
              <a:rPr lang="es-MX" sz="1050" err="1">
                <a:effectLst/>
                <a:latin typeface="Arial" panose="020B0604020202020204" pitchFamily="34" charset="0"/>
                <a:ea typeface="Times New Roman" panose="02020603050405020304" pitchFamily="18" charset="0"/>
              </a:rPr>
              <a:t>the</a:t>
            </a:r>
            <a:r>
              <a:rPr lang="es-MX" sz="1050">
                <a:effectLst/>
                <a:latin typeface="Arial" panose="020B0604020202020204" pitchFamily="34" charset="0"/>
                <a:ea typeface="Times New Roman" panose="02020603050405020304" pitchFamily="18" charset="0"/>
              </a:rPr>
              <a:t> case </a:t>
            </a:r>
            <a:r>
              <a:rPr lang="es-MX" sz="1050" err="1">
                <a:effectLst/>
                <a:latin typeface="Arial" panose="020B0604020202020204" pitchFamily="34" charset="0"/>
                <a:ea typeface="Times New Roman" panose="02020603050405020304" pitchFamily="18" charset="0"/>
              </a:rPr>
              <a:t>of</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the</a:t>
            </a:r>
            <a:r>
              <a:rPr lang="es-MX" sz="1050">
                <a:effectLst/>
                <a:latin typeface="Arial" panose="020B0604020202020204" pitchFamily="34" charset="0"/>
                <a:ea typeface="Times New Roman" panose="02020603050405020304" pitchFamily="18" charset="0"/>
              </a:rPr>
              <a:t> UK </a:t>
            </a:r>
            <a:r>
              <a:rPr lang="es-MX" sz="1050" err="1">
                <a:effectLst/>
                <a:latin typeface="Arial" panose="020B0604020202020204" pitchFamily="34" charset="0"/>
                <a:ea typeface="Times New Roman" panose="02020603050405020304" pitchFamily="18" charset="0"/>
              </a:rPr>
              <a:t>retail</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bank</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industry</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Journal</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of</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product</a:t>
            </a:r>
            <a:r>
              <a:rPr lang="es-MX" sz="1050">
                <a:effectLst/>
                <a:latin typeface="Arial" panose="020B0604020202020204" pitchFamily="34" charset="0"/>
                <a:ea typeface="Times New Roman" panose="02020603050405020304" pitchFamily="18" charset="0"/>
              </a:rPr>
              <a:t> &amp;</a:t>
            </a:r>
            <a:r>
              <a:rPr lang="es-MX" sz="1050" err="1">
                <a:effectLst/>
                <a:latin typeface="Arial" panose="020B0604020202020204" pitchFamily="34" charset="0"/>
                <a:ea typeface="Times New Roman" panose="02020603050405020304" pitchFamily="18" charset="0"/>
              </a:rPr>
              <a:t>amp</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brand</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management</a:t>
            </a:r>
            <a:r>
              <a:rPr lang="es-MX" sz="1050">
                <a:effectLst/>
                <a:latin typeface="Arial" panose="020B0604020202020204" pitchFamily="34" charset="0"/>
                <a:ea typeface="Times New Roman" panose="02020603050405020304" pitchFamily="18" charset="0"/>
              </a:rPr>
              <a:t>.</a:t>
            </a:r>
          </a:p>
          <a:p>
            <a:pPr marL="457200" indent="-457200">
              <a:lnSpc>
                <a:spcPct val="150000"/>
              </a:lnSpc>
            </a:pPr>
            <a:r>
              <a:rPr lang="es-MX" sz="1050">
                <a:effectLst/>
                <a:latin typeface="Arial" panose="020B0604020202020204" pitchFamily="34" charset="0"/>
                <a:ea typeface="Times New Roman" panose="02020603050405020304" pitchFamily="18" charset="0"/>
              </a:rPr>
              <a:t>Parodi-Lema D, M.-G. (diciembre de 2018). Scielo. Medical de Risaralda, 115-118.</a:t>
            </a:r>
          </a:p>
          <a:p>
            <a:pPr marL="457200" indent="-457200">
              <a:lnSpc>
                <a:spcPct val="150000"/>
              </a:lnSpc>
            </a:pPr>
            <a:r>
              <a:rPr lang="es-MX" sz="1050" err="1">
                <a:effectLst/>
                <a:latin typeface="Arial" panose="020B0604020202020204" pitchFamily="34" charset="0"/>
                <a:ea typeface="Times New Roman" panose="02020603050405020304" pitchFamily="18" charset="0"/>
              </a:rPr>
              <a:t>Popuche</a:t>
            </a:r>
            <a:r>
              <a:rPr lang="es-MX" sz="1050">
                <a:effectLst/>
                <a:latin typeface="Arial" panose="020B0604020202020204" pitchFamily="34" charset="0"/>
                <a:ea typeface="Times New Roman" panose="02020603050405020304" pitchFamily="18" charset="0"/>
              </a:rPr>
              <a:t> Piscoya, D. (2021) Fidelización de los pacientes con la Institución Prestadora de Servicios de Salud Privado (Clínica Metropolitana) en Chiclayo, Noviembre - Diciembre 2019, Enero 2020. [Tesis </a:t>
            </a:r>
            <a:r>
              <a:rPr lang="es-MX" sz="1050" err="1">
                <a:effectLst/>
                <a:latin typeface="Arial" panose="020B0604020202020204" pitchFamily="34" charset="0"/>
                <a:ea typeface="Times New Roman" panose="02020603050405020304" pitchFamily="18" charset="0"/>
              </a:rPr>
              <a:t>Maestria</a:t>
            </a:r>
            <a:r>
              <a:rPr lang="es-MX" sz="1050">
                <a:effectLst/>
                <a:latin typeface="Arial" panose="020B0604020202020204" pitchFamily="34" charset="0"/>
                <a:ea typeface="Times New Roman" panose="02020603050405020304" pitchFamily="18" charset="0"/>
              </a:rPr>
              <a:t> en Ciencias Universidad Nacional "Pedro Ruiz Gallo"]</a:t>
            </a:r>
          </a:p>
          <a:p>
            <a:pPr marL="457200" indent="-457200">
              <a:lnSpc>
                <a:spcPct val="150000"/>
              </a:lnSpc>
            </a:pPr>
            <a:r>
              <a:rPr lang="es-MX" sz="1050">
                <a:effectLst/>
                <a:latin typeface="Arial" panose="020B0604020202020204" pitchFamily="34" charset="0"/>
                <a:ea typeface="Times New Roman" panose="02020603050405020304" pitchFamily="18" charset="0"/>
              </a:rPr>
              <a:t>Porter, M. E. (1998). Competitive </a:t>
            </a:r>
            <a:r>
              <a:rPr lang="es-MX" sz="1050" err="1">
                <a:effectLst/>
                <a:latin typeface="Arial" panose="020B0604020202020204" pitchFamily="34" charset="0"/>
                <a:ea typeface="Times New Roman" panose="02020603050405020304" pitchFamily="18" charset="0"/>
              </a:rPr>
              <a:t>advantage</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Creating</a:t>
            </a:r>
            <a:r>
              <a:rPr lang="es-MX" sz="1050">
                <a:effectLst/>
                <a:latin typeface="Arial" panose="020B0604020202020204" pitchFamily="34" charset="0"/>
                <a:ea typeface="Times New Roman" panose="02020603050405020304" pitchFamily="18" charset="0"/>
              </a:rPr>
              <a:t> and </a:t>
            </a:r>
            <a:r>
              <a:rPr lang="es-MX" sz="1050" err="1">
                <a:effectLst/>
                <a:latin typeface="Arial" panose="020B0604020202020204" pitchFamily="34" charset="0"/>
                <a:ea typeface="Times New Roman" panose="02020603050405020304" pitchFamily="18" charset="0"/>
              </a:rPr>
              <a:t>sustaining</a:t>
            </a:r>
            <a:r>
              <a:rPr lang="es-MX" sz="1050">
                <a:effectLst/>
                <a:latin typeface="Arial" panose="020B0604020202020204" pitchFamily="34" charset="0"/>
                <a:ea typeface="Times New Roman" panose="02020603050405020304" pitchFamily="18" charset="0"/>
              </a:rPr>
              <a:t> superior performance. N. E10 1318.</a:t>
            </a:r>
          </a:p>
          <a:p>
            <a:pPr marL="457200" indent="-457200">
              <a:lnSpc>
                <a:spcPct val="150000"/>
              </a:lnSpc>
            </a:pPr>
            <a:r>
              <a:rPr lang="es-MX" sz="1050" err="1">
                <a:effectLst/>
                <a:latin typeface="Arial" panose="020B0604020202020204" pitchFamily="34" charset="0"/>
                <a:ea typeface="Times New Roman" panose="02020603050405020304" pitchFamily="18" charset="0"/>
              </a:rPr>
              <a:t>PuroMarketing</a:t>
            </a:r>
            <a:r>
              <a:rPr lang="es-MX" sz="1050">
                <a:effectLst/>
                <a:latin typeface="Arial" panose="020B0604020202020204" pitchFamily="34" charset="0"/>
                <a:ea typeface="Times New Roman" panose="02020603050405020304" pitchFamily="18" charset="0"/>
              </a:rPr>
              <a:t>. (27 de Septiembre de 2021). Obtenido de https://www.puromarketing.com/pagina/marketing</a:t>
            </a:r>
          </a:p>
          <a:p>
            <a:pPr marL="457200" indent="-457200">
              <a:lnSpc>
                <a:spcPct val="150000"/>
              </a:lnSpc>
            </a:pPr>
            <a:r>
              <a:rPr lang="es-MX" sz="1050" err="1">
                <a:effectLst/>
                <a:latin typeface="Arial" panose="020B0604020202020204" pitchFamily="34" charset="0"/>
                <a:ea typeface="Times New Roman" panose="02020603050405020304" pitchFamily="18" charset="0"/>
              </a:rPr>
              <a:t>Radu</a:t>
            </a:r>
            <a:r>
              <a:rPr lang="es-MX" sz="1050">
                <a:effectLst/>
                <a:latin typeface="Arial" panose="020B0604020202020204" pitchFamily="34" charset="0"/>
                <a:ea typeface="Times New Roman" panose="02020603050405020304" pitchFamily="18" charset="0"/>
              </a:rPr>
              <a:t>, G., Solomon, M., </a:t>
            </a:r>
            <a:r>
              <a:rPr lang="es-MX" sz="1050" err="1">
                <a:effectLst/>
                <a:latin typeface="Arial" panose="020B0604020202020204" pitchFamily="34" charset="0"/>
                <a:ea typeface="Times New Roman" panose="02020603050405020304" pitchFamily="18" charset="0"/>
              </a:rPr>
              <a:t>Gheorghe</a:t>
            </a:r>
            <a:r>
              <a:rPr lang="es-MX" sz="1050">
                <a:effectLst/>
                <a:latin typeface="Arial" panose="020B0604020202020204" pitchFamily="34" charset="0"/>
                <a:ea typeface="Times New Roman" panose="02020603050405020304" pitchFamily="18" charset="0"/>
              </a:rPr>
              <a:t>, C., </a:t>
            </a:r>
            <a:r>
              <a:rPr lang="es-MX" sz="1050" err="1">
                <a:effectLst/>
                <a:latin typeface="Arial" panose="020B0604020202020204" pitchFamily="34" charset="0"/>
                <a:ea typeface="Times New Roman" panose="02020603050405020304" pitchFamily="18" charset="0"/>
              </a:rPr>
              <a:t>Hostiuc</a:t>
            </a:r>
            <a:r>
              <a:rPr lang="es-MX" sz="1050">
                <a:effectLst/>
                <a:latin typeface="Arial" panose="020B0604020202020204" pitchFamily="34" charset="0"/>
                <a:ea typeface="Times New Roman" panose="02020603050405020304" pitchFamily="18" charset="0"/>
              </a:rPr>
              <a:t>, M., </a:t>
            </a:r>
            <a:r>
              <a:rPr lang="es-MX" sz="1050" err="1">
                <a:effectLst/>
                <a:latin typeface="Arial" panose="020B0604020202020204" pitchFamily="34" charset="0"/>
                <a:ea typeface="Times New Roman" panose="02020603050405020304" pitchFamily="18" charset="0"/>
              </a:rPr>
              <a:t>Bulescu</a:t>
            </a:r>
            <a:r>
              <a:rPr lang="es-MX" sz="1050">
                <a:effectLst/>
                <a:latin typeface="Arial" panose="020B0604020202020204" pitchFamily="34" charset="0"/>
                <a:ea typeface="Times New Roman" panose="02020603050405020304" pitchFamily="18" charset="0"/>
              </a:rPr>
              <a:t>, I., &amp; </a:t>
            </a:r>
            <a:r>
              <a:rPr lang="es-MX" sz="1050" err="1">
                <a:effectLst/>
                <a:latin typeface="Arial" panose="020B0604020202020204" pitchFamily="34" charset="0"/>
                <a:ea typeface="Times New Roman" panose="02020603050405020304" pitchFamily="18" charset="0"/>
              </a:rPr>
              <a:t>Purcarea</a:t>
            </a:r>
            <a:r>
              <a:rPr lang="es-MX" sz="1050">
                <a:effectLst/>
                <a:latin typeface="Arial" panose="020B0604020202020204" pitchFamily="34" charset="0"/>
                <a:ea typeface="Times New Roman" panose="02020603050405020304" pitchFamily="18" charset="0"/>
              </a:rPr>
              <a:t>, V. (20 de 12 de 2016). </a:t>
            </a:r>
            <a:r>
              <a:rPr lang="es-MX" sz="1050" err="1">
                <a:effectLst/>
                <a:latin typeface="Arial" panose="020B0604020202020204" pitchFamily="34" charset="0"/>
                <a:ea typeface="Times New Roman" panose="02020603050405020304" pitchFamily="18" charset="0"/>
              </a:rPr>
              <a:t>The</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adaptation</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of</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health</a:t>
            </a:r>
            <a:r>
              <a:rPr lang="es-MX" sz="1050">
                <a:effectLst/>
                <a:latin typeface="Arial" panose="020B0604020202020204" pitchFamily="34" charset="0"/>
                <a:ea typeface="Times New Roman" panose="02020603050405020304" pitchFamily="18" charset="0"/>
              </a:rPr>
              <a:t> care marketing </a:t>
            </a:r>
            <a:r>
              <a:rPr lang="es-MX" sz="1050" err="1">
                <a:effectLst/>
                <a:latin typeface="Arial" panose="020B0604020202020204" pitchFamily="34" charset="0"/>
                <a:ea typeface="Times New Roman" panose="02020603050405020304" pitchFamily="18" charset="0"/>
              </a:rPr>
              <a:t>to</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the</a:t>
            </a:r>
            <a:r>
              <a:rPr lang="es-MX" sz="1050">
                <a:effectLst/>
                <a:latin typeface="Arial" panose="020B0604020202020204" pitchFamily="34" charset="0"/>
                <a:ea typeface="Times New Roman" panose="02020603050405020304" pitchFamily="18" charset="0"/>
              </a:rPr>
              <a:t> digital era. </a:t>
            </a:r>
            <a:r>
              <a:rPr lang="es-MX" sz="1050" err="1">
                <a:effectLst/>
                <a:latin typeface="Arial" panose="020B0604020202020204" pitchFamily="34" charset="0"/>
                <a:ea typeface="Times New Roman" panose="02020603050405020304" pitchFamily="18" charset="0"/>
              </a:rPr>
              <a:t>Journal</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of</a:t>
            </a:r>
            <a:r>
              <a:rPr lang="es-MX" sz="1050">
                <a:effectLst/>
                <a:latin typeface="Arial" panose="020B0604020202020204" pitchFamily="34" charset="0"/>
                <a:ea typeface="Times New Roman" panose="02020603050405020304" pitchFamily="18" charset="0"/>
              </a:rPr>
              <a:t> Medicine and </a:t>
            </a:r>
            <a:r>
              <a:rPr lang="es-MX" sz="1050" err="1">
                <a:effectLst/>
                <a:latin typeface="Arial" panose="020B0604020202020204" pitchFamily="34" charset="0"/>
                <a:ea typeface="Times New Roman" panose="02020603050405020304" pitchFamily="18" charset="0"/>
              </a:rPr>
              <a:t>Life</a:t>
            </a:r>
            <a:r>
              <a:rPr lang="es-MX" sz="1050">
                <a:effectLst/>
                <a:latin typeface="Arial" panose="020B0604020202020204" pitchFamily="34" charset="0"/>
                <a:ea typeface="Times New Roman" panose="02020603050405020304" pitchFamily="18" charset="0"/>
              </a:rPr>
              <a:t>, págs. 44-46.</a:t>
            </a:r>
          </a:p>
          <a:p>
            <a:pPr marL="457200" indent="-457200">
              <a:lnSpc>
                <a:spcPct val="150000"/>
              </a:lnSpc>
            </a:pPr>
            <a:r>
              <a:rPr lang="es-MX" sz="1050" err="1">
                <a:effectLst/>
                <a:latin typeface="Arial" panose="020B0604020202020204" pitchFamily="34" charset="0"/>
                <a:ea typeface="Times New Roman" panose="02020603050405020304" pitchFamily="18" charset="0"/>
              </a:rPr>
              <a:t>Schiffman</a:t>
            </a:r>
            <a:r>
              <a:rPr lang="es-MX" sz="1050">
                <a:effectLst/>
                <a:latin typeface="Arial" panose="020B0604020202020204" pitchFamily="34" charset="0"/>
                <a:ea typeface="Times New Roman" panose="02020603050405020304" pitchFamily="18" charset="0"/>
              </a:rPr>
              <a:t>, L. G., &amp; </a:t>
            </a:r>
            <a:r>
              <a:rPr lang="es-MX" sz="1050" err="1">
                <a:effectLst/>
                <a:latin typeface="Arial" panose="020B0604020202020204" pitchFamily="34" charset="0"/>
                <a:ea typeface="Times New Roman" panose="02020603050405020304" pitchFamily="18" charset="0"/>
              </a:rPr>
              <a:t>Wisenblit</a:t>
            </a:r>
            <a:r>
              <a:rPr lang="es-MX" sz="1050">
                <a:effectLst/>
                <a:latin typeface="Arial" panose="020B0604020202020204" pitchFamily="34" charset="0"/>
                <a:ea typeface="Times New Roman" panose="02020603050405020304" pitchFamily="18" charset="0"/>
              </a:rPr>
              <a:t>, J. L. (2018). </a:t>
            </a:r>
            <a:r>
              <a:rPr lang="es-MX" sz="1050" err="1">
                <a:effectLst/>
                <a:latin typeface="Arial" panose="020B0604020202020204" pitchFamily="34" charset="0"/>
                <a:ea typeface="Times New Roman" panose="02020603050405020304" pitchFamily="18" charset="0"/>
              </a:rPr>
              <a:t>Consumer</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Behavior</a:t>
            </a:r>
            <a:r>
              <a:rPr lang="es-MX" sz="1050">
                <a:effectLst/>
                <a:latin typeface="Arial" panose="020B0604020202020204" pitchFamily="34" charset="0"/>
                <a:ea typeface="Times New Roman" panose="02020603050405020304" pitchFamily="18" charset="0"/>
              </a:rPr>
              <a:t>, Global </a:t>
            </a:r>
            <a:r>
              <a:rPr lang="es-MX" sz="1050" err="1">
                <a:effectLst/>
                <a:latin typeface="Arial" panose="020B0604020202020204" pitchFamily="34" charset="0"/>
                <a:ea typeface="Times New Roman" panose="02020603050405020304" pitchFamily="18" charset="0"/>
              </a:rPr>
              <a:t>Edition</a:t>
            </a:r>
            <a:r>
              <a:rPr lang="es-MX" sz="1050">
                <a:effectLst/>
                <a:latin typeface="Arial" panose="020B0604020202020204" pitchFamily="34" charset="0"/>
                <a:ea typeface="Times New Roman" panose="02020603050405020304" pitchFamily="18" charset="0"/>
              </a:rPr>
              <a:t>. Canadá: Harlow, </a:t>
            </a:r>
            <a:r>
              <a:rPr lang="es-MX" sz="1050" err="1">
                <a:effectLst/>
                <a:latin typeface="Arial" panose="020B0604020202020204" pitchFamily="34" charset="0"/>
                <a:ea typeface="Times New Roman" panose="02020603050405020304" pitchFamily="18" charset="0"/>
              </a:rPr>
              <a:t>United</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Kingdom</a:t>
            </a:r>
            <a:r>
              <a:rPr lang="es-MX" sz="1050">
                <a:effectLst/>
                <a:latin typeface="Arial" panose="020B0604020202020204" pitchFamily="34" charset="0"/>
                <a:ea typeface="Times New Roman" panose="02020603050405020304" pitchFamily="18" charset="0"/>
              </a:rPr>
              <a:t> : Pearson </a:t>
            </a:r>
            <a:r>
              <a:rPr lang="es-MX" sz="1050" err="1">
                <a:effectLst/>
                <a:latin typeface="Arial" panose="020B0604020202020204" pitchFamily="34" charset="0"/>
                <a:ea typeface="Times New Roman" panose="02020603050405020304" pitchFamily="18" charset="0"/>
              </a:rPr>
              <a:t>Education</a:t>
            </a:r>
            <a:r>
              <a:rPr lang="es-MX" sz="1050">
                <a:effectLst/>
                <a:latin typeface="Arial" panose="020B0604020202020204" pitchFamily="34" charset="0"/>
                <a:ea typeface="Times New Roman" panose="02020603050405020304" pitchFamily="18" charset="0"/>
              </a:rPr>
              <a:t>. </a:t>
            </a:r>
          </a:p>
          <a:p>
            <a:pPr marL="457200" indent="-457200">
              <a:lnSpc>
                <a:spcPct val="150000"/>
              </a:lnSpc>
            </a:pPr>
            <a:r>
              <a:rPr lang="es-MX" sz="1050">
                <a:effectLst/>
                <a:latin typeface="Arial" panose="020B0604020202020204" pitchFamily="34" charset="0"/>
                <a:ea typeface="Times New Roman" panose="02020603050405020304" pitchFamily="18" charset="0"/>
              </a:rPr>
              <a:t>Torrijos, J. L. (2017). </a:t>
            </a:r>
            <a:r>
              <a:rPr lang="es-MX" sz="1050" err="1">
                <a:effectLst/>
                <a:latin typeface="Arial" panose="020B0604020202020204" pitchFamily="34" charset="0"/>
                <a:ea typeface="Times New Roman" panose="02020603050405020304" pitchFamily="18" charset="0"/>
              </a:rPr>
              <a:t>The</a:t>
            </a:r>
            <a:r>
              <a:rPr lang="es-MX" sz="1050">
                <a:effectLst/>
                <a:latin typeface="Arial" panose="020B0604020202020204" pitchFamily="34" charset="0"/>
                <a:ea typeface="Times New Roman" panose="02020603050405020304" pitchFamily="18" charset="0"/>
              </a:rPr>
              <a:t> use </a:t>
            </a:r>
            <a:r>
              <a:rPr lang="es-MX" sz="1050" err="1">
                <a:effectLst/>
                <a:latin typeface="Arial" panose="020B0604020202020204" pitchFamily="34" charset="0"/>
                <a:ea typeface="Times New Roman" panose="02020603050405020304" pitchFamily="18" charset="0"/>
              </a:rPr>
              <a:t>of</a:t>
            </a:r>
            <a:r>
              <a:rPr lang="es-MX" sz="1050">
                <a:effectLst/>
                <a:latin typeface="Arial" panose="020B0604020202020204" pitchFamily="34" charset="0"/>
                <a:ea typeface="Times New Roman" panose="02020603050405020304" pitchFamily="18" charset="0"/>
              </a:rPr>
              <a:t> Instagram in </a:t>
            </a:r>
            <a:r>
              <a:rPr lang="es-MX" sz="1050" err="1">
                <a:effectLst/>
                <a:latin typeface="Arial" panose="020B0604020202020204" pitchFamily="34" charset="0"/>
                <a:ea typeface="Times New Roman" panose="02020603050405020304" pitchFamily="18" charset="0"/>
              </a:rPr>
              <a:t>sports</a:t>
            </a:r>
            <a:r>
              <a:rPr lang="es-MX" sz="1050">
                <a:effectLst/>
                <a:latin typeface="Arial" panose="020B0604020202020204" pitchFamily="34" charset="0"/>
                <a:ea typeface="Times New Roman" panose="02020603050405020304" pitchFamily="18" charset="0"/>
              </a:rPr>
              <a:t> media. . Comparative </a:t>
            </a:r>
            <a:r>
              <a:rPr lang="es-MX" sz="1050" err="1">
                <a:effectLst/>
                <a:latin typeface="Arial" panose="020B0604020202020204" pitchFamily="34" charset="0"/>
                <a:ea typeface="Times New Roman" panose="02020603050405020304" pitchFamily="18" charset="0"/>
              </a:rPr>
              <a:t>analysis</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of</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Bleacher</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Report</a:t>
            </a:r>
            <a:r>
              <a:rPr lang="es-MX" sz="1050">
                <a:effectLst/>
                <a:latin typeface="Arial" panose="020B0604020202020204" pitchFamily="34" charset="0"/>
                <a:ea typeface="Times New Roman" panose="02020603050405020304" pitchFamily="18" charset="0"/>
              </a:rPr>
              <a:t>, </a:t>
            </a:r>
            <a:r>
              <a:rPr lang="es-MX" sz="1050" err="1">
                <a:effectLst/>
                <a:latin typeface="Arial" panose="020B0604020202020204" pitchFamily="34" charset="0"/>
                <a:ea typeface="Times New Roman" panose="02020603050405020304" pitchFamily="18" charset="0"/>
              </a:rPr>
              <a:t>L’Equipe</a:t>
            </a:r>
            <a:r>
              <a:rPr lang="es-MX" sz="1050">
                <a:effectLst/>
                <a:latin typeface="Arial" panose="020B0604020202020204" pitchFamily="34" charset="0"/>
                <a:ea typeface="Times New Roman" panose="02020603050405020304" pitchFamily="18" charset="0"/>
              </a:rPr>
              <a:t> and. Red de Revistas Científicas de América Latina, el Caribe, España y Portugal, 1-20.</a:t>
            </a:r>
          </a:p>
          <a:p>
            <a:pPr marL="457200" indent="-457200">
              <a:lnSpc>
                <a:spcPct val="150000"/>
              </a:lnSpc>
            </a:pPr>
            <a:r>
              <a:rPr lang="es-MX" sz="1050">
                <a:effectLst/>
                <a:latin typeface="Arial" panose="020B0604020202020204" pitchFamily="34" charset="0"/>
                <a:ea typeface="Times New Roman" panose="02020603050405020304" pitchFamily="18" charset="0"/>
              </a:rPr>
              <a:t>Uribe, C. V. (2008). </a:t>
            </a:r>
            <a:r>
              <a:rPr lang="es-MX" sz="1050" err="1">
                <a:effectLst/>
                <a:latin typeface="Arial" panose="020B0604020202020204" pitchFamily="34" charset="0"/>
                <a:ea typeface="Times New Roman" panose="02020603050405020304" pitchFamily="18" charset="0"/>
              </a:rPr>
              <a:t>Health</a:t>
            </a:r>
            <a:r>
              <a:rPr lang="es-MX" sz="1050">
                <a:effectLst/>
                <a:latin typeface="Arial" panose="020B0604020202020204" pitchFamily="34" charset="0"/>
                <a:ea typeface="Times New Roman" panose="02020603050405020304" pitchFamily="18" charset="0"/>
              </a:rPr>
              <a:t> marketing. Revista Salud Uninorte, 24-26.</a:t>
            </a:r>
          </a:p>
          <a:p>
            <a:pPr marL="457200" indent="-457200">
              <a:lnSpc>
                <a:spcPct val="150000"/>
              </a:lnSpc>
            </a:pPr>
            <a:r>
              <a:rPr lang="es-MX" sz="1050">
                <a:effectLst/>
                <a:latin typeface="Arial" panose="020B0604020202020204" pitchFamily="34" charset="0"/>
                <a:ea typeface="Times New Roman" panose="02020603050405020304" pitchFamily="18" charset="0"/>
              </a:rPr>
              <a:t>VILLEGAS, C. F. (2001). Medición del desempeño: retorno sobre inversión, </a:t>
            </a:r>
            <a:r>
              <a:rPr lang="es-MX" sz="1050" err="1">
                <a:effectLst/>
                <a:latin typeface="Arial" panose="020B0604020202020204" pitchFamily="34" charset="0"/>
                <a:ea typeface="Times New Roman" panose="02020603050405020304" pitchFamily="18" charset="0"/>
              </a:rPr>
              <a:t>roi</a:t>
            </a:r>
            <a:r>
              <a:rPr lang="es-MX" sz="1050">
                <a:effectLst/>
                <a:latin typeface="Arial" panose="020B0604020202020204" pitchFamily="34" charset="0"/>
                <a:ea typeface="Times New Roman" panose="02020603050405020304" pitchFamily="18" charset="0"/>
              </a:rPr>
              <a:t>; ingreso residual, ir; valor económico </a:t>
            </a:r>
            <a:r>
              <a:rPr lang="es-MX" sz="1050" err="1">
                <a:effectLst/>
                <a:latin typeface="Arial" panose="020B0604020202020204" pitchFamily="34" charset="0"/>
                <a:ea typeface="Times New Roman" panose="02020603050405020304" pitchFamily="18" charset="0"/>
              </a:rPr>
              <a:t>agregado,eva</a:t>
            </a:r>
            <a:r>
              <a:rPr lang="es-MX" sz="1050">
                <a:effectLst/>
                <a:latin typeface="Arial" panose="020B0604020202020204" pitchFamily="34" charset="0"/>
                <a:ea typeface="Times New Roman" panose="02020603050405020304" pitchFamily="18" charset="0"/>
              </a:rPr>
              <a:t>; análisis comparado. Red de Revistas Científicas de América Latina, el Caribe, España y Portugal, 13-22.</a:t>
            </a:r>
          </a:p>
          <a:p>
            <a:pPr marL="457200" indent="-457200">
              <a:lnSpc>
                <a:spcPct val="150000"/>
              </a:lnSpc>
            </a:pPr>
            <a:r>
              <a:rPr lang="es-MX" sz="1050">
                <a:effectLst/>
                <a:latin typeface="Arial" panose="020B0604020202020204" pitchFamily="34" charset="0"/>
                <a:ea typeface="Times New Roman" panose="02020603050405020304" pitchFamily="18" charset="0"/>
              </a:rPr>
              <a:t>Zamudio, L. E. (2021). Efectos de la reactivación económica en Colombia. Revista Apuntes del Cenes, 13.</a:t>
            </a:r>
          </a:p>
          <a:p>
            <a:pPr marL="457200" indent="-457200">
              <a:lnSpc>
                <a:spcPct val="150000"/>
              </a:lnSpc>
            </a:pPr>
            <a:r>
              <a:rPr lang="es-MX" sz="1050">
                <a:effectLst/>
                <a:latin typeface="Arial" panose="020B0604020202020204" pitchFamily="34" charset="0"/>
                <a:ea typeface="Times New Roman" panose="02020603050405020304" pitchFamily="18" charset="0"/>
              </a:rPr>
              <a:t>Cázares-de LF, Peraldi-Sada MG, </a:t>
            </a:r>
            <a:r>
              <a:rPr lang="es-MX" sz="1050" err="1">
                <a:effectLst/>
                <a:latin typeface="Arial" panose="020B0604020202020204" pitchFamily="34" charset="0"/>
                <a:ea typeface="Times New Roman" panose="02020603050405020304" pitchFamily="18" charset="0"/>
              </a:rPr>
              <a:t>Aneyba</a:t>
            </a:r>
            <a:r>
              <a:rPr lang="es-MX" sz="1050">
                <a:effectLst/>
                <a:latin typeface="Arial" panose="020B0604020202020204" pitchFamily="34" charset="0"/>
                <a:ea typeface="Times New Roman" panose="02020603050405020304" pitchFamily="18" charset="0"/>
              </a:rPr>
              <a:t>-López LD, et al. Impacto económico en el medio odontológico durante la pandemia del COVID-19: revisión integradora.. </a:t>
            </a:r>
            <a:r>
              <a:rPr lang="es-MX" sz="1050" err="1">
                <a:effectLst/>
                <a:latin typeface="Arial" panose="020B0604020202020204" pitchFamily="34" charset="0"/>
                <a:ea typeface="Times New Roman" panose="02020603050405020304" pitchFamily="18" charset="0"/>
              </a:rPr>
              <a:t>Rev</a:t>
            </a:r>
            <a:r>
              <a:rPr lang="es-MX" sz="1050">
                <a:effectLst/>
                <a:latin typeface="Arial" panose="020B0604020202020204" pitchFamily="34" charset="0"/>
                <a:ea typeface="Times New Roman" panose="02020603050405020304" pitchFamily="18" charset="0"/>
              </a:rPr>
              <a:t> ADM. 2021;78(1):42-47. doi:10.35366/98386</a:t>
            </a:r>
          </a:p>
        </p:txBody>
      </p:sp>
    </p:spTree>
    <p:extLst>
      <p:ext uri="{BB962C8B-B14F-4D97-AF65-F5344CB8AC3E}">
        <p14:creationId xmlns:p14="http://schemas.microsoft.com/office/powerpoint/2010/main" val="3588822768"/>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10173664" y="44197"/>
            <a:ext cx="1990344" cy="752856"/>
          </a:xfrm>
          <a:prstGeom prst="rect">
            <a:avLst/>
          </a:prstGeom>
        </p:spPr>
      </p:pic>
      <p:grpSp>
        <p:nvGrpSpPr>
          <p:cNvPr id="4" name="object 4"/>
          <p:cNvGrpSpPr/>
          <p:nvPr/>
        </p:nvGrpSpPr>
        <p:grpSpPr>
          <a:xfrm>
            <a:off x="-6350" y="6239255"/>
            <a:ext cx="12204700" cy="625601"/>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9" name="Rectángulo: esquinas redondeadas 8">
            <a:extLst>
              <a:ext uri="{FF2B5EF4-FFF2-40B4-BE49-F238E27FC236}">
                <a16:creationId xmlns:a16="http://schemas.microsoft.com/office/drawing/2014/main" id="{B894C212-6A0E-04DB-2E5E-552530F3CBA6}"/>
              </a:ext>
            </a:extLst>
          </p:cNvPr>
          <p:cNvSpPr/>
          <p:nvPr/>
        </p:nvSpPr>
        <p:spPr>
          <a:xfrm>
            <a:off x="564502" y="999744"/>
            <a:ext cx="11277600" cy="12192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s-CO" sz="2800" b="1">
                <a:solidFill>
                  <a:schemeClr val="tx2"/>
                </a:solidFill>
              </a:rPr>
              <a:t>Objetivo General</a:t>
            </a:r>
            <a:endParaRPr lang="es-CO" sz="2800">
              <a:solidFill>
                <a:schemeClr val="tx2"/>
              </a:solidFill>
            </a:endParaRPr>
          </a:p>
          <a:p>
            <a:pPr marL="285750" indent="-285750">
              <a:buFont typeface="Arial" panose="020B0604020202020204" pitchFamily="34" charset="0"/>
              <a:buChar char="•"/>
            </a:pPr>
            <a:r>
              <a:rPr lang="es-CO" sz="1600">
                <a:solidFill>
                  <a:srgbClr val="000000"/>
                </a:solidFill>
                <a:effectLst/>
                <a:latin typeface="Arial" panose="020B0604020202020204" pitchFamily="34" charset="0"/>
                <a:ea typeface="Times New Roman" panose="02020603050405020304" pitchFamily="18" charset="0"/>
              </a:rPr>
              <a:t>Desarrollar y aplicar estrategias de marketing parcialmente autosustentables, enfocadas en la fidelización y captación de pacientes en la clínica </a:t>
            </a:r>
            <a:r>
              <a:rPr lang="es-CO" sz="1600" err="1">
                <a:solidFill>
                  <a:srgbClr val="000000"/>
                </a:solidFill>
                <a:effectLst/>
                <a:latin typeface="Arial" panose="020B0604020202020204" pitchFamily="34" charset="0"/>
                <a:ea typeface="Times New Roman" panose="02020603050405020304" pitchFamily="18" charset="0"/>
              </a:rPr>
              <a:t>Prodental</a:t>
            </a:r>
            <a:r>
              <a:rPr lang="es-CO" sz="1600">
                <a:solidFill>
                  <a:srgbClr val="000000"/>
                </a:solidFill>
                <a:effectLst/>
                <a:latin typeface="Arial" panose="020B0604020202020204" pitchFamily="34" charset="0"/>
                <a:ea typeface="Times New Roman" panose="02020603050405020304" pitchFamily="18" charset="0"/>
              </a:rPr>
              <a:t> Sonríe Ya.</a:t>
            </a:r>
            <a:endParaRPr lang="es-CO" sz="1600">
              <a:solidFill>
                <a:schemeClr val="tx2"/>
              </a:solidFill>
            </a:endParaRPr>
          </a:p>
        </p:txBody>
      </p:sp>
      <p:sp>
        <p:nvSpPr>
          <p:cNvPr id="10" name="Rectángulo: esquinas redondeadas 9">
            <a:extLst>
              <a:ext uri="{FF2B5EF4-FFF2-40B4-BE49-F238E27FC236}">
                <a16:creationId xmlns:a16="http://schemas.microsoft.com/office/drawing/2014/main" id="{117125DF-6E30-AD35-6453-7314E02E5BDC}"/>
              </a:ext>
            </a:extLst>
          </p:cNvPr>
          <p:cNvSpPr/>
          <p:nvPr/>
        </p:nvSpPr>
        <p:spPr>
          <a:xfrm>
            <a:off x="564502" y="2362200"/>
            <a:ext cx="11277600" cy="37338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s-CO" sz="2800" b="1" dirty="0">
                <a:solidFill>
                  <a:schemeClr val="tx2"/>
                </a:solidFill>
              </a:rPr>
              <a:t>Objetivos Específicos</a:t>
            </a:r>
          </a:p>
          <a:p>
            <a:pPr marL="285750" indent="-285750">
              <a:buFont typeface="Arial" panose="020B0604020202020204" pitchFamily="34" charset="0"/>
              <a:buChar char="•"/>
            </a:pPr>
            <a:r>
              <a:rPr lang="es-CO" sz="1600" dirty="0">
                <a:solidFill>
                  <a:srgbClr val="000000"/>
                </a:solidFill>
                <a:effectLst/>
                <a:latin typeface="Arial" panose="020B0604020202020204" pitchFamily="34" charset="0"/>
                <a:ea typeface="Noto Sans Symbols"/>
                <a:cs typeface="Noto Sans Symbols"/>
              </a:rPr>
              <a:t>Realizar la apertura en las redes sociales de la clínica </a:t>
            </a:r>
            <a:r>
              <a:rPr lang="es-CO" sz="1600" dirty="0" err="1">
                <a:solidFill>
                  <a:srgbClr val="000000"/>
                </a:solidFill>
                <a:effectLst/>
                <a:latin typeface="Arial" panose="020B0604020202020204" pitchFamily="34" charset="0"/>
                <a:ea typeface="Noto Sans Symbols"/>
                <a:cs typeface="Noto Sans Symbols"/>
              </a:rPr>
              <a:t>Prodental</a:t>
            </a:r>
            <a:r>
              <a:rPr lang="es-CO" sz="1600" dirty="0">
                <a:solidFill>
                  <a:srgbClr val="000000"/>
                </a:solidFill>
                <a:effectLst/>
                <a:latin typeface="Arial" panose="020B0604020202020204" pitchFamily="34" charset="0"/>
                <a:ea typeface="Noto Sans Symbols"/>
                <a:cs typeface="Noto Sans Symbols"/>
              </a:rPr>
              <a:t> Sonríe Ya (Instagram, Facebook, página web) para la captación de nuevos pacientes. </a:t>
            </a:r>
          </a:p>
          <a:p>
            <a:pPr marL="285750" indent="-285750">
              <a:buFont typeface="Arial" panose="020B0604020202020204" pitchFamily="34" charset="0"/>
              <a:buChar char="•"/>
            </a:pPr>
            <a:r>
              <a:rPr lang="es-CO" sz="1600" dirty="0">
                <a:solidFill>
                  <a:srgbClr val="000000"/>
                </a:solidFill>
                <a:effectLst/>
                <a:latin typeface="Arial" panose="020B0604020202020204" pitchFamily="34" charset="0"/>
                <a:ea typeface="Times New Roman" panose="02020603050405020304" pitchFamily="18" charset="0"/>
              </a:rPr>
              <a:t>Aplicar estrategias de marketing para la fidelización de pacientes activos entre las cuales se encuentren promociones y obsequios.</a:t>
            </a:r>
          </a:p>
          <a:p>
            <a:pPr marL="285750" indent="-285750">
              <a:buFont typeface="Arial" panose="020B0604020202020204" pitchFamily="34" charset="0"/>
              <a:buChar char="•"/>
            </a:pPr>
            <a:r>
              <a:rPr lang="es-CO" sz="1600" dirty="0">
                <a:solidFill>
                  <a:srgbClr val="000000"/>
                </a:solidFill>
                <a:effectLst/>
                <a:latin typeface="Arial" panose="020B0604020202020204" pitchFamily="34" charset="0"/>
                <a:ea typeface="Noto Sans Symbols"/>
                <a:cs typeface="Noto Sans Symbols"/>
              </a:rPr>
              <a:t>Aplicar estrategias de marketing interno para mejorar la atención brindada por el personal y lograr así una mayor captación de nuevos pacientes y fidelización de los pacientes activos.</a:t>
            </a:r>
            <a:endParaRPr lang="es-CO" sz="1600" dirty="0">
              <a:effectLst/>
              <a:latin typeface="Noto Sans Symbols"/>
              <a:ea typeface="Noto Sans Symbols"/>
              <a:cs typeface="Noto Sans Symbols"/>
            </a:endParaRPr>
          </a:p>
          <a:p>
            <a:pPr marL="285750" indent="-285750">
              <a:buFont typeface="Arial" panose="020B0604020202020204" pitchFamily="34" charset="0"/>
              <a:buChar char="•"/>
            </a:pPr>
            <a:r>
              <a:rPr lang="es-CO" sz="1600" dirty="0">
                <a:solidFill>
                  <a:srgbClr val="000000"/>
                </a:solidFill>
                <a:effectLst/>
                <a:latin typeface="Arial" panose="020B0604020202020204" pitchFamily="34" charset="0"/>
                <a:ea typeface="Noto Sans Symbols"/>
                <a:cs typeface="Noto Sans Symbols"/>
              </a:rPr>
              <a:t>Proponer y aplicar un programa de afiliación de pacientes, que logre brindar las herramientas necesarias a nivel de marketing, mediante el uso de medios electrónicos y físicos con los que se les brinden incentivos a los pacientes por su fidelidad. </a:t>
            </a:r>
          </a:p>
          <a:p>
            <a:pPr marL="285750" indent="-285750">
              <a:buFont typeface="Arial" panose="020B0604020202020204" pitchFamily="34" charset="0"/>
              <a:buChar char="•"/>
            </a:pPr>
            <a:r>
              <a:rPr lang="es-CO" sz="1600" dirty="0">
                <a:solidFill>
                  <a:srgbClr val="000000"/>
                </a:solidFill>
                <a:effectLst/>
                <a:latin typeface="Arial" panose="020B0604020202020204" pitchFamily="34" charset="0"/>
                <a:ea typeface="Noto Sans Symbols"/>
                <a:cs typeface="Noto Sans Symbols"/>
              </a:rPr>
              <a:t>Obtener una auto sustentabilidad parcial de las estrategias de marketing, por medio del plan de afiliación. </a:t>
            </a:r>
            <a:r>
              <a:rPr lang="es-CO" sz="1600" dirty="0">
                <a:effectLst/>
                <a:latin typeface="Noto Sans Symbols"/>
                <a:ea typeface="Noto Sans Symbols"/>
                <a:cs typeface="Noto Sans Symbols"/>
              </a:rPr>
              <a:t> </a:t>
            </a:r>
            <a:r>
              <a:rPr lang="es-CO" sz="1800" dirty="0">
                <a:effectLst/>
                <a:latin typeface="Noto Sans Symbols"/>
                <a:ea typeface="Noto Sans Symbols"/>
                <a:cs typeface="Noto Sans Symbols"/>
              </a:rPr>
              <a:t> </a:t>
            </a:r>
          </a:p>
        </p:txBody>
      </p:sp>
    </p:spTree>
    <p:extLst>
      <p:ext uri="{BB962C8B-B14F-4D97-AF65-F5344CB8AC3E}">
        <p14:creationId xmlns:p14="http://schemas.microsoft.com/office/powerpoint/2010/main" val="182722410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716797" y="1686098"/>
            <a:ext cx="10363200" cy="984885"/>
          </a:xfrm>
        </p:spPr>
        <p:txBody>
          <a:bodyPr/>
          <a:lstStyle/>
          <a:p>
            <a:br>
              <a:rPr lang="es-ES"/>
            </a:br>
            <a:endParaRPr lang="es-CO"/>
          </a:p>
        </p:txBody>
      </p:sp>
      <p:sp>
        <p:nvSpPr>
          <p:cNvPr id="2" name="CuadroTexto 1">
            <a:extLst>
              <a:ext uri="{FF2B5EF4-FFF2-40B4-BE49-F238E27FC236}">
                <a16:creationId xmlns:a16="http://schemas.microsoft.com/office/drawing/2014/main" id="{1DED437A-6857-AAE1-FA21-F85879AEC834}"/>
              </a:ext>
            </a:extLst>
          </p:cNvPr>
          <p:cNvSpPr txBox="1"/>
          <p:nvPr/>
        </p:nvSpPr>
        <p:spPr>
          <a:xfrm>
            <a:off x="4114800" y="84040"/>
            <a:ext cx="3597652" cy="584775"/>
          </a:xfrm>
          <a:prstGeom prst="rect">
            <a:avLst/>
          </a:prstGeom>
          <a:noFill/>
        </p:spPr>
        <p:txBody>
          <a:bodyPr wrap="none" rtlCol="0">
            <a:spAutoFit/>
          </a:bodyPr>
          <a:lstStyle/>
          <a:p>
            <a:r>
              <a:rPr lang="es-CO" sz="3200" b="1">
                <a:solidFill>
                  <a:schemeClr val="tx2"/>
                </a:solidFill>
              </a:rPr>
              <a:t>Referentes Teóricos </a:t>
            </a:r>
          </a:p>
        </p:txBody>
      </p:sp>
      <p:sp>
        <p:nvSpPr>
          <p:cNvPr id="9" name="CuadroTexto 8">
            <a:extLst>
              <a:ext uri="{FF2B5EF4-FFF2-40B4-BE49-F238E27FC236}">
                <a16:creationId xmlns:a16="http://schemas.microsoft.com/office/drawing/2014/main" id="{B8FC8001-C83D-868A-0929-84941FEE5C5F}"/>
              </a:ext>
            </a:extLst>
          </p:cNvPr>
          <p:cNvSpPr txBox="1"/>
          <p:nvPr/>
        </p:nvSpPr>
        <p:spPr>
          <a:xfrm>
            <a:off x="381000" y="816226"/>
            <a:ext cx="3138973" cy="457754"/>
          </a:xfrm>
          <a:prstGeom prst="rect">
            <a:avLst/>
          </a:prstGeom>
          <a:noFill/>
        </p:spPr>
        <p:txBody>
          <a:bodyPr wrap="square">
            <a:spAutoFit/>
          </a:bodyPr>
          <a:lstStyle/>
          <a:p>
            <a:pPr algn="just">
              <a:lnSpc>
                <a:spcPct val="150000"/>
              </a:lnSpc>
            </a:pPr>
            <a:r>
              <a:rPr lang="es-CO" sz="1800" b="1">
                <a:solidFill>
                  <a:schemeClr val="tx2"/>
                </a:solidFill>
                <a:effectLst/>
                <a:latin typeface="Arial" panose="020B0604020202020204" pitchFamily="34" charset="0"/>
                <a:ea typeface="Times New Roman" panose="02020603050405020304" pitchFamily="18" charset="0"/>
              </a:rPr>
              <a:t>MARKETING INTERNO</a:t>
            </a:r>
            <a:endParaRPr lang="es-CO" sz="1800">
              <a:solidFill>
                <a:schemeClr val="tx2"/>
              </a:solidFill>
              <a:effectLst/>
              <a:latin typeface="Times New Roman" panose="02020603050405020304" pitchFamily="18" charset="0"/>
              <a:ea typeface="Times New Roman" panose="02020603050405020304" pitchFamily="18" charset="0"/>
            </a:endParaRPr>
          </a:p>
        </p:txBody>
      </p:sp>
      <p:sp>
        <p:nvSpPr>
          <p:cNvPr id="11" name="CuadroTexto 10">
            <a:extLst>
              <a:ext uri="{FF2B5EF4-FFF2-40B4-BE49-F238E27FC236}">
                <a16:creationId xmlns:a16="http://schemas.microsoft.com/office/drawing/2014/main" id="{B4A08572-BB44-D36B-596B-5478B8C8C97D}"/>
              </a:ext>
            </a:extLst>
          </p:cNvPr>
          <p:cNvSpPr txBox="1"/>
          <p:nvPr/>
        </p:nvSpPr>
        <p:spPr>
          <a:xfrm>
            <a:off x="145297" y="1232344"/>
            <a:ext cx="11506200" cy="1525161"/>
          </a:xfrm>
          <a:prstGeom prst="rect">
            <a:avLst/>
          </a:prstGeom>
          <a:noFill/>
        </p:spPr>
        <p:txBody>
          <a:bodyPr wrap="square">
            <a:spAutoFit/>
          </a:bodyPr>
          <a:lstStyle/>
          <a:p>
            <a:pPr indent="450215" algn="just">
              <a:lnSpc>
                <a:spcPct val="150000"/>
              </a:lnSpc>
            </a:pPr>
            <a:r>
              <a:rPr lang="es-CO" sz="1600" dirty="0">
                <a:effectLst/>
                <a:latin typeface="Arial" panose="020B0604020202020204" pitchFamily="34" charset="0"/>
                <a:ea typeface="Times New Roman" panose="02020603050405020304" pitchFamily="18" charset="0"/>
              </a:rPr>
              <a:t>El marketing interno se </a:t>
            </a:r>
            <a:r>
              <a:rPr lang="es-CO" sz="1600" b="1" dirty="0">
                <a:effectLst/>
                <a:latin typeface="Arial" panose="020B0604020202020204" pitchFamily="34" charset="0"/>
                <a:ea typeface="Times New Roman" panose="02020603050405020304" pitchFamily="18" charset="0"/>
              </a:rPr>
              <a:t>enfoca principalmente en los empleados de una empresa </a:t>
            </a:r>
            <a:r>
              <a:rPr lang="es-CO" sz="1600" dirty="0">
                <a:effectLst/>
                <a:latin typeface="Arial" panose="020B0604020202020204" pitchFamily="34" charset="0"/>
                <a:ea typeface="Times New Roman" panose="02020603050405020304" pitchFamily="18" charset="0"/>
              </a:rPr>
              <a:t>con el fin que éstos se sientan satisfechos y creen un sentido de pertenencia hacia la institución a la cual trabajan. Cuando este objetivo se cumple, los empleados llevan a cabo sus </a:t>
            </a:r>
            <a:r>
              <a:rPr lang="es-CO" sz="1600" b="1" dirty="0">
                <a:effectLst/>
                <a:latin typeface="Arial" panose="020B0604020202020204" pitchFamily="34" charset="0"/>
                <a:ea typeface="Times New Roman" panose="02020603050405020304" pitchFamily="18" charset="0"/>
              </a:rPr>
              <a:t>funciones de forma más favorables y satisfactoria obteniendo mejores resultados para las empresas.</a:t>
            </a:r>
            <a:endParaRPr lang="es-CO" sz="1600" b="1" dirty="0">
              <a:effectLst/>
              <a:latin typeface="Times New Roman" panose="02020603050405020304" pitchFamily="18" charset="0"/>
              <a:ea typeface="Times New Roman" panose="02020603050405020304" pitchFamily="18" charset="0"/>
            </a:endParaRPr>
          </a:p>
        </p:txBody>
      </p:sp>
      <p:sp>
        <p:nvSpPr>
          <p:cNvPr id="13" name="Rectángulo: esquinas redondeadas 12">
            <a:extLst>
              <a:ext uri="{FF2B5EF4-FFF2-40B4-BE49-F238E27FC236}">
                <a16:creationId xmlns:a16="http://schemas.microsoft.com/office/drawing/2014/main" id="{B6AC353D-A4E8-7983-1FFB-739D52127E69}"/>
              </a:ext>
            </a:extLst>
          </p:cNvPr>
          <p:cNvSpPr/>
          <p:nvPr/>
        </p:nvSpPr>
        <p:spPr>
          <a:xfrm>
            <a:off x="145297" y="2770807"/>
            <a:ext cx="11970503" cy="797561"/>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indent="450215" algn="just">
              <a:lnSpc>
                <a:spcPct val="150000"/>
              </a:lnSpc>
            </a:pPr>
            <a:r>
              <a:rPr lang="es-CO" sz="1400" dirty="0">
                <a:solidFill>
                  <a:schemeClr val="tx1"/>
                </a:solidFill>
                <a:effectLst/>
                <a:latin typeface="Arial" panose="020B0604020202020204" pitchFamily="34" charset="0"/>
                <a:ea typeface="Times New Roman" panose="02020603050405020304" pitchFamily="18" charset="0"/>
              </a:rPr>
              <a:t>Según (</a:t>
            </a:r>
            <a:r>
              <a:rPr lang="es-CO" sz="1400" dirty="0" err="1">
                <a:solidFill>
                  <a:schemeClr val="tx1"/>
                </a:solidFill>
                <a:effectLst/>
                <a:latin typeface="Arial" panose="020B0604020202020204" pitchFamily="34" charset="0"/>
                <a:ea typeface="Times New Roman" panose="02020603050405020304" pitchFamily="18" charset="0"/>
              </a:rPr>
              <a:t>Fortenberry</a:t>
            </a:r>
            <a:r>
              <a:rPr lang="es-CO" sz="1400" dirty="0">
                <a:solidFill>
                  <a:schemeClr val="tx1"/>
                </a:solidFill>
                <a:effectLst/>
                <a:latin typeface="Arial" panose="020B0604020202020204" pitchFamily="34" charset="0"/>
                <a:ea typeface="Times New Roman" panose="02020603050405020304" pitchFamily="18" charset="0"/>
              </a:rPr>
              <a:t> </a:t>
            </a:r>
            <a:r>
              <a:rPr lang="es-CO" sz="1400" dirty="0" err="1">
                <a:solidFill>
                  <a:schemeClr val="tx1"/>
                </a:solidFill>
                <a:effectLst/>
                <a:latin typeface="Arial" panose="020B0604020202020204" pitchFamily="34" charset="0"/>
                <a:ea typeface="Times New Roman" panose="02020603050405020304" pitchFamily="18" charset="0"/>
              </a:rPr>
              <a:t>Jr</a:t>
            </a:r>
            <a:r>
              <a:rPr lang="es-CO" sz="1400" dirty="0">
                <a:solidFill>
                  <a:schemeClr val="tx1"/>
                </a:solidFill>
                <a:effectLst/>
                <a:latin typeface="Arial" panose="020B0604020202020204" pitchFamily="34" charset="0"/>
                <a:ea typeface="Times New Roman" panose="02020603050405020304" pitchFamily="18" charset="0"/>
              </a:rPr>
              <a:t>, 2016), la motivación de los empleados, es primordial, porque por medio de una excelente labor, presentación y forma de atención prestadas por ellos, generan una </a:t>
            </a:r>
            <a:r>
              <a:rPr lang="es-CO" sz="1400" b="1" dirty="0">
                <a:solidFill>
                  <a:schemeClr val="tx1"/>
                </a:solidFill>
                <a:effectLst/>
                <a:latin typeface="Arial" panose="020B0604020202020204" pitchFamily="34" charset="0"/>
                <a:ea typeface="Times New Roman" panose="02020603050405020304" pitchFamily="18" charset="0"/>
              </a:rPr>
              <a:t>mayor coordinación y dinamismo en el trabajo empresarial</a:t>
            </a:r>
            <a:r>
              <a:rPr lang="es-CO" sz="1400" dirty="0">
                <a:solidFill>
                  <a:schemeClr val="tx1"/>
                </a:solidFill>
                <a:effectLst/>
                <a:latin typeface="Arial" panose="020B0604020202020204" pitchFamily="34" charset="0"/>
                <a:ea typeface="Times New Roman" panose="02020603050405020304" pitchFamily="18" charset="0"/>
              </a:rPr>
              <a:t>.  </a:t>
            </a:r>
            <a:endParaRPr lang="es-CO" sz="1400" dirty="0">
              <a:solidFill>
                <a:schemeClr val="tx1"/>
              </a:solidFill>
              <a:effectLst/>
              <a:latin typeface="Times New Roman" panose="02020603050405020304" pitchFamily="18" charset="0"/>
              <a:ea typeface="Times New Roman" panose="02020603050405020304" pitchFamily="18" charset="0"/>
            </a:endParaRPr>
          </a:p>
        </p:txBody>
      </p:sp>
      <p:sp>
        <p:nvSpPr>
          <p:cNvPr id="14" name="Rectángulo: esquinas redondeadas 13">
            <a:extLst>
              <a:ext uri="{FF2B5EF4-FFF2-40B4-BE49-F238E27FC236}">
                <a16:creationId xmlns:a16="http://schemas.microsoft.com/office/drawing/2014/main" id="{815647AB-FA8D-F514-9704-4B40DEF825D7}"/>
              </a:ext>
            </a:extLst>
          </p:cNvPr>
          <p:cNvSpPr/>
          <p:nvPr/>
        </p:nvSpPr>
        <p:spPr>
          <a:xfrm>
            <a:off x="145297" y="3657517"/>
            <a:ext cx="11970503" cy="1219283"/>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indent="450215" algn="just">
              <a:lnSpc>
                <a:spcPct val="150000"/>
              </a:lnSpc>
            </a:pPr>
            <a:r>
              <a:rPr lang="es-MX" sz="1400" b="1" dirty="0">
                <a:solidFill>
                  <a:schemeClr val="tx1"/>
                </a:solidFill>
                <a:effectLst/>
                <a:latin typeface="Arial" panose="020B0604020202020204" pitchFamily="34" charset="0"/>
                <a:ea typeface="Times New Roman" panose="02020603050405020304" pitchFamily="18" charset="0"/>
              </a:rPr>
              <a:t>La capacitación y el entrenamiento del personal, los sistemas de recompensas y salarios apropiados, la calidad de los equipos suministrados al personal</a:t>
            </a:r>
            <a:r>
              <a:rPr lang="es-MX" sz="1400" dirty="0">
                <a:solidFill>
                  <a:schemeClr val="tx1"/>
                </a:solidFill>
                <a:effectLst/>
                <a:latin typeface="Arial" panose="020B0604020202020204" pitchFamily="34" charset="0"/>
                <a:ea typeface="Times New Roman" panose="02020603050405020304" pitchFamily="18" charset="0"/>
              </a:rPr>
              <a:t> y el cliente interno son los ejes principales del marketing interno, desarrollados por (Papasolomou, 2006) y (Fang, 2014).</a:t>
            </a:r>
            <a:endParaRPr lang="es-CO" sz="1400" dirty="0">
              <a:solidFill>
                <a:schemeClr val="tx1"/>
              </a:solidFill>
              <a:effectLst/>
              <a:latin typeface="Times New Roman" panose="02020603050405020304" pitchFamily="18" charset="0"/>
              <a:ea typeface="Times New Roman" panose="02020603050405020304" pitchFamily="18" charset="0"/>
            </a:endParaRPr>
          </a:p>
        </p:txBody>
      </p:sp>
      <p:sp>
        <p:nvSpPr>
          <p:cNvPr id="18" name="Rectángulo: esquinas redondeadas 17">
            <a:extLst>
              <a:ext uri="{FF2B5EF4-FFF2-40B4-BE49-F238E27FC236}">
                <a16:creationId xmlns:a16="http://schemas.microsoft.com/office/drawing/2014/main" id="{D1BCFAEB-2FB7-0EF7-9493-0A53393FEBF5}"/>
              </a:ext>
            </a:extLst>
          </p:cNvPr>
          <p:cNvSpPr/>
          <p:nvPr/>
        </p:nvSpPr>
        <p:spPr>
          <a:xfrm>
            <a:off x="110748" y="4965949"/>
            <a:ext cx="11970503" cy="797561"/>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indent="450215" algn="just">
              <a:lnSpc>
                <a:spcPct val="150000"/>
              </a:lnSpc>
            </a:pPr>
            <a:r>
              <a:rPr lang="es-MX" sz="1600" dirty="0">
                <a:solidFill>
                  <a:schemeClr val="tx1"/>
                </a:solidFill>
                <a:effectLst/>
                <a:latin typeface="Arial" panose="020B0604020202020204" pitchFamily="34" charset="0"/>
                <a:ea typeface="Times New Roman" panose="02020603050405020304" pitchFamily="18" charset="0"/>
              </a:rPr>
              <a:t>Otros autores como (Mohamed, 2000) definen al empleado como un cliente interno al cual se debe compensar y satisfacer con el fin de obtener mayor calidad en los servicios que la empresa ofrece al cliente o consumidor final.</a:t>
            </a:r>
            <a:endParaRPr lang="es-CO" sz="1600" dirty="0">
              <a:solidFill>
                <a:schemeClr val="tx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74337746"/>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28600" y="1066800"/>
            <a:ext cx="10363200" cy="984885"/>
          </a:xfrm>
        </p:spPr>
        <p:txBody>
          <a:bodyPr/>
          <a:lstStyle/>
          <a:p>
            <a:br>
              <a:rPr lang="es-ES"/>
            </a:br>
            <a:endParaRPr lang="es-CO"/>
          </a:p>
        </p:txBody>
      </p:sp>
      <p:sp>
        <p:nvSpPr>
          <p:cNvPr id="16" name="CuadroTexto 15">
            <a:extLst>
              <a:ext uri="{FF2B5EF4-FFF2-40B4-BE49-F238E27FC236}">
                <a16:creationId xmlns:a16="http://schemas.microsoft.com/office/drawing/2014/main" id="{DAB1862B-1D9A-67C3-1DEF-C75CCC2C91F5}"/>
              </a:ext>
            </a:extLst>
          </p:cNvPr>
          <p:cNvSpPr txBox="1"/>
          <p:nvPr/>
        </p:nvSpPr>
        <p:spPr>
          <a:xfrm>
            <a:off x="4312402" y="7433"/>
            <a:ext cx="3597652" cy="584775"/>
          </a:xfrm>
          <a:prstGeom prst="rect">
            <a:avLst/>
          </a:prstGeom>
          <a:noFill/>
        </p:spPr>
        <p:txBody>
          <a:bodyPr wrap="none" rtlCol="0">
            <a:spAutoFit/>
          </a:bodyPr>
          <a:lstStyle/>
          <a:p>
            <a:r>
              <a:rPr lang="es-CO" sz="3200" b="1">
                <a:solidFill>
                  <a:schemeClr val="tx2"/>
                </a:solidFill>
              </a:rPr>
              <a:t>Referentes Teóricos </a:t>
            </a:r>
          </a:p>
        </p:txBody>
      </p:sp>
      <p:sp>
        <p:nvSpPr>
          <p:cNvPr id="17" name="CuadroTexto 16">
            <a:extLst>
              <a:ext uri="{FF2B5EF4-FFF2-40B4-BE49-F238E27FC236}">
                <a16:creationId xmlns:a16="http://schemas.microsoft.com/office/drawing/2014/main" id="{6930A82E-2438-957B-A5ED-66486F1FE4AF}"/>
              </a:ext>
            </a:extLst>
          </p:cNvPr>
          <p:cNvSpPr txBox="1"/>
          <p:nvPr/>
        </p:nvSpPr>
        <p:spPr>
          <a:xfrm>
            <a:off x="195942" y="721941"/>
            <a:ext cx="11800114" cy="1917576"/>
          </a:xfrm>
          <a:prstGeom prst="rect">
            <a:avLst/>
          </a:prstGeom>
          <a:noFill/>
        </p:spPr>
        <p:txBody>
          <a:bodyPr wrap="square">
            <a:spAutoFit/>
          </a:bodyPr>
          <a:lstStyle/>
          <a:p>
            <a:pPr>
              <a:lnSpc>
                <a:spcPct val="150000"/>
              </a:lnSpc>
              <a:spcBef>
                <a:spcPts val="1200"/>
              </a:spcBef>
            </a:pPr>
            <a:r>
              <a:rPr lang="es-CO" sz="1700" b="1" kern="0" dirty="0">
                <a:solidFill>
                  <a:schemeClr val="tx2"/>
                </a:solidFill>
                <a:effectLst/>
                <a:latin typeface="Arial" panose="020B0604020202020204" pitchFamily="34" charset="0"/>
                <a:ea typeface="Times New Roman" panose="02020603050405020304" pitchFamily="18" charset="0"/>
              </a:rPr>
              <a:t>MARKETING COMMUNICATIONS MIX</a:t>
            </a:r>
            <a:endParaRPr lang="es-CO" sz="1700" b="1" kern="0" dirty="0">
              <a:solidFill>
                <a:schemeClr val="tx2"/>
              </a:solidFill>
              <a:effectLst/>
              <a:latin typeface="Calibri" panose="020F0502020204030204" pitchFamily="34" charset="0"/>
              <a:ea typeface="Calibri" panose="020F0502020204030204" pitchFamily="34" charset="0"/>
            </a:endParaRPr>
          </a:p>
          <a:p>
            <a:pPr indent="457200">
              <a:lnSpc>
                <a:spcPct val="150000"/>
              </a:lnSpc>
            </a:pPr>
            <a:r>
              <a:rPr lang="es-CO" sz="1600" dirty="0">
                <a:effectLst/>
                <a:latin typeface="Arial" panose="020B0604020202020204" pitchFamily="34" charset="0"/>
                <a:ea typeface="Times New Roman" panose="02020603050405020304" pitchFamily="18" charset="0"/>
              </a:rPr>
              <a:t>Es una herramienta valiosa y necesaria, que permite que los prestadores de servicios de salud establezcan y mantengan una </a:t>
            </a:r>
            <a:r>
              <a:rPr lang="es-CO" sz="1600" b="1" dirty="0">
                <a:effectLst/>
                <a:latin typeface="Arial" panose="020B0604020202020204" pitchFamily="34" charset="0"/>
                <a:ea typeface="Times New Roman" panose="02020603050405020304" pitchFamily="18" charset="0"/>
              </a:rPr>
              <a:t>comunicación efectiva </a:t>
            </a:r>
            <a:r>
              <a:rPr lang="es-CO" sz="1600" dirty="0">
                <a:effectLst/>
                <a:latin typeface="Arial" panose="020B0604020202020204" pitchFamily="34" charset="0"/>
                <a:ea typeface="Times New Roman" panose="02020603050405020304" pitchFamily="18" charset="0"/>
              </a:rPr>
              <a:t>con los pacientes activos y futuros. Esta comunicación debe hacerse de forma constante a través del tiempo con el fin de generar interés y atención por parte de los usuarios. Dentro de las estrategias de marketing </a:t>
            </a:r>
            <a:r>
              <a:rPr lang="es-CO" sz="1600" dirty="0" err="1">
                <a:effectLst/>
                <a:latin typeface="Arial" panose="020B0604020202020204" pitchFamily="34" charset="0"/>
                <a:ea typeface="Times New Roman" panose="02020603050405020304" pitchFamily="18" charset="0"/>
              </a:rPr>
              <a:t>communication</a:t>
            </a:r>
            <a:r>
              <a:rPr lang="es-CO" sz="1600" dirty="0">
                <a:effectLst/>
                <a:latin typeface="Arial" panose="020B0604020202020204" pitchFamily="34" charset="0"/>
                <a:ea typeface="Times New Roman" panose="02020603050405020304" pitchFamily="18" charset="0"/>
              </a:rPr>
              <a:t> mix se encuentran 5 aspectos relevantes:</a:t>
            </a:r>
            <a:endParaRPr lang="es-CO" sz="1600" dirty="0">
              <a:effectLst/>
              <a:latin typeface="Times New Roman" panose="02020603050405020304" pitchFamily="18" charset="0"/>
              <a:ea typeface="Times New Roman" panose="02020603050405020304" pitchFamily="18" charset="0"/>
            </a:endParaRPr>
          </a:p>
        </p:txBody>
      </p:sp>
      <p:sp>
        <p:nvSpPr>
          <p:cNvPr id="13" name="Rectángulo: esquinas redondeadas 12">
            <a:extLst>
              <a:ext uri="{FF2B5EF4-FFF2-40B4-BE49-F238E27FC236}">
                <a16:creationId xmlns:a16="http://schemas.microsoft.com/office/drawing/2014/main" id="{24865B06-E5C8-6F1F-B141-E6E87097B92A}"/>
              </a:ext>
            </a:extLst>
          </p:cNvPr>
          <p:cNvSpPr/>
          <p:nvPr/>
        </p:nvSpPr>
        <p:spPr>
          <a:xfrm>
            <a:off x="152400" y="2825148"/>
            <a:ext cx="11800114" cy="3089147"/>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85750" indent="-285750">
              <a:lnSpc>
                <a:spcPct val="150000"/>
              </a:lnSpc>
              <a:buFont typeface="Arial" panose="020B0604020202020204" pitchFamily="34" charset="0"/>
              <a:buChar char="•"/>
            </a:pPr>
            <a:r>
              <a:rPr lang="es-CO" sz="1600" b="1">
                <a:solidFill>
                  <a:schemeClr val="tx2"/>
                </a:solidFill>
                <a:effectLst/>
                <a:latin typeface="Arial" panose="020B0604020202020204" pitchFamily="34" charset="0"/>
                <a:ea typeface="Times New Roman" panose="02020603050405020304" pitchFamily="18" charset="0"/>
              </a:rPr>
              <a:t>Publicidad (</a:t>
            </a:r>
            <a:r>
              <a:rPr lang="es-CO" sz="1600" b="1" err="1">
                <a:solidFill>
                  <a:schemeClr val="tx2"/>
                </a:solidFill>
                <a:effectLst/>
                <a:latin typeface="Arial" panose="020B0604020202020204" pitchFamily="34" charset="0"/>
                <a:ea typeface="Times New Roman" panose="02020603050405020304" pitchFamily="18" charset="0"/>
              </a:rPr>
              <a:t>advertising</a:t>
            </a:r>
            <a:r>
              <a:rPr lang="es-CO" sz="1600" b="1">
                <a:solidFill>
                  <a:schemeClr val="tx2"/>
                </a:solidFill>
                <a:effectLst/>
                <a:latin typeface="Arial" panose="020B0604020202020204" pitchFamily="34" charset="0"/>
                <a:ea typeface="Times New Roman" panose="02020603050405020304" pitchFamily="18" charset="0"/>
              </a:rPr>
              <a:t>):</a:t>
            </a:r>
            <a:r>
              <a:rPr lang="es-CO" sz="1600">
                <a:solidFill>
                  <a:schemeClr val="tx1"/>
                </a:solidFill>
                <a:effectLst/>
                <a:latin typeface="Arial" panose="020B0604020202020204" pitchFamily="34" charset="0"/>
                <a:ea typeface="Times New Roman" panose="02020603050405020304" pitchFamily="18" charset="0"/>
              </a:rPr>
              <a:t> por medio de un pago a medios masivos se envía un mensaje a un público específico. </a:t>
            </a:r>
            <a:endParaRPr lang="es-CO" sz="1600">
              <a:solidFill>
                <a:schemeClr val="tx1"/>
              </a:solidFill>
              <a:latin typeface="Times New Roman" panose="02020603050405020304" pitchFamily="18" charset="0"/>
              <a:ea typeface="Times New Roman" panose="02020603050405020304" pitchFamily="18" charset="0"/>
            </a:endParaRPr>
          </a:p>
          <a:p>
            <a:pPr marL="285750" indent="-285750">
              <a:lnSpc>
                <a:spcPct val="150000"/>
              </a:lnSpc>
              <a:buFont typeface="Arial" panose="020B0604020202020204" pitchFamily="34" charset="0"/>
              <a:buChar char="•"/>
            </a:pPr>
            <a:r>
              <a:rPr lang="es-CO" sz="1600" b="1">
                <a:solidFill>
                  <a:schemeClr val="tx2"/>
                </a:solidFill>
                <a:effectLst/>
                <a:latin typeface="Arial" panose="020B0604020202020204" pitchFamily="34" charset="0"/>
                <a:ea typeface="Times New Roman" panose="02020603050405020304" pitchFamily="18" charset="0"/>
              </a:rPr>
              <a:t>Ventas (personal </a:t>
            </a:r>
            <a:r>
              <a:rPr lang="es-CO" sz="1600" b="1" err="1">
                <a:solidFill>
                  <a:schemeClr val="tx2"/>
                </a:solidFill>
                <a:effectLst/>
                <a:latin typeface="Arial" panose="020B0604020202020204" pitchFamily="34" charset="0"/>
                <a:ea typeface="Times New Roman" panose="02020603050405020304" pitchFamily="18" charset="0"/>
              </a:rPr>
              <a:t>selling</a:t>
            </a:r>
            <a:r>
              <a:rPr lang="es-CO" sz="1600" b="1">
                <a:solidFill>
                  <a:schemeClr val="tx2"/>
                </a:solidFill>
                <a:effectLst/>
                <a:latin typeface="Arial" panose="020B0604020202020204" pitchFamily="34" charset="0"/>
                <a:ea typeface="Times New Roman" panose="02020603050405020304" pitchFamily="18" charset="0"/>
              </a:rPr>
              <a:t>):</a:t>
            </a:r>
            <a:r>
              <a:rPr lang="es-CO" sz="1600">
                <a:solidFill>
                  <a:schemeClr val="tx2"/>
                </a:solidFill>
                <a:effectLst/>
                <a:latin typeface="Arial" panose="020B0604020202020204" pitchFamily="34" charset="0"/>
                <a:ea typeface="Times New Roman" panose="02020603050405020304" pitchFamily="18" charset="0"/>
              </a:rPr>
              <a:t> </a:t>
            </a:r>
            <a:r>
              <a:rPr lang="es-CO" sz="1600">
                <a:solidFill>
                  <a:schemeClr val="tx1"/>
                </a:solidFill>
                <a:effectLst/>
                <a:latin typeface="Arial" panose="020B0604020202020204" pitchFamily="34" charset="0"/>
                <a:ea typeface="Times New Roman" panose="02020603050405020304" pitchFamily="18" charset="0"/>
              </a:rPr>
              <a:t>por medio de un vendedor el cual enviará personalmente el mensaje.</a:t>
            </a:r>
            <a:endParaRPr lang="es-CO" sz="1600">
              <a:solidFill>
                <a:schemeClr val="tx1"/>
              </a:solidFill>
              <a:effectLst/>
              <a:latin typeface="Times New Roman" panose="02020603050405020304" pitchFamily="18" charset="0"/>
              <a:ea typeface="Times New Roman" panose="02020603050405020304" pitchFamily="18" charset="0"/>
            </a:endParaRPr>
          </a:p>
          <a:p>
            <a:pPr marL="285750" indent="-285750">
              <a:lnSpc>
                <a:spcPct val="150000"/>
              </a:lnSpc>
              <a:buFont typeface="Arial" panose="020B0604020202020204" pitchFamily="34" charset="0"/>
              <a:buChar char="•"/>
            </a:pPr>
            <a:r>
              <a:rPr lang="es-CO" sz="1600" b="1">
                <a:solidFill>
                  <a:schemeClr val="tx2"/>
                </a:solidFill>
                <a:effectLst/>
                <a:latin typeface="Arial" panose="020B0604020202020204" pitchFamily="34" charset="0"/>
                <a:ea typeface="Times New Roman" panose="02020603050405020304" pitchFamily="18" charset="0"/>
              </a:rPr>
              <a:t>Promociones (sales </a:t>
            </a:r>
            <a:r>
              <a:rPr lang="es-CO" sz="1600" b="1" err="1">
                <a:solidFill>
                  <a:schemeClr val="tx2"/>
                </a:solidFill>
                <a:effectLst/>
                <a:latin typeface="Arial" panose="020B0604020202020204" pitchFamily="34" charset="0"/>
                <a:ea typeface="Times New Roman" panose="02020603050405020304" pitchFamily="18" charset="0"/>
              </a:rPr>
              <a:t>promotion</a:t>
            </a:r>
            <a:r>
              <a:rPr lang="es-CO" sz="1600" b="1">
                <a:solidFill>
                  <a:schemeClr val="tx2"/>
                </a:solidFill>
                <a:effectLst/>
                <a:latin typeface="Arial" panose="020B0604020202020204" pitchFamily="34" charset="0"/>
                <a:ea typeface="Times New Roman" panose="02020603050405020304" pitchFamily="18" charset="0"/>
              </a:rPr>
              <a:t>):</a:t>
            </a:r>
            <a:r>
              <a:rPr lang="es-CO" sz="1600">
                <a:solidFill>
                  <a:schemeClr val="tx2"/>
                </a:solidFill>
                <a:effectLst/>
                <a:latin typeface="Arial" panose="020B0604020202020204" pitchFamily="34" charset="0"/>
                <a:ea typeface="Times New Roman" panose="02020603050405020304" pitchFamily="18" charset="0"/>
              </a:rPr>
              <a:t> </a:t>
            </a:r>
            <a:r>
              <a:rPr lang="es-CO" sz="1600">
                <a:solidFill>
                  <a:schemeClr val="tx1"/>
                </a:solidFill>
                <a:effectLst/>
                <a:latin typeface="Arial" panose="020B0604020202020204" pitchFamily="34" charset="0"/>
                <a:ea typeface="Times New Roman" panose="02020603050405020304" pitchFamily="18" charset="0"/>
              </a:rPr>
              <a:t>promover y divulgar los servicios por medio de descuentos e incentivos para el público.</a:t>
            </a:r>
            <a:endParaRPr lang="es-CO" sz="1600">
              <a:solidFill>
                <a:schemeClr val="tx1"/>
              </a:solidFill>
              <a:effectLst/>
              <a:latin typeface="Times New Roman" panose="02020603050405020304" pitchFamily="18" charset="0"/>
              <a:ea typeface="Times New Roman" panose="02020603050405020304" pitchFamily="18" charset="0"/>
            </a:endParaRPr>
          </a:p>
          <a:p>
            <a:pPr marL="285750" indent="-285750">
              <a:lnSpc>
                <a:spcPct val="150000"/>
              </a:lnSpc>
              <a:buFont typeface="Arial" panose="020B0604020202020204" pitchFamily="34" charset="0"/>
              <a:buChar char="•"/>
            </a:pPr>
            <a:r>
              <a:rPr lang="es-CO" sz="1600" b="1">
                <a:solidFill>
                  <a:schemeClr val="tx2"/>
                </a:solidFill>
                <a:effectLst/>
                <a:latin typeface="Arial" panose="020B0604020202020204" pitchFamily="34" charset="0"/>
                <a:ea typeface="Times New Roman" panose="02020603050405020304" pitchFamily="18" charset="0"/>
              </a:rPr>
              <a:t>Relaciones públicas (</a:t>
            </a:r>
            <a:r>
              <a:rPr lang="es-CO" sz="1600" b="1" err="1">
                <a:solidFill>
                  <a:schemeClr val="tx2"/>
                </a:solidFill>
                <a:effectLst/>
                <a:latin typeface="Arial" panose="020B0604020202020204" pitchFamily="34" charset="0"/>
                <a:ea typeface="Times New Roman" panose="02020603050405020304" pitchFamily="18" charset="0"/>
              </a:rPr>
              <a:t>public</a:t>
            </a:r>
            <a:r>
              <a:rPr lang="es-CO" sz="1600" b="1">
                <a:solidFill>
                  <a:schemeClr val="tx2"/>
                </a:solidFill>
                <a:effectLst/>
                <a:latin typeface="Arial" panose="020B0604020202020204" pitchFamily="34" charset="0"/>
                <a:ea typeface="Times New Roman" panose="02020603050405020304" pitchFamily="18" charset="0"/>
              </a:rPr>
              <a:t> </a:t>
            </a:r>
            <a:r>
              <a:rPr lang="es-CO" sz="1600" b="1" err="1">
                <a:solidFill>
                  <a:schemeClr val="tx2"/>
                </a:solidFill>
                <a:effectLst/>
                <a:latin typeface="Arial" panose="020B0604020202020204" pitchFamily="34" charset="0"/>
                <a:ea typeface="Times New Roman" panose="02020603050405020304" pitchFamily="18" charset="0"/>
              </a:rPr>
              <a:t>relations</a:t>
            </a:r>
            <a:r>
              <a:rPr lang="es-CO" sz="1600" b="1">
                <a:solidFill>
                  <a:schemeClr val="tx2"/>
                </a:solidFill>
                <a:effectLst/>
                <a:latin typeface="Arial" panose="020B0604020202020204" pitchFamily="34" charset="0"/>
                <a:ea typeface="Times New Roman" panose="02020603050405020304" pitchFamily="18" charset="0"/>
              </a:rPr>
              <a:t>):</a:t>
            </a:r>
            <a:r>
              <a:rPr lang="es-CO" sz="1600">
                <a:solidFill>
                  <a:schemeClr val="tx2"/>
                </a:solidFill>
                <a:effectLst/>
                <a:latin typeface="Arial" panose="020B0604020202020204" pitchFamily="34" charset="0"/>
                <a:ea typeface="Times New Roman" panose="02020603050405020304" pitchFamily="18" charset="0"/>
              </a:rPr>
              <a:t>  </a:t>
            </a:r>
            <a:r>
              <a:rPr lang="es-CO" sz="1600">
                <a:solidFill>
                  <a:schemeClr val="tx1"/>
                </a:solidFill>
                <a:effectLst/>
                <a:latin typeface="Arial" panose="020B0604020202020204" pitchFamily="34" charset="0"/>
                <a:ea typeface="Times New Roman" panose="02020603050405020304" pitchFamily="18" charset="0"/>
              </a:rPr>
              <a:t>difusión de mensajes por métodos promocionales digitales no pagos para enviar un mensaje, como las redes sociales.</a:t>
            </a:r>
            <a:endParaRPr lang="es-CO" sz="1600">
              <a:solidFill>
                <a:schemeClr val="tx1"/>
              </a:solidFill>
              <a:effectLst/>
              <a:latin typeface="Times New Roman" panose="02020603050405020304" pitchFamily="18" charset="0"/>
              <a:ea typeface="Times New Roman" panose="02020603050405020304" pitchFamily="18" charset="0"/>
            </a:endParaRPr>
          </a:p>
          <a:p>
            <a:pPr marL="285750" indent="-285750">
              <a:lnSpc>
                <a:spcPct val="150000"/>
              </a:lnSpc>
              <a:buFont typeface="Arial" panose="020B0604020202020204" pitchFamily="34" charset="0"/>
              <a:buChar char="•"/>
            </a:pPr>
            <a:r>
              <a:rPr lang="es-CO" sz="1600" b="1">
                <a:solidFill>
                  <a:schemeClr val="tx2"/>
                </a:solidFill>
                <a:effectLst/>
                <a:latin typeface="Arial" panose="020B0604020202020204" pitchFamily="34" charset="0"/>
                <a:ea typeface="Times New Roman" panose="02020603050405020304" pitchFamily="18" charset="0"/>
              </a:rPr>
              <a:t>Marketing directo:</a:t>
            </a:r>
            <a:r>
              <a:rPr lang="es-CO" sz="1600">
                <a:solidFill>
                  <a:schemeClr val="tx2"/>
                </a:solidFill>
                <a:effectLst/>
                <a:latin typeface="Arial" panose="020B0604020202020204" pitchFamily="34" charset="0"/>
                <a:ea typeface="Times New Roman" panose="02020603050405020304" pitchFamily="18" charset="0"/>
              </a:rPr>
              <a:t> </a:t>
            </a:r>
            <a:r>
              <a:rPr lang="es-CO" sz="1600">
                <a:solidFill>
                  <a:schemeClr val="tx1"/>
                </a:solidFill>
                <a:effectLst/>
                <a:latin typeface="Arial" panose="020B0604020202020204" pitchFamily="34" charset="0"/>
                <a:ea typeface="Times New Roman" panose="02020603050405020304" pitchFamily="18" charset="0"/>
              </a:rPr>
              <a:t>difusión de mensajes vía mail y rutas similares directamente al público específico</a:t>
            </a:r>
            <a:r>
              <a:rPr lang="es-CO" sz="1700">
                <a:solidFill>
                  <a:schemeClr val="tx1"/>
                </a:solidFill>
                <a:effectLst/>
                <a:latin typeface="Arial" panose="020B0604020202020204" pitchFamily="34" charset="0"/>
                <a:ea typeface="Times New Roman" panose="02020603050405020304" pitchFamily="18" charset="0"/>
              </a:rPr>
              <a:t>. </a:t>
            </a:r>
          </a:p>
        </p:txBody>
      </p:sp>
      <p:sp>
        <p:nvSpPr>
          <p:cNvPr id="19" name="CuadroTexto 18">
            <a:extLst>
              <a:ext uri="{FF2B5EF4-FFF2-40B4-BE49-F238E27FC236}">
                <a16:creationId xmlns:a16="http://schemas.microsoft.com/office/drawing/2014/main" id="{540380B6-C314-9352-F2B7-2515B6B03B28}"/>
              </a:ext>
            </a:extLst>
          </p:cNvPr>
          <p:cNvSpPr txBox="1"/>
          <p:nvPr/>
        </p:nvSpPr>
        <p:spPr>
          <a:xfrm>
            <a:off x="195942" y="6303718"/>
            <a:ext cx="6251510" cy="457754"/>
          </a:xfrm>
          <a:prstGeom prst="rect">
            <a:avLst/>
          </a:prstGeom>
          <a:noFill/>
        </p:spPr>
        <p:txBody>
          <a:bodyPr wrap="square">
            <a:spAutoFit/>
          </a:bodyPr>
          <a:lstStyle/>
          <a:p>
            <a:pPr>
              <a:lnSpc>
                <a:spcPct val="150000"/>
              </a:lnSpc>
            </a:pPr>
            <a:r>
              <a:rPr lang="es-CO" sz="1800">
                <a:solidFill>
                  <a:schemeClr val="tx1"/>
                </a:solidFill>
                <a:effectLst/>
                <a:latin typeface="Arial" panose="020B0604020202020204" pitchFamily="34" charset="0"/>
                <a:ea typeface="Times New Roman" panose="02020603050405020304" pitchFamily="18" charset="0"/>
              </a:rPr>
              <a:t>(</a:t>
            </a:r>
            <a:r>
              <a:rPr lang="es-CO" sz="1800" err="1">
                <a:solidFill>
                  <a:schemeClr val="tx1"/>
                </a:solidFill>
                <a:effectLst/>
                <a:latin typeface="Arial" panose="020B0604020202020204" pitchFamily="34" charset="0"/>
                <a:ea typeface="Times New Roman" panose="02020603050405020304" pitchFamily="18" charset="0"/>
              </a:rPr>
              <a:t>Elrod</a:t>
            </a:r>
            <a:r>
              <a:rPr lang="es-CO" sz="1800">
                <a:solidFill>
                  <a:schemeClr val="tx1"/>
                </a:solidFill>
                <a:effectLst/>
                <a:latin typeface="Arial" panose="020B0604020202020204" pitchFamily="34" charset="0"/>
                <a:ea typeface="Times New Roman" panose="02020603050405020304" pitchFamily="18" charset="0"/>
              </a:rPr>
              <a:t>, 2020)</a:t>
            </a:r>
            <a:endParaRPr lang="es-CO" sz="1800">
              <a:solidFill>
                <a:schemeClr val="tx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2861483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2" name="CuadroTexto 1">
            <a:extLst>
              <a:ext uri="{FF2B5EF4-FFF2-40B4-BE49-F238E27FC236}">
                <a16:creationId xmlns:a16="http://schemas.microsoft.com/office/drawing/2014/main" id="{1DED437A-6857-AAE1-FA21-F85879AEC834}"/>
              </a:ext>
            </a:extLst>
          </p:cNvPr>
          <p:cNvSpPr txBox="1"/>
          <p:nvPr/>
        </p:nvSpPr>
        <p:spPr>
          <a:xfrm>
            <a:off x="4097372" y="-29517"/>
            <a:ext cx="3177665" cy="584775"/>
          </a:xfrm>
          <a:prstGeom prst="rect">
            <a:avLst/>
          </a:prstGeom>
          <a:noFill/>
        </p:spPr>
        <p:txBody>
          <a:bodyPr wrap="none" rtlCol="0">
            <a:spAutoFit/>
          </a:bodyPr>
          <a:lstStyle/>
          <a:p>
            <a:r>
              <a:rPr lang="es-CO" sz="3200" b="1" dirty="0">
                <a:solidFill>
                  <a:schemeClr val="tx2"/>
                </a:solidFill>
              </a:rPr>
              <a:t>Referente </a:t>
            </a:r>
            <a:r>
              <a:rPr lang="es-CO" sz="3200" b="1" dirty="0" err="1">
                <a:solidFill>
                  <a:schemeClr val="tx2"/>
                </a:solidFill>
              </a:rPr>
              <a:t>Teorico</a:t>
            </a:r>
            <a:endParaRPr lang="es-CO" sz="3200" b="1" dirty="0">
              <a:solidFill>
                <a:schemeClr val="tx2"/>
              </a:solidFill>
            </a:endParaRPr>
          </a:p>
        </p:txBody>
      </p:sp>
      <p:sp>
        <p:nvSpPr>
          <p:cNvPr id="9" name="CuadroTexto 8">
            <a:extLst>
              <a:ext uri="{FF2B5EF4-FFF2-40B4-BE49-F238E27FC236}">
                <a16:creationId xmlns:a16="http://schemas.microsoft.com/office/drawing/2014/main" id="{611E42E8-B46B-E21A-9FC1-F41F4C02764F}"/>
              </a:ext>
            </a:extLst>
          </p:cNvPr>
          <p:cNvSpPr txBox="1"/>
          <p:nvPr/>
        </p:nvSpPr>
        <p:spPr>
          <a:xfrm>
            <a:off x="419100" y="812138"/>
            <a:ext cx="11353800" cy="1435586"/>
          </a:xfrm>
          <a:prstGeom prst="rect">
            <a:avLst/>
          </a:prstGeom>
          <a:noFill/>
        </p:spPr>
        <p:txBody>
          <a:bodyPr wrap="square">
            <a:spAutoFit/>
          </a:bodyPr>
          <a:lstStyle/>
          <a:p>
            <a:pPr algn="just">
              <a:lnSpc>
                <a:spcPct val="150000"/>
              </a:lnSpc>
            </a:pPr>
            <a:r>
              <a:rPr lang="es-CO" sz="1500" b="1" dirty="0">
                <a:solidFill>
                  <a:schemeClr val="tx2"/>
                </a:solidFill>
                <a:effectLst/>
                <a:latin typeface="Arial" panose="020B0604020202020204" pitchFamily="34" charset="0"/>
                <a:ea typeface="Times New Roman" panose="02020603050405020304" pitchFamily="18" charset="0"/>
              </a:rPr>
              <a:t>MARKETING DIGITAL</a:t>
            </a:r>
            <a:endParaRPr lang="es-CO" sz="1500" dirty="0">
              <a:solidFill>
                <a:schemeClr val="tx2"/>
              </a:solidFill>
              <a:effectLst/>
              <a:latin typeface="Times New Roman" panose="02020603050405020304" pitchFamily="18" charset="0"/>
              <a:ea typeface="Times New Roman" panose="02020603050405020304" pitchFamily="18" charset="0"/>
            </a:endParaRPr>
          </a:p>
          <a:p>
            <a:pPr indent="450215" algn="just">
              <a:lnSpc>
                <a:spcPct val="150000"/>
              </a:lnSpc>
            </a:pPr>
            <a:r>
              <a:rPr lang="es-CO" sz="1500" dirty="0">
                <a:effectLst/>
                <a:latin typeface="Arial" panose="020B0604020202020204" pitchFamily="34" charset="0"/>
                <a:ea typeface="Times New Roman" panose="02020603050405020304" pitchFamily="18" charset="0"/>
              </a:rPr>
              <a:t>Se han definido distintas tendencias o estrategias de marketing digital las cuales permiten lograr los objetivos de marketing establecidos por cada empresa por medio de medios digitales.</a:t>
            </a:r>
            <a:endParaRPr lang="es-CO" sz="1500" dirty="0">
              <a:effectLst/>
              <a:latin typeface="Times New Roman" panose="02020603050405020304" pitchFamily="18" charset="0"/>
              <a:ea typeface="Times New Roman" panose="02020603050405020304" pitchFamily="18" charset="0"/>
            </a:endParaRPr>
          </a:p>
          <a:p>
            <a:pPr indent="450215" algn="just">
              <a:lnSpc>
                <a:spcPct val="150000"/>
              </a:lnSpc>
            </a:pPr>
            <a:r>
              <a:rPr lang="es-CO" sz="1500" dirty="0">
                <a:effectLst/>
                <a:latin typeface="Arial" panose="020B0604020202020204" pitchFamily="34" charset="0"/>
                <a:ea typeface="Times New Roman" panose="02020603050405020304" pitchFamily="18" charset="0"/>
              </a:rPr>
              <a:t>(Bricio Samaniego, 2018) amplían las 6 tendencias de marketing digital desarrolladas por la Agencia SM Digital:</a:t>
            </a:r>
            <a:endParaRPr lang="es-CO" sz="1500" dirty="0">
              <a:effectLst/>
              <a:latin typeface="Times New Roman" panose="02020603050405020304" pitchFamily="18" charset="0"/>
              <a:ea typeface="Times New Roman" panose="02020603050405020304" pitchFamily="18" charset="0"/>
            </a:endParaRPr>
          </a:p>
        </p:txBody>
      </p:sp>
      <p:sp>
        <p:nvSpPr>
          <p:cNvPr id="8" name="Rectángulo: esquinas redondeadas 7">
            <a:extLst>
              <a:ext uri="{FF2B5EF4-FFF2-40B4-BE49-F238E27FC236}">
                <a16:creationId xmlns:a16="http://schemas.microsoft.com/office/drawing/2014/main" id="{EE96F2FD-0D99-7E13-957A-1B6B0ED50EF8}"/>
              </a:ext>
            </a:extLst>
          </p:cNvPr>
          <p:cNvSpPr/>
          <p:nvPr/>
        </p:nvSpPr>
        <p:spPr>
          <a:xfrm>
            <a:off x="114300" y="2384343"/>
            <a:ext cx="11963400" cy="345189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342900" lvl="0" indent="-342900" algn="just">
              <a:lnSpc>
                <a:spcPct val="150000"/>
              </a:lnSpc>
              <a:buFont typeface="Arial" panose="020B0604020202020204" pitchFamily="34" charset="0"/>
              <a:buChar char="●"/>
            </a:pPr>
            <a:r>
              <a:rPr lang="es-CO" sz="1500" b="1" dirty="0">
                <a:solidFill>
                  <a:schemeClr val="tx2"/>
                </a:solidFill>
                <a:effectLst/>
                <a:latin typeface="Arial" panose="020B0604020202020204" pitchFamily="34" charset="0"/>
                <a:ea typeface="Noto Sans Symbols"/>
                <a:cs typeface="Noto Sans Symbols"/>
              </a:rPr>
              <a:t>Tendencias de contenidos: </a:t>
            </a:r>
            <a:r>
              <a:rPr lang="es-CO" sz="1500" dirty="0">
                <a:solidFill>
                  <a:srgbClr val="000000"/>
                </a:solidFill>
                <a:effectLst/>
                <a:latin typeface="Arial" panose="020B0604020202020204" pitchFamily="34" charset="0"/>
                <a:ea typeface="Noto Sans Symbols"/>
                <a:cs typeface="Noto Sans Symbols"/>
              </a:rPr>
              <a:t>Se genera a través de la interacción de los usuarios con un mensaje o contenido específico.</a:t>
            </a:r>
            <a:endParaRPr lang="es-CO" sz="1500" dirty="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500" b="1" dirty="0">
                <a:solidFill>
                  <a:schemeClr val="tx2"/>
                </a:solidFill>
                <a:effectLst/>
                <a:latin typeface="Arial" panose="020B0604020202020204" pitchFamily="34" charset="0"/>
                <a:ea typeface="Noto Sans Symbols"/>
                <a:cs typeface="Noto Sans Symbols"/>
              </a:rPr>
              <a:t>Boom de comercio social y móvil: </a:t>
            </a:r>
            <a:r>
              <a:rPr lang="es-CO" sz="1500" dirty="0">
                <a:solidFill>
                  <a:srgbClr val="000000"/>
                </a:solidFill>
                <a:effectLst/>
                <a:latin typeface="Arial" panose="020B0604020202020204" pitchFamily="34" charset="0"/>
                <a:ea typeface="Noto Sans Symbols"/>
                <a:cs typeface="Noto Sans Symbols"/>
              </a:rPr>
              <a:t>Por medio del cual las diferentes compañías tecnológicas </a:t>
            </a:r>
            <a:r>
              <a:rPr lang="es-CO" sz="1500" b="1" dirty="0">
                <a:solidFill>
                  <a:srgbClr val="000000"/>
                </a:solidFill>
                <a:effectLst/>
                <a:latin typeface="Arial" panose="020B0604020202020204" pitchFamily="34" charset="0"/>
                <a:ea typeface="Noto Sans Symbols"/>
                <a:cs typeface="Noto Sans Symbols"/>
              </a:rPr>
              <a:t>crean plataformas </a:t>
            </a:r>
            <a:r>
              <a:rPr lang="es-CO" sz="1500" dirty="0">
                <a:solidFill>
                  <a:srgbClr val="000000"/>
                </a:solidFill>
                <a:effectLst/>
                <a:latin typeface="Arial" panose="020B0604020202020204" pitchFamily="34" charset="0"/>
                <a:ea typeface="Noto Sans Symbols"/>
                <a:cs typeface="Noto Sans Symbols"/>
              </a:rPr>
              <a:t>en las cuales se permite realizar actividades cotidianas como pagos, compras, conocer y chatear con personas, entre otras.</a:t>
            </a:r>
            <a:endParaRPr lang="es-CO" sz="1500" dirty="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500" b="1" dirty="0">
                <a:solidFill>
                  <a:schemeClr val="tx2"/>
                </a:solidFill>
                <a:effectLst/>
                <a:latin typeface="Arial" panose="020B0604020202020204" pitchFamily="34" charset="0"/>
                <a:ea typeface="Noto Sans Symbols"/>
                <a:cs typeface="Noto Sans Symbols"/>
              </a:rPr>
              <a:t>Inteligencia artificial: </a:t>
            </a:r>
            <a:r>
              <a:rPr lang="es-CO" sz="1500" dirty="0">
                <a:solidFill>
                  <a:srgbClr val="000000"/>
                </a:solidFill>
                <a:effectLst/>
                <a:latin typeface="Arial" panose="020B0604020202020204" pitchFamily="34" charset="0"/>
                <a:ea typeface="Noto Sans Symbols"/>
                <a:cs typeface="Noto Sans Symbols"/>
              </a:rPr>
              <a:t>Hace referencia a las diferentes herramientas tecnológicas y sistemas operativos que realizan y facilitan tareas diarias como la domótica la cual permite encender o apagar la luz.</a:t>
            </a:r>
            <a:endParaRPr lang="es-CO" sz="1500" dirty="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500" b="1" dirty="0" err="1">
                <a:solidFill>
                  <a:schemeClr val="tx2"/>
                </a:solidFill>
                <a:effectLst/>
                <a:latin typeface="Arial" panose="020B0604020202020204" pitchFamily="34" charset="0"/>
                <a:ea typeface="Noto Sans Symbols"/>
                <a:cs typeface="Noto Sans Symbols"/>
              </a:rPr>
              <a:t>Search</a:t>
            </a:r>
            <a:r>
              <a:rPr lang="es-CO" sz="1500" b="1" dirty="0">
                <a:solidFill>
                  <a:schemeClr val="tx2"/>
                </a:solidFill>
                <a:effectLst/>
                <a:latin typeface="Arial" panose="020B0604020202020204" pitchFamily="34" charset="0"/>
                <a:ea typeface="Noto Sans Symbols"/>
                <a:cs typeface="Noto Sans Symbols"/>
              </a:rPr>
              <a:t> </a:t>
            </a:r>
            <a:r>
              <a:rPr lang="es-CO" sz="1500" b="1" dirty="0" err="1">
                <a:solidFill>
                  <a:schemeClr val="tx2"/>
                </a:solidFill>
                <a:effectLst/>
                <a:latin typeface="Arial" panose="020B0604020202020204" pitchFamily="34" charset="0"/>
                <a:ea typeface="Noto Sans Symbols"/>
                <a:cs typeface="Noto Sans Symbols"/>
              </a:rPr>
              <a:t>Engine</a:t>
            </a:r>
            <a:r>
              <a:rPr lang="es-CO" sz="1500" b="1" dirty="0">
                <a:solidFill>
                  <a:schemeClr val="tx2"/>
                </a:solidFill>
                <a:effectLst/>
                <a:latin typeface="Arial" panose="020B0604020202020204" pitchFamily="34" charset="0"/>
                <a:ea typeface="Noto Sans Symbols"/>
                <a:cs typeface="Noto Sans Symbols"/>
              </a:rPr>
              <a:t> </a:t>
            </a:r>
            <a:r>
              <a:rPr lang="es-CO" sz="1500" b="1" dirty="0" err="1">
                <a:solidFill>
                  <a:schemeClr val="tx2"/>
                </a:solidFill>
                <a:effectLst/>
                <a:latin typeface="Arial" panose="020B0604020202020204" pitchFamily="34" charset="0"/>
                <a:ea typeface="Noto Sans Symbols"/>
                <a:cs typeface="Noto Sans Symbols"/>
              </a:rPr>
              <a:t>Optimization</a:t>
            </a:r>
            <a:r>
              <a:rPr lang="es-CO" sz="1500" b="1" dirty="0">
                <a:solidFill>
                  <a:schemeClr val="tx2"/>
                </a:solidFill>
                <a:effectLst/>
                <a:latin typeface="Arial" panose="020B0604020202020204" pitchFamily="34" charset="0"/>
                <a:ea typeface="Noto Sans Symbols"/>
                <a:cs typeface="Noto Sans Symbols"/>
              </a:rPr>
              <a:t> (SEO): </a:t>
            </a:r>
            <a:r>
              <a:rPr lang="es-CO" sz="1500" dirty="0">
                <a:solidFill>
                  <a:srgbClr val="000000"/>
                </a:solidFill>
                <a:effectLst/>
                <a:latin typeface="Arial" panose="020B0604020202020204" pitchFamily="34" charset="0"/>
                <a:ea typeface="Noto Sans Symbols"/>
                <a:cs typeface="Noto Sans Symbols"/>
              </a:rPr>
              <a:t>por medio del cual al momento de </a:t>
            </a:r>
            <a:r>
              <a:rPr lang="es-CO" sz="1500" b="1" dirty="0">
                <a:solidFill>
                  <a:srgbClr val="000000"/>
                </a:solidFill>
                <a:effectLst/>
                <a:latin typeface="Arial" panose="020B0604020202020204" pitchFamily="34" charset="0"/>
                <a:ea typeface="Noto Sans Symbols"/>
                <a:cs typeface="Noto Sans Symbols"/>
              </a:rPr>
              <a:t>realizar una búsqueda </a:t>
            </a:r>
            <a:r>
              <a:rPr lang="es-CO" sz="1500" dirty="0">
                <a:solidFill>
                  <a:srgbClr val="000000"/>
                </a:solidFill>
                <a:effectLst/>
                <a:latin typeface="Arial" panose="020B0604020202020204" pitchFamily="34" charset="0"/>
                <a:ea typeface="Noto Sans Symbols"/>
                <a:cs typeface="Noto Sans Symbols"/>
              </a:rPr>
              <a:t>en internet </a:t>
            </a:r>
            <a:r>
              <a:rPr lang="es-CO" sz="1500" b="1" dirty="0">
                <a:solidFill>
                  <a:srgbClr val="000000"/>
                </a:solidFill>
                <a:effectLst/>
                <a:latin typeface="Arial" panose="020B0604020202020204" pitchFamily="34" charset="0"/>
                <a:ea typeface="Noto Sans Symbols"/>
                <a:cs typeface="Noto Sans Symbols"/>
              </a:rPr>
              <a:t>de la marca </a:t>
            </a:r>
            <a:r>
              <a:rPr lang="es-CO" sz="1500" dirty="0">
                <a:solidFill>
                  <a:srgbClr val="000000"/>
                </a:solidFill>
                <a:effectLst/>
                <a:latin typeface="Arial" panose="020B0604020202020204" pitchFamily="34" charset="0"/>
                <a:ea typeface="Noto Sans Symbols"/>
                <a:cs typeface="Noto Sans Symbols"/>
              </a:rPr>
              <a:t>está tiene una </a:t>
            </a:r>
            <a:r>
              <a:rPr lang="es-CO" sz="1500" b="1" dirty="0">
                <a:solidFill>
                  <a:srgbClr val="000000"/>
                </a:solidFill>
                <a:effectLst/>
                <a:latin typeface="Arial" panose="020B0604020202020204" pitchFamily="34" charset="0"/>
                <a:ea typeface="Noto Sans Symbols"/>
                <a:cs typeface="Noto Sans Symbols"/>
              </a:rPr>
              <a:t>visibilidad mayor </a:t>
            </a:r>
            <a:r>
              <a:rPr lang="es-CO" sz="1500" dirty="0">
                <a:solidFill>
                  <a:srgbClr val="000000"/>
                </a:solidFill>
                <a:effectLst/>
                <a:latin typeface="Arial" panose="020B0604020202020204" pitchFamily="34" charset="0"/>
                <a:ea typeface="Noto Sans Symbols"/>
                <a:cs typeface="Noto Sans Symbols"/>
              </a:rPr>
              <a:t>y permite ser accesible de manera más rápida.</a:t>
            </a:r>
            <a:endParaRPr lang="es-CO" sz="1500" dirty="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500" b="1" dirty="0">
                <a:solidFill>
                  <a:schemeClr val="tx2"/>
                </a:solidFill>
                <a:effectLst/>
                <a:latin typeface="Arial" panose="020B0604020202020204" pitchFamily="34" charset="0"/>
                <a:ea typeface="Noto Sans Symbols"/>
                <a:cs typeface="Noto Sans Symbols"/>
              </a:rPr>
              <a:t>Tendencias Social Media</a:t>
            </a:r>
            <a:r>
              <a:rPr lang="es-CO" sz="1500" dirty="0">
                <a:solidFill>
                  <a:srgbClr val="000000"/>
                </a:solidFill>
                <a:effectLst/>
                <a:latin typeface="Arial" panose="020B0604020202020204" pitchFamily="34" charset="0"/>
                <a:ea typeface="Noto Sans Symbols"/>
                <a:cs typeface="Noto Sans Symbols"/>
              </a:rPr>
              <a:t>: Por medio del cual se realizan compras o ventas a través de redes sociales.</a:t>
            </a:r>
            <a:endParaRPr lang="es-CO" sz="1500" dirty="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500" b="1" dirty="0">
                <a:solidFill>
                  <a:schemeClr val="tx2"/>
                </a:solidFill>
                <a:effectLst/>
                <a:latin typeface="Arial" panose="020B0604020202020204" pitchFamily="34" charset="0"/>
                <a:ea typeface="Noto Sans Symbols"/>
                <a:cs typeface="Noto Sans Symbols"/>
              </a:rPr>
              <a:t>Tendencias de </a:t>
            </a:r>
            <a:r>
              <a:rPr lang="es-CO" sz="1500" b="1" dirty="0" err="1">
                <a:solidFill>
                  <a:schemeClr val="tx2"/>
                </a:solidFill>
                <a:effectLst/>
                <a:latin typeface="Arial" panose="020B0604020202020204" pitchFamily="34" charset="0"/>
                <a:ea typeface="Noto Sans Symbols"/>
                <a:cs typeface="Noto Sans Symbols"/>
              </a:rPr>
              <a:t>Blogging</a:t>
            </a:r>
            <a:r>
              <a:rPr lang="es-CO" sz="1500" b="1" dirty="0">
                <a:solidFill>
                  <a:schemeClr val="tx2"/>
                </a:solidFill>
                <a:effectLst/>
                <a:latin typeface="Arial" panose="020B0604020202020204" pitchFamily="34" charset="0"/>
                <a:ea typeface="Noto Sans Symbols"/>
                <a:cs typeface="Noto Sans Symbols"/>
              </a:rPr>
              <a:t>: </a:t>
            </a:r>
            <a:r>
              <a:rPr lang="es-CO" sz="1500" dirty="0">
                <a:solidFill>
                  <a:srgbClr val="000000"/>
                </a:solidFill>
                <a:effectLst/>
                <a:latin typeface="Arial" panose="020B0604020202020204" pitchFamily="34" charset="0"/>
                <a:ea typeface="Noto Sans Symbols"/>
                <a:cs typeface="Noto Sans Symbols"/>
              </a:rPr>
              <a:t>Por medio del cual a través de distintos blogs se promocionan distintas páginas, empresas, aplicaciones.</a:t>
            </a:r>
            <a:endParaRPr lang="es-CO" sz="1500" dirty="0">
              <a:effectLst/>
              <a:latin typeface="Noto Sans Symbols"/>
              <a:ea typeface="Noto Sans Symbols"/>
              <a:cs typeface="Noto Sans Symbols"/>
            </a:endParaRPr>
          </a:p>
        </p:txBody>
      </p:sp>
    </p:spTree>
    <p:extLst>
      <p:ext uri="{BB962C8B-B14F-4D97-AF65-F5344CB8AC3E}">
        <p14:creationId xmlns:p14="http://schemas.microsoft.com/office/powerpoint/2010/main" val="670498715"/>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2" name="CuadroTexto 1">
            <a:extLst>
              <a:ext uri="{FF2B5EF4-FFF2-40B4-BE49-F238E27FC236}">
                <a16:creationId xmlns:a16="http://schemas.microsoft.com/office/drawing/2014/main" id="{1DED437A-6857-AAE1-FA21-F85879AEC834}"/>
              </a:ext>
            </a:extLst>
          </p:cNvPr>
          <p:cNvSpPr txBox="1"/>
          <p:nvPr/>
        </p:nvSpPr>
        <p:spPr>
          <a:xfrm>
            <a:off x="4097372" y="-29517"/>
            <a:ext cx="2367508" cy="584775"/>
          </a:xfrm>
          <a:prstGeom prst="rect">
            <a:avLst/>
          </a:prstGeom>
          <a:noFill/>
        </p:spPr>
        <p:txBody>
          <a:bodyPr wrap="none" rtlCol="0">
            <a:spAutoFit/>
          </a:bodyPr>
          <a:lstStyle/>
          <a:p>
            <a:r>
              <a:rPr lang="es-CO" sz="3200" b="1">
                <a:solidFill>
                  <a:schemeClr val="tx2"/>
                </a:solidFill>
              </a:rPr>
              <a:t>Metodología</a:t>
            </a:r>
          </a:p>
        </p:txBody>
      </p:sp>
      <p:sp>
        <p:nvSpPr>
          <p:cNvPr id="7" name="Rectángulo: esquinas redondeadas 6">
            <a:extLst>
              <a:ext uri="{FF2B5EF4-FFF2-40B4-BE49-F238E27FC236}">
                <a16:creationId xmlns:a16="http://schemas.microsoft.com/office/drawing/2014/main" id="{704B4D63-52CC-F913-8602-392D9DBAB5B6}"/>
              </a:ext>
            </a:extLst>
          </p:cNvPr>
          <p:cNvSpPr/>
          <p:nvPr/>
        </p:nvSpPr>
        <p:spPr>
          <a:xfrm>
            <a:off x="90194" y="762879"/>
            <a:ext cx="4998100" cy="3956809"/>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CO" sz="2000">
                <a:solidFill>
                  <a:srgbClr val="000000"/>
                </a:solidFill>
                <a:effectLst/>
                <a:latin typeface="Arial" panose="020B0604020202020204" pitchFamily="34" charset="0"/>
                <a:ea typeface="Times New Roman" panose="02020603050405020304" pitchFamily="18" charset="0"/>
              </a:rPr>
              <a:t>Estudio descriptivo, experimental, donde se observa la relevancia que tienen los métodos empleados en marketing y fidelización en la Clínica Prodental Sonríe Ya, estudiando su efectividad en el periodo estipulado</a:t>
            </a:r>
            <a:endParaRPr lang="es-CO" sz="2000"/>
          </a:p>
        </p:txBody>
      </p:sp>
      <p:sp>
        <p:nvSpPr>
          <p:cNvPr id="9" name="Rectángulo: esquinas redondeadas 8">
            <a:extLst>
              <a:ext uri="{FF2B5EF4-FFF2-40B4-BE49-F238E27FC236}">
                <a16:creationId xmlns:a16="http://schemas.microsoft.com/office/drawing/2014/main" id="{587F199B-A004-4597-6E08-49F1486DBF1E}"/>
              </a:ext>
            </a:extLst>
          </p:cNvPr>
          <p:cNvSpPr/>
          <p:nvPr/>
        </p:nvSpPr>
        <p:spPr>
          <a:xfrm>
            <a:off x="211494" y="4927309"/>
            <a:ext cx="4876800" cy="91934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O" b="1">
              <a:solidFill>
                <a:schemeClr val="tx2"/>
              </a:solidFill>
            </a:endParaRPr>
          </a:p>
          <a:p>
            <a:pPr algn="ctr"/>
            <a:r>
              <a:rPr lang="es-CO" sz="2400" b="1">
                <a:solidFill>
                  <a:schemeClr val="tx2"/>
                </a:solidFill>
              </a:rPr>
              <a:t>Bases de datos:</a:t>
            </a:r>
          </a:p>
          <a:p>
            <a:pPr algn="ctr"/>
            <a:r>
              <a:rPr lang="es-CO" sz="1600">
                <a:solidFill>
                  <a:schemeClr val="tx1"/>
                </a:solidFill>
                <a:effectLst/>
                <a:latin typeface="Arial" panose="020B0604020202020204" pitchFamily="34" charset="0"/>
                <a:ea typeface="Noto Sans Symbols"/>
                <a:cs typeface="Noto Sans Symbols"/>
              </a:rPr>
              <a:t>Medline</a:t>
            </a:r>
            <a:r>
              <a:rPr lang="es-CO" sz="1600">
                <a:solidFill>
                  <a:schemeClr val="tx1"/>
                </a:solidFill>
                <a:latin typeface="Noto Sans Symbols"/>
                <a:ea typeface="Noto Sans Symbols"/>
                <a:cs typeface="Noto Sans Symbols"/>
              </a:rPr>
              <a:t>, </a:t>
            </a:r>
            <a:r>
              <a:rPr lang="es-CO" sz="1600">
                <a:solidFill>
                  <a:schemeClr val="tx1"/>
                </a:solidFill>
                <a:effectLst/>
                <a:latin typeface="Arial" panose="020B0604020202020204" pitchFamily="34" charset="0"/>
                <a:ea typeface="Noto Sans Symbols"/>
                <a:cs typeface="Noto Sans Symbols"/>
              </a:rPr>
              <a:t>PubMed</a:t>
            </a:r>
            <a:r>
              <a:rPr lang="es-CO" sz="1600">
                <a:solidFill>
                  <a:schemeClr val="tx1"/>
                </a:solidFill>
                <a:latin typeface="Noto Sans Symbols"/>
                <a:ea typeface="Noto Sans Symbols"/>
                <a:cs typeface="Noto Sans Symbols"/>
              </a:rPr>
              <a:t>, </a:t>
            </a:r>
            <a:r>
              <a:rPr lang="es-CO" sz="1600" err="1">
                <a:solidFill>
                  <a:schemeClr val="tx1"/>
                </a:solidFill>
                <a:effectLst/>
                <a:latin typeface="Arial" panose="020B0604020202020204" pitchFamily="34" charset="0"/>
                <a:ea typeface="Noto Sans Symbols"/>
                <a:cs typeface="Noto Sans Symbols"/>
              </a:rPr>
              <a:t>EbscoHost</a:t>
            </a:r>
            <a:r>
              <a:rPr lang="es-CO" sz="1600">
                <a:solidFill>
                  <a:schemeClr val="tx1"/>
                </a:solidFill>
                <a:effectLst/>
                <a:latin typeface="Noto Sans Symbols"/>
                <a:ea typeface="Noto Sans Symbols"/>
                <a:cs typeface="Noto Sans Symbols"/>
              </a:rPr>
              <a:t>, </a:t>
            </a:r>
            <a:r>
              <a:rPr lang="es-CO" sz="1600">
                <a:solidFill>
                  <a:schemeClr val="tx1"/>
                </a:solidFill>
                <a:effectLst/>
                <a:latin typeface="Arial" panose="020B0604020202020204" pitchFamily="34" charset="0"/>
                <a:ea typeface="Noto Sans Symbols"/>
                <a:cs typeface="Noto Sans Symbols"/>
              </a:rPr>
              <a:t>Scielo</a:t>
            </a:r>
            <a:r>
              <a:rPr lang="es-CO" sz="1600">
                <a:solidFill>
                  <a:srgbClr val="000000"/>
                </a:solidFill>
                <a:effectLst/>
                <a:latin typeface="Arial" panose="020B0604020202020204" pitchFamily="34" charset="0"/>
                <a:ea typeface="Noto Sans Symbols"/>
                <a:cs typeface="Noto Sans Symbols"/>
              </a:rPr>
              <a:t>.</a:t>
            </a:r>
            <a:endParaRPr lang="es-CO" sz="1600">
              <a:effectLst/>
              <a:latin typeface="Noto Sans Symbols"/>
              <a:ea typeface="Noto Sans Symbols"/>
              <a:cs typeface="Noto Sans Symbols"/>
            </a:endParaRPr>
          </a:p>
          <a:p>
            <a:pPr algn="ctr"/>
            <a:r>
              <a:rPr lang="es-CO" b="1">
                <a:solidFill>
                  <a:schemeClr val="tx2"/>
                </a:solidFill>
              </a:rPr>
              <a:t> </a:t>
            </a:r>
          </a:p>
        </p:txBody>
      </p:sp>
      <p:sp>
        <p:nvSpPr>
          <p:cNvPr id="10" name="Rectángulo: esquinas redondeadas 9">
            <a:extLst>
              <a:ext uri="{FF2B5EF4-FFF2-40B4-BE49-F238E27FC236}">
                <a16:creationId xmlns:a16="http://schemas.microsoft.com/office/drawing/2014/main" id="{51481B18-E36A-7B6D-28B8-546F36721F30}"/>
              </a:ext>
            </a:extLst>
          </p:cNvPr>
          <p:cNvSpPr/>
          <p:nvPr/>
        </p:nvSpPr>
        <p:spPr>
          <a:xfrm>
            <a:off x="5218146" y="2677026"/>
            <a:ext cx="6858000" cy="142296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nSpc>
                <a:spcPct val="150000"/>
              </a:lnSpc>
              <a:spcBef>
                <a:spcPts val="1200"/>
              </a:spcBef>
            </a:pPr>
            <a:r>
              <a:rPr lang="es-CO" sz="1400" b="1" kern="0">
                <a:solidFill>
                  <a:schemeClr val="tx2"/>
                </a:solidFill>
                <a:effectLst/>
                <a:latin typeface="Arial" panose="020B0604020202020204" pitchFamily="34" charset="0"/>
                <a:ea typeface="Times New Roman" panose="02020603050405020304" pitchFamily="18" charset="0"/>
              </a:rPr>
              <a:t>CRITERIOS DE INCLUSIÓN DE ESTRATEGIAS DE MERCADEO</a:t>
            </a:r>
            <a:endParaRPr lang="es-CO" sz="1400" b="1" kern="0">
              <a:solidFill>
                <a:schemeClr val="tx2"/>
              </a:solidFill>
              <a:effectLst/>
              <a:latin typeface="Calibri" panose="020F0502020204030204" pitchFamily="34" charset="0"/>
              <a:ea typeface="Calibri" panose="020F0502020204030204" pitchFamily="34" charset="0"/>
            </a:endParaRPr>
          </a:p>
          <a:p>
            <a:pPr marL="342900" lvl="0" indent="-342900" algn="just">
              <a:lnSpc>
                <a:spcPct val="150000"/>
              </a:lnSpc>
              <a:buFont typeface="Symbol" panose="05050102010706020507" pitchFamily="18" charset="2"/>
              <a:buChar char=""/>
            </a:pPr>
            <a:r>
              <a:rPr lang="es-CO" sz="1400">
                <a:solidFill>
                  <a:srgbClr val="000000"/>
                </a:solidFill>
                <a:effectLst/>
                <a:latin typeface="Arial" panose="020B0604020202020204" pitchFamily="34" charset="0"/>
                <a:ea typeface="Times New Roman" panose="02020603050405020304" pitchFamily="18" charset="0"/>
              </a:rPr>
              <a:t>Estrategias de mercadeo actuales en el ámbito del marketing digital / </a:t>
            </a:r>
            <a:r>
              <a:rPr lang="es-CO" sz="1400" err="1">
                <a:solidFill>
                  <a:srgbClr val="000000"/>
                </a:solidFill>
                <a:effectLst/>
                <a:latin typeface="Arial" panose="020B0604020202020204" pitchFamily="34" charset="0"/>
                <a:ea typeface="Times New Roman" panose="02020603050405020304" pitchFamily="18" charset="0"/>
              </a:rPr>
              <a:t>mix</a:t>
            </a:r>
            <a:r>
              <a:rPr lang="es-CO" sz="1400">
                <a:solidFill>
                  <a:srgbClr val="000000"/>
                </a:solidFill>
                <a:effectLst/>
                <a:latin typeface="Arial" panose="020B0604020202020204" pitchFamily="34" charset="0"/>
                <a:ea typeface="Times New Roman" panose="02020603050405020304" pitchFamily="18" charset="0"/>
              </a:rPr>
              <a:t>.</a:t>
            </a:r>
            <a:endParaRPr lang="es-CO" sz="140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Symbol" panose="05050102010706020507" pitchFamily="18" charset="2"/>
              <a:buChar char=""/>
            </a:pPr>
            <a:r>
              <a:rPr lang="es-CO" sz="1400">
                <a:solidFill>
                  <a:srgbClr val="000000"/>
                </a:solidFill>
                <a:effectLst/>
                <a:latin typeface="Arial" panose="020B0604020202020204" pitchFamily="34" charset="0"/>
                <a:ea typeface="Times New Roman" panose="02020603050405020304" pitchFamily="18" charset="0"/>
              </a:rPr>
              <a:t>Estrategias de marketing interno.</a:t>
            </a:r>
            <a:endParaRPr lang="es-CO" sz="140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Symbol" panose="05050102010706020507" pitchFamily="18" charset="2"/>
              <a:buChar char=""/>
            </a:pPr>
            <a:r>
              <a:rPr lang="es-CO" sz="1400">
                <a:solidFill>
                  <a:srgbClr val="000000"/>
                </a:solidFill>
                <a:effectLst/>
                <a:latin typeface="Arial" panose="020B0604020202020204" pitchFamily="34" charset="0"/>
                <a:ea typeface="Times New Roman" panose="02020603050405020304" pitchFamily="18" charset="0"/>
              </a:rPr>
              <a:t>Estrategias probadas y con resultados favorables.</a:t>
            </a:r>
            <a:endParaRPr lang="es-CO" sz="1400">
              <a:effectLst/>
              <a:latin typeface="Times New Roman" panose="02020603050405020304" pitchFamily="18" charset="0"/>
              <a:ea typeface="Times New Roman" panose="02020603050405020304" pitchFamily="18" charset="0"/>
            </a:endParaRPr>
          </a:p>
        </p:txBody>
      </p:sp>
      <p:sp>
        <p:nvSpPr>
          <p:cNvPr id="8" name="CuadroTexto 7">
            <a:extLst>
              <a:ext uri="{FF2B5EF4-FFF2-40B4-BE49-F238E27FC236}">
                <a16:creationId xmlns:a16="http://schemas.microsoft.com/office/drawing/2014/main" id="{EB996F29-A26C-3ED1-4807-65844363F3A8}"/>
              </a:ext>
            </a:extLst>
          </p:cNvPr>
          <p:cNvSpPr txBox="1"/>
          <p:nvPr/>
        </p:nvSpPr>
        <p:spPr>
          <a:xfrm>
            <a:off x="1576154" y="835799"/>
            <a:ext cx="2486492" cy="461665"/>
          </a:xfrm>
          <a:prstGeom prst="rect">
            <a:avLst/>
          </a:prstGeom>
          <a:noFill/>
        </p:spPr>
        <p:txBody>
          <a:bodyPr wrap="square" rtlCol="0">
            <a:spAutoFit/>
          </a:bodyPr>
          <a:lstStyle/>
          <a:p>
            <a:r>
              <a:rPr lang="es-CO" sz="2400" b="1">
                <a:solidFill>
                  <a:schemeClr val="tx2"/>
                </a:solidFill>
              </a:rPr>
              <a:t>Tipo de estudio</a:t>
            </a:r>
          </a:p>
        </p:txBody>
      </p:sp>
      <p:sp>
        <p:nvSpPr>
          <p:cNvPr id="14" name="Rectángulo: esquinas redondeadas 13">
            <a:extLst>
              <a:ext uri="{FF2B5EF4-FFF2-40B4-BE49-F238E27FC236}">
                <a16:creationId xmlns:a16="http://schemas.microsoft.com/office/drawing/2014/main" id="{2BB9BED5-0385-3735-2B8A-BDBF3288DD87}"/>
              </a:ext>
            </a:extLst>
          </p:cNvPr>
          <p:cNvSpPr/>
          <p:nvPr/>
        </p:nvSpPr>
        <p:spPr>
          <a:xfrm>
            <a:off x="5218146" y="762879"/>
            <a:ext cx="6745254" cy="1827921"/>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nSpc>
                <a:spcPct val="150000"/>
              </a:lnSpc>
              <a:spcBef>
                <a:spcPts val="1200"/>
              </a:spcBef>
            </a:pPr>
            <a:r>
              <a:rPr lang="es-CO" sz="1300" b="1" kern="0" dirty="0">
                <a:solidFill>
                  <a:schemeClr val="tx2"/>
                </a:solidFill>
                <a:effectLst/>
                <a:latin typeface="Arial" panose="020B0604020202020204" pitchFamily="34" charset="0"/>
                <a:ea typeface="Times New Roman" panose="02020603050405020304" pitchFamily="18" charset="0"/>
              </a:rPr>
              <a:t>CRITERIOS DE INCLUSIÓN DE REFERENCIAS BIBLIOGRÁFICAS</a:t>
            </a:r>
            <a:endParaRPr lang="es-CO" sz="1300" b="1" kern="0" dirty="0">
              <a:solidFill>
                <a:schemeClr val="tx2"/>
              </a:solidFill>
              <a:effectLst/>
              <a:latin typeface="Calibri" panose="020F0502020204030204" pitchFamily="34" charset="0"/>
              <a:ea typeface="Calibri" panose="020F0502020204030204" pitchFamily="34" charset="0"/>
            </a:endParaRPr>
          </a:p>
          <a:p>
            <a:pPr marL="342900" lvl="0" indent="-342900" algn="just">
              <a:lnSpc>
                <a:spcPct val="150000"/>
              </a:lnSpc>
              <a:buFont typeface="Symbol" panose="05050102010706020507" pitchFamily="18" charset="2"/>
              <a:buChar char=""/>
            </a:pPr>
            <a:r>
              <a:rPr lang="es-CO" sz="1300" dirty="0">
                <a:solidFill>
                  <a:srgbClr val="000000"/>
                </a:solidFill>
                <a:effectLst/>
                <a:latin typeface="Arial" panose="020B0604020202020204" pitchFamily="34" charset="0"/>
                <a:ea typeface="Times New Roman" panose="02020603050405020304" pitchFamily="18" charset="0"/>
              </a:rPr>
              <a:t>Bases de datos del área de salud y mercadeo (</a:t>
            </a:r>
            <a:r>
              <a:rPr lang="es-CO" sz="1300" dirty="0" err="1">
                <a:solidFill>
                  <a:srgbClr val="000000"/>
                </a:solidFill>
                <a:effectLst/>
                <a:latin typeface="Arial" panose="020B0604020202020204" pitchFamily="34" charset="0"/>
                <a:ea typeface="Times New Roman" panose="02020603050405020304" pitchFamily="18" charset="0"/>
              </a:rPr>
              <a:t>Pubmed</a:t>
            </a:r>
            <a:r>
              <a:rPr lang="es-CO" sz="1300" dirty="0">
                <a:solidFill>
                  <a:srgbClr val="000000"/>
                </a:solidFill>
                <a:effectLst/>
                <a:latin typeface="Arial" panose="020B0604020202020204" pitchFamily="34" charset="0"/>
                <a:ea typeface="Times New Roman" panose="02020603050405020304" pitchFamily="18" charset="0"/>
              </a:rPr>
              <a:t>, Medline, </a:t>
            </a:r>
            <a:r>
              <a:rPr lang="es-CO" sz="1300" dirty="0" err="1">
                <a:solidFill>
                  <a:srgbClr val="000000"/>
                </a:solidFill>
                <a:effectLst/>
                <a:latin typeface="Arial" panose="020B0604020202020204" pitchFamily="34" charset="0"/>
                <a:ea typeface="Times New Roman" panose="02020603050405020304" pitchFamily="18" charset="0"/>
              </a:rPr>
              <a:t>Ebscohost</a:t>
            </a:r>
            <a:r>
              <a:rPr lang="es-CO" sz="1300" dirty="0">
                <a:solidFill>
                  <a:srgbClr val="000000"/>
                </a:solidFill>
                <a:effectLst/>
                <a:latin typeface="Arial" panose="020B0604020202020204" pitchFamily="34" charset="0"/>
                <a:ea typeface="Times New Roman" panose="02020603050405020304" pitchFamily="18" charset="0"/>
              </a:rPr>
              <a:t>)</a:t>
            </a:r>
            <a:endParaRPr lang="es-CO" sz="1300" dirty="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Symbol" panose="05050102010706020507" pitchFamily="18" charset="2"/>
              <a:buChar char=""/>
            </a:pPr>
            <a:r>
              <a:rPr lang="es-CO" sz="1300" dirty="0">
                <a:solidFill>
                  <a:srgbClr val="000000"/>
                </a:solidFill>
                <a:effectLst/>
                <a:latin typeface="Arial" panose="020B0604020202020204" pitchFamily="34" charset="0"/>
                <a:ea typeface="Times New Roman" panose="02020603050405020304" pitchFamily="18" charset="0"/>
              </a:rPr>
              <a:t>Artículos, ensayos o monografías publicados a partir de 2010 a excepción de los conceptos básicos del mercado.</a:t>
            </a:r>
            <a:endParaRPr lang="es-CO" sz="1300" dirty="0">
              <a:latin typeface="Times New Roman" panose="02020603050405020304" pitchFamily="18" charset="0"/>
              <a:ea typeface="Times New Roman" panose="02020603050405020304" pitchFamily="18" charset="0"/>
            </a:endParaRPr>
          </a:p>
          <a:p>
            <a:pPr marL="342900" lvl="0" indent="-342900" algn="just">
              <a:lnSpc>
                <a:spcPct val="150000"/>
              </a:lnSpc>
              <a:buFont typeface="Symbol" panose="05050102010706020507" pitchFamily="18" charset="2"/>
              <a:buChar char=""/>
            </a:pPr>
            <a:r>
              <a:rPr lang="es-CO" sz="1300" dirty="0">
                <a:solidFill>
                  <a:srgbClr val="000000"/>
                </a:solidFill>
                <a:effectLst/>
                <a:latin typeface="Arial" panose="020B0604020202020204" pitchFamily="34" charset="0"/>
                <a:ea typeface="Times New Roman" panose="02020603050405020304" pitchFamily="18" charset="0"/>
              </a:rPr>
              <a:t>Artículos en inglés, español y francés. </a:t>
            </a:r>
            <a:r>
              <a:rPr lang="es-CO" sz="1300" b="1" dirty="0">
                <a:solidFill>
                  <a:schemeClr val="tx2"/>
                </a:solidFill>
              </a:rPr>
              <a:t> </a:t>
            </a:r>
          </a:p>
        </p:txBody>
      </p:sp>
      <p:sp>
        <p:nvSpPr>
          <p:cNvPr id="15" name="Rectángulo: esquinas redondeadas 14">
            <a:extLst>
              <a:ext uri="{FF2B5EF4-FFF2-40B4-BE49-F238E27FC236}">
                <a16:creationId xmlns:a16="http://schemas.microsoft.com/office/drawing/2014/main" id="{084DF2B6-5627-21D8-6214-5E7172B241E8}"/>
              </a:ext>
            </a:extLst>
          </p:cNvPr>
          <p:cNvSpPr/>
          <p:nvPr/>
        </p:nvSpPr>
        <p:spPr>
          <a:xfrm>
            <a:off x="5218146" y="4199433"/>
            <a:ext cx="6858000" cy="1670451"/>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nSpc>
                <a:spcPct val="150000"/>
              </a:lnSpc>
              <a:spcBef>
                <a:spcPts val="1200"/>
              </a:spcBef>
            </a:pPr>
            <a:r>
              <a:rPr lang="es-CO" sz="1400" b="1" kern="0" dirty="0">
                <a:solidFill>
                  <a:schemeClr val="tx2"/>
                </a:solidFill>
                <a:effectLst/>
                <a:latin typeface="Arial" panose="020B0604020202020204" pitchFamily="34" charset="0"/>
                <a:ea typeface="Times New Roman" panose="02020603050405020304" pitchFamily="18" charset="0"/>
              </a:rPr>
              <a:t>CRITERIOS DE INCLUSIÓN DE PACIENTES</a:t>
            </a:r>
            <a:endParaRPr lang="es-CO" sz="1800" b="1" kern="0" dirty="0">
              <a:solidFill>
                <a:schemeClr val="tx2"/>
              </a:solidFill>
              <a:effectLst/>
              <a:latin typeface="Calibri" panose="020F0502020204030204" pitchFamily="34" charset="0"/>
              <a:ea typeface="Calibri" panose="020F0502020204030204" pitchFamily="34" charset="0"/>
            </a:endParaRPr>
          </a:p>
          <a:p>
            <a:pPr marL="342900" lvl="0" indent="-342900" algn="just">
              <a:lnSpc>
                <a:spcPct val="150000"/>
              </a:lnSpc>
              <a:buFont typeface="Arial" panose="020B0604020202020204" pitchFamily="34" charset="0"/>
              <a:buChar char="●"/>
            </a:pPr>
            <a:r>
              <a:rPr lang="es-CO" sz="1400" dirty="0">
                <a:solidFill>
                  <a:srgbClr val="000000"/>
                </a:solidFill>
                <a:effectLst/>
                <a:latin typeface="Arial" panose="020B0604020202020204" pitchFamily="34" charset="0"/>
                <a:ea typeface="Noto Sans Symbols"/>
                <a:cs typeface="Noto Sans Symbols"/>
              </a:rPr>
              <a:t>Pacientes activos en etapa inicial o media de su tratamiento.</a:t>
            </a:r>
            <a:endParaRPr lang="es-CO" sz="1400" dirty="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400" dirty="0">
                <a:solidFill>
                  <a:srgbClr val="000000"/>
                </a:solidFill>
                <a:effectLst/>
                <a:latin typeface="Arial" panose="020B0604020202020204" pitchFamily="34" charset="0"/>
                <a:ea typeface="Noto Sans Symbols"/>
                <a:cs typeface="Noto Sans Symbols"/>
              </a:rPr>
              <a:t>Pacientes que asisten a consulta por la especialidad de ortodoncia.</a:t>
            </a:r>
            <a:endParaRPr lang="es-CO" sz="1400" dirty="0">
              <a:effectLst/>
              <a:latin typeface="Noto Sans Symbols"/>
              <a:ea typeface="Noto Sans Symbols"/>
              <a:cs typeface="Noto Sans Symbols"/>
            </a:endParaRPr>
          </a:p>
          <a:p>
            <a:pPr marL="342900" lvl="0" indent="-342900" algn="just">
              <a:lnSpc>
                <a:spcPct val="150000"/>
              </a:lnSpc>
              <a:buFont typeface="Arial" panose="020B0604020202020204" pitchFamily="34" charset="0"/>
              <a:buChar char="●"/>
            </a:pPr>
            <a:r>
              <a:rPr lang="es-CO" sz="1400" dirty="0">
                <a:solidFill>
                  <a:srgbClr val="000000"/>
                </a:solidFill>
                <a:effectLst/>
                <a:latin typeface="Arial" panose="020B0604020202020204" pitchFamily="34" charset="0"/>
                <a:ea typeface="Noto Sans Symbols"/>
                <a:cs typeface="Noto Sans Symbols"/>
              </a:rPr>
              <a:t>Pacientes sin enfermedad periodontal de base.</a:t>
            </a:r>
            <a:endParaRPr lang="es-CO" sz="1400" dirty="0">
              <a:effectLst/>
              <a:latin typeface="Noto Sans Symbols"/>
              <a:ea typeface="Noto Sans Symbols"/>
              <a:cs typeface="Noto Sans Symbols"/>
            </a:endParaRPr>
          </a:p>
        </p:txBody>
      </p:sp>
    </p:spTree>
    <p:extLst>
      <p:ext uri="{BB962C8B-B14F-4D97-AF65-F5344CB8AC3E}">
        <p14:creationId xmlns:p14="http://schemas.microsoft.com/office/powerpoint/2010/main" val="121287153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7776" y="0"/>
            <a:ext cx="1990344" cy="752856"/>
          </a:xfrm>
          <a:prstGeom prst="rect">
            <a:avLst/>
          </a:prstGeom>
        </p:spPr>
      </p:pic>
      <p:grpSp>
        <p:nvGrpSpPr>
          <p:cNvPr id="4" name="object 4"/>
          <p:cNvGrpSpPr/>
          <p:nvPr/>
        </p:nvGrpSpPr>
        <p:grpSpPr>
          <a:xfrm>
            <a:off x="-6350" y="6054597"/>
            <a:ext cx="12204700" cy="810260"/>
            <a:chOff x="-6350" y="6054597"/>
            <a:chExt cx="12204700" cy="810260"/>
          </a:xfrm>
        </p:grpSpPr>
        <p:sp>
          <p:nvSpPr>
            <p:cNvPr id="5" name="object 5"/>
            <p:cNvSpPr/>
            <p:nvPr/>
          </p:nvSpPr>
          <p:spPr>
            <a:xfrm>
              <a:off x="0" y="6060947"/>
              <a:ext cx="12192000" cy="797560"/>
            </a:xfrm>
            <a:custGeom>
              <a:avLst/>
              <a:gdLst/>
              <a:ahLst/>
              <a:cxnLst/>
              <a:rect l="l" t="t" r="r" b="b"/>
              <a:pathLst>
                <a:path w="12192000" h="797559">
                  <a:moveTo>
                    <a:pt x="12192000" y="0"/>
                  </a:moveTo>
                  <a:lnTo>
                    <a:pt x="0" y="0"/>
                  </a:lnTo>
                  <a:lnTo>
                    <a:pt x="0" y="797051"/>
                  </a:lnTo>
                  <a:lnTo>
                    <a:pt x="12192000" y="797051"/>
                  </a:lnTo>
                  <a:lnTo>
                    <a:pt x="12192000" y="0"/>
                  </a:lnTo>
                  <a:close/>
                </a:path>
              </a:pathLst>
            </a:custGeom>
            <a:solidFill>
              <a:srgbClr val="C00000"/>
            </a:solidFill>
          </p:spPr>
          <p:txBody>
            <a:bodyPr wrap="square" lIns="0" tIns="0" rIns="0" bIns="0" rtlCol="0"/>
            <a:lstStyle/>
            <a:p>
              <a:endParaRPr/>
            </a:p>
          </p:txBody>
        </p:sp>
        <p:sp>
          <p:nvSpPr>
            <p:cNvPr id="6" name="object 6"/>
            <p:cNvSpPr/>
            <p:nvPr/>
          </p:nvSpPr>
          <p:spPr>
            <a:xfrm>
              <a:off x="0" y="6060947"/>
              <a:ext cx="12192000" cy="797560"/>
            </a:xfrm>
            <a:custGeom>
              <a:avLst/>
              <a:gdLst/>
              <a:ahLst/>
              <a:cxnLst/>
              <a:rect l="l" t="t" r="r" b="b"/>
              <a:pathLst>
                <a:path w="12192000" h="797559">
                  <a:moveTo>
                    <a:pt x="0" y="797051"/>
                  </a:moveTo>
                  <a:lnTo>
                    <a:pt x="12192000" y="797051"/>
                  </a:lnTo>
                  <a:lnTo>
                    <a:pt x="12192000" y="0"/>
                  </a:lnTo>
                  <a:lnTo>
                    <a:pt x="0" y="0"/>
                  </a:lnTo>
                  <a:lnTo>
                    <a:pt x="0" y="797051"/>
                  </a:lnTo>
                  <a:close/>
                </a:path>
              </a:pathLst>
            </a:custGeom>
            <a:ln w="12700">
              <a:solidFill>
                <a:srgbClr val="41709C"/>
              </a:solidFill>
            </a:ln>
          </p:spPr>
          <p:txBody>
            <a:bodyPr wrap="square" lIns="0" tIns="0" rIns="0" bIns="0" rtlCol="0"/>
            <a:lstStyle/>
            <a:p>
              <a:endParaRPr/>
            </a:p>
          </p:txBody>
        </p:sp>
      </p:grpSp>
      <p:sp>
        <p:nvSpPr>
          <p:cNvPr id="12" name="Título 11">
            <a:extLst>
              <a:ext uri="{FF2B5EF4-FFF2-40B4-BE49-F238E27FC236}">
                <a16:creationId xmlns:a16="http://schemas.microsoft.com/office/drawing/2014/main" id="{9E647E8E-6C8B-F4EE-028E-439C14EB6CB0}"/>
              </a:ext>
            </a:extLst>
          </p:cNvPr>
          <p:cNvSpPr>
            <a:spLocks noGrp="1"/>
          </p:cNvSpPr>
          <p:nvPr>
            <p:ph type="ctrTitle"/>
          </p:nvPr>
        </p:nvSpPr>
        <p:spPr>
          <a:xfrm>
            <a:off x="-2362200" y="1891901"/>
            <a:ext cx="10363200" cy="984885"/>
          </a:xfrm>
        </p:spPr>
        <p:txBody>
          <a:bodyPr/>
          <a:lstStyle/>
          <a:p>
            <a:br>
              <a:rPr lang="es-ES"/>
            </a:br>
            <a:endParaRPr lang="es-CO"/>
          </a:p>
        </p:txBody>
      </p:sp>
      <p:sp>
        <p:nvSpPr>
          <p:cNvPr id="9" name="CuadroTexto 8">
            <a:extLst>
              <a:ext uri="{FF2B5EF4-FFF2-40B4-BE49-F238E27FC236}">
                <a16:creationId xmlns:a16="http://schemas.microsoft.com/office/drawing/2014/main" id="{86E94A9C-A0D9-1D7A-F613-7A928387484E}"/>
              </a:ext>
            </a:extLst>
          </p:cNvPr>
          <p:cNvSpPr txBox="1"/>
          <p:nvPr/>
        </p:nvSpPr>
        <p:spPr>
          <a:xfrm>
            <a:off x="335124" y="752856"/>
            <a:ext cx="11849100" cy="1288751"/>
          </a:xfrm>
          <a:prstGeom prst="rect">
            <a:avLst/>
          </a:prstGeom>
          <a:noFill/>
        </p:spPr>
        <p:txBody>
          <a:bodyPr wrap="square">
            <a:spAutoFit/>
          </a:bodyPr>
          <a:lstStyle/>
          <a:p>
            <a:pPr algn="just">
              <a:lnSpc>
                <a:spcPct val="150000"/>
              </a:lnSpc>
            </a:pPr>
            <a:r>
              <a:rPr lang="es-CO" sz="1800" b="1">
                <a:solidFill>
                  <a:schemeClr val="tx2"/>
                </a:solidFill>
                <a:effectLst/>
                <a:latin typeface="Arial" panose="020B0604020202020204" pitchFamily="34" charset="0"/>
                <a:ea typeface="Times New Roman" panose="02020603050405020304" pitchFamily="18" charset="0"/>
              </a:rPr>
              <a:t>Estrategia de marketing digital: </a:t>
            </a:r>
            <a:endParaRPr lang="es-CO" sz="1800">
              <a:solidFill>
                <a:schemeClr val="tx2"/>
              </a:solidFill>
              <a:effectLst/>
              <a:latin typeface="Times New Roman" panose="02020603050405020304" pitchFamily="18" charset="0"/>
              <a:ea typeface="Times New Roman" panose="02020603050405020304" pitchFamily="18" charset="0"/>
            </a:endParaRPr>
          </a:p>
          <a:p>
            <a:pPr algn="just">
              <a:lnSpc>
                <a:spcPct val="150000"/>
              </a:lnSpc>
            </a:pPr>
            <a:r>
              <a:rPr lang="es-CO" sz="1800">
                <a:effectLst/>
                <a:latin typeface="Arial" panose="020B0604020202020204" pitchFamily="34" charset="0"/>
                <a:ea typeface="Times New Roman" panose="02020603050405020304" pitchFamily="18" charset="0"/>
              </a:rPr>
              <a:t>Para la formulación de la estrategia en lo referente a marketing digital, se tuvieron en cuenta los 5 aspectos de marketing </a:t>
            </a:r>
            <a:r>
              <a:rPr lang="es-CO" sz="1800" err="1">
                <a:effectLst/>
                <a:latin typeface="Arial" panose="020B0604020202020204" pitchFamily="34" charset="0"/>
                <a:ea typeface="Times New Roman" panose="02020603050405020304" pitchFamily="18" charset="0"/>
              </a:rPr>
              <a:t>communication</a:t>
            </a:r>
            <a:r>
              <a:rPr lang="es-CO" sz="1800">
                <a:effectLst/>
                <a:latin typeface="Arial" panose="020B0604020202020204" pitchFamily="34" charset="0"/>
                <a:ea typeface="Times New Roman" panose="02020603050405020304" pitchFamily="18" charset="0"/>
              </a:rPr>
              <a:t> </a:t>
            </a:r>
            <a:r>
              <a:rPr lang="es-CO" sz="1800" err="1">
                <a:effectLst/>
                <a:latin typeface="Arial" panose="020B0604020202020204" pitchFamily="34" charset="0"/>
                <a:ea typeface="Times New Roman" panose="02020603050405020304" pitchFamily="18" charset="0"/>
              </a:rPr>
              <a:t>mix</a:t>
            </a:r>
            <a:r>
              <a:rPr lang="es-CO" sz="1800">
                <a:effectLst/>
                <a:latin typeface="Arial" panose="020B0604020202020204" pitchFamily="34" charset="0"/>
                <a:ea typeface="Times New Roman" panose="02020603050405020304" pitchFamily="18" charset="0"/>
              </a:rPr>
              <a:t>.</a:t>
            </a:r>
            <a:endParaRPr lang="es-CO" sz="1800">
              <a:effectLst/>
              <a:latin typeface="Times New Roman" panose="02020603050405020304" pitchFamily="18" charset="0"/>
              <a:ea typeface="Times New Roman" panose="02020603050405020304" pitchFamily="18" charset="0"/>
            </a:endParaRPr>
          </a:p>
        </p:txBody>
      </p:sp>
      <p:sp>
        <p:nvSpPr>
          <p:cNvPr id="8" name="Rectángulo: esquinas redondeadas 7">
            <a:extLst>
              <a:ext uri="{FF2B5EF4-FFF2-40B4-BE49-F238E27FC236}">
                <a16:creationId xmlns:a16="http://schemas.microsoft.com/office/drawing/2014/main" id="{00FF149E-8EE8-FF48-C8BA-33A547E80D6B}"/>
              </a:ext>
            </a:extLst>
          </p:cNvPr>
          <p:cNvSpPr/>
          <p:nvPr/>
        </p:nvSpPr>
        <p:spPr>
          <a:xfrm>
            <a:off x="114300" y="2133600"/>
            <a:ext cx="11963400" cy="2426898"/>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342900" lvl="0" indent="-342900">
              <a:lnSpc>
                <a:spcPct val="150000"/>
              </a:lnSpc>
              <a:buFont typeface="Symbol" panose="05050102010706020507" pitchFamily="18" charset="2"/>
              <a:buChar char=""/>
            </a:pPr>
            <a:r>
              <a:rPr lang="es-CO" sz="1800" b="1" dirty="0">
                <a:solidFill>
                  <a:schemeClr val="tx2"/>
                </a:solidFill>
                <a:effectLst/>
                <a:latin typeface="Arial" panose="020B0604020202020204" pitchFamily="34" charset="0"/>
                <a:ea typeface="Times New Roman" panose="02020603050405020304" pitchFamily="18" charset="0"/>
              </a:rPr>
              <a:t>Publicidad (</a:t>
            </a:r>
            <a:r>
              <a:rPr lang="es-CO" sz="1800" b="1" dirty="0" err="1">
                <a:solidFill>
                  <a:schemeClr val="tx2"/>
                </a:solidFill>
                <a:effectLst/>
                <a:latin typeface="Arial" panose="020B0604020202020204" pitchFamily="34" charset="0"/>
                <a:ea typeface="Times New Roman" panose="02020603050405020304" pitchFamily="18" charset="0"/>
              </a:rPr>
              <a:t>advertising</a:t>
            </a:r>
            <a:r>
              <a:rPr lang="es-CO" sz="1800" b="1" dirty="0">
                <a:solidFill>
                  <a:schemeClr val="tx2"/>
                </a:solidFill>
                <a:effectLst/>
                <a:latin typeface="Arial" panose="020B0604020202020204" pitchFamily="34" charset="0"/>
                <a:ea typeface="Times New Roman" panose="02020603050405020304" pitchFamily="18" charset="0"/>
              </a:rPr>
              <a:t>):</a:t>
            </a:r>
            <a:r>
              <a:rPr lang="es-CO" sz="1800" dirty="0">
                <a:solidFill>
                  <a:schemeClr val="tx2"/>
                </a:solidFill>
                <a:effectLst/>
                <a:latin typeface="Arial" panose="020B0604020202020204" pitchFamily="34" charset="0"/>
                <a:ea typeface="Times New Roman" panose="02020603050405020304" pitchFamily="18" charset="0"/>
              </a:rPr>
              <a:t> </a:t>
            </a:r>
            <a:endParaRPr lang="es-CO" dirty="0">
              <a:solidFill>
                <a:schemeClr val="tx1"/>
              </a:solidFill>
              <a:latin typeface="Arial" panose="020B0604020202020204" pitchFamily="34" charset="0"/>
              <a:ea typeface="Times New Roman" panose="02020603050405020304" pitchFamily="18" charset="0"/>
            </a:endParaRPr>
          </a:p>
          <a:p>
            <a:pPr marL="800100" lvl="1" indent="-342900">
              <a:lnSpc>
                <a:spcPct val="150000"/>
              </a:lnSpc>
              <a:buFont typeface="+mj-lt"/>
              <a:buAutoNum type="arabicPeriod"/>
            </a:pPr>
            <a:r>
              <a:rPr lang="es-CO" dirty="0">
                <a:solidFill>
                  <a:schemeClr val="tx1"/>
                </a:solidFill>
                <a:effectLst/>
                <a:latin typeface="Arial" panose="020B0604020202020204" pitchFamily="34" charset="0"/>
                <a:ea typeface="Times New Roman" panose="02020603050405020304" pitchFamily="18" charset="0"/>
              </a:rPr>
              <a:t>Selección y pago del servicio de digital manager</a:t>
            </a:r>
            <a:r>
              <a:rPr lang="es-CO" dirty="0">
                <a:solidFill>
                  <a:schemeClr val="tx1"/>
                </a:solidFill>
                <a:latin typeface="Arial" panose="020B0604020202020204" pitchFamily="34" charset="0"/>
                <a:ea typeface="Times New Roman" panose="02020603050405020304" pitchFamily="18" charset="0"/>
              </a:rPr>
              <a:t>.</a:t>
            </a:r>
          </a:p>
          <a:p>
            <a:pPr marL="800100" lvl="1" indent="-342900">
              <a:lnSpc>
                <a:spcPct val="150000"/>
              </a:lnSpc>
              <a:buFont typeface="+mj-lt"/>
              <a:buAutoNum type="arabicPeriod"/>
            </a:pPr>
            <a:r>
              <a:rPr lang="es-CO" dirty="0">
                <a:solidFill>
                  <a:schemeClr val="tx1"/>
                </a:solidFill>
                <a:effectLst/>
                <a:latin typeface="Arial" panose="020B0604020202020204" pitchFamily="34" charset="0"/>
                <a:ea typeface="Times New Roman" panose="02020603050405020304" pitchFamily="18" charset="0"/>
              </a:rPr>
              <a:t>Reactivación y creación de las redes sociales para la Clínica Odontológica </a:t>
            </a:r>
            <a:r>
              <a:rPr lang="es-CO" dirty="0" err="1">
                <a:solidFill>
                  <a:schemeClr val="tx1"/>
                </a:solidFill>
                <a:effectLst/>
                <a:latin typeface="Arial" panose="020B0604020202020204" pitchFamily="34" charset="0"/>
                <a:ea typeface="Times New Roman" panose="02020603050405020304" pitchFamily="18" charset="0"/>
              </a:rPr>
              <a:t>Prodental</a:t>
            </a:r>
            <a:r>
              <a:rPr lang="es-CO" dirty="0">
                <a:solidFill>
                  <a:schemeClr val="tx1"/>
                </a:solidFill>
                <a:effectLst/>
                <a:latin typeface="Arial" panose="020B0604020202020204" pitchFamily="34" charset="0"/>
                <a:ea typeface="Times New Roman" panose="02020603050405020304" pitchFamily="18" charset="0"/>
              </a:rPr>
              <a:t> Sonríe Ya</a:t>
            </a:r>
            <a:r>
              <a:rPr lang="es-CO" dirty="0">
                <a:solidFill>
                  <a:schemeClr val="tx1"/>
                </a:solidFill>
                <a:latin typeface="Arial" panose="020B0604020202020204" pitchFamily="34" charset="0"/>
                <a:ea typeface="Times New Roman" panose="02020603050405020304" pitchFamily="18" charset="0"/>
              </a:rPr>
              <a:t>.</a:t>
            </a:r>
          </a:p>
          <a:p>
            <a:pPr marL="800100" lvl="1" indent="-342900">
              <a:lnSpc>
                <a:spcPct val="150000"/>
              </a:lnSpc>
              <a:buFont typeface="+mj-lt"/>
              <a:buAutoNum type="arabicPeriod"/>
            </a:pPr>
            <a:r>
              <a:rPr lang="es-CO" dirty="0">
                <a:solidFill>
                  <a:schemeClr val="tx1"/>
                </a:solidFill>
                <a:effectLst/>
                <a:latin typeface="Arial" panose="020B0604020202020204" pitchFamily="34" charset="0"/>
                <a:ea typeface="Times New Roman" panose="02020603050405020304" pitchFamily="18" charset="0"/>
              </a:rPr>
              <a:t>Creación de contenido audiovisual que los directivos de la clínica consideraron adecuado.</a:t>
            </a:r>
          </a:p>
          <a:p>
            <a:pPr marL="800100" lvl="1" indent="-342900">
              <a:lnSpc>
                <a:spcPct val="150000"/>
              </a:lnSpc>
              <a:buFont typeface="+mj-lt"/>
              <a:buAutoNum type="arabicPeriod"/>
            </a:pPr>
            <a:r>
              <a:rPr lang="es-CO" dirty="0">
                <a:solidFill>
                  <a:schemeClr val="tx1"/>
                </a:solidFill>
                <a:latin typeface="Arial" panose="020B0604020202020204" pitchFamily="34" charset="0"/>
                <a:ea typeface="Times New Roman" panose="02020603050405020304" pitchFamily="18" charset="0"/>
              </a:rPr>
              <a:t>P</a:t>
            </a:r>
            <a:r>
              <a:rPr lang="es-CO" dirty="0">
                <a:solidFill>
                  <a:schemeClr val="tx1"/>
                </a:solidFill>
                <a:effectLst/>
                <a:latin typeface="Arial" panose="020B0604020202020204" pitchFamily="34" charset="0"/>
                <a:ea typeface="Times New Roman" panose="02020603050405020304" pitchFamily="18" charset="0"/>
              </a:rPr>
              <a:t>ublicación de contenido  en redes sociales </a:t>
            </a:r>
            <a:r>
              <a:rPr lang="es-CO" dirty="0">
                <a:solidFill>
                  <a:schemeClr val="tx1"/>
                </a:solidFill>
                <a:latin typeface="Arial" panose="020B0604020202020204" pitchFamily="34" charset="0"/>
                <a:ea typeface="Times New Roman" panose="02020603050405020304" pitchFamily="18" charset="0"/>
              </a:rPr>
              <a:t>por</a:t>
            </a:r>
            <a:r>
              <a:rPr lang="es-CO" dirty="0">
                <a:solidFill>
                  <a:schemeClr val="tx1"/>
                </a:solidFill>
                <a:effectLst/>
                <a:latin typeface="Arial" panose="020B0604020202020204" pitchFamily="34" charset="0"/>
                <a:ea typeface="Times New Roman" panose="02020603050405020304" pitchFamily="18" charset="0"/>
              </a:rPr>
              <a:t> medio de pautas publicitarias en Facebook e Instagram.</a:t>
            </a:r>
            <a:endParaRPr lang="es-CO" dirty="0">
              <a:solidFill>
                <a:schemeClr val="tx1"/>
              </a:solidFill>
              <a:latin typeface="Arial" panose="020B0604020202020204" pitchFamily="34" charset="0"/>
              <a:ea typeface="Times New Roman" panose="02020603050405020304" pitchFamily="18" charset="0"/>
            </a:endParaRPr>
          </a:p>
        </p:txBody>
      </p:sp>
      <p:sp>
        <p:nvSpPr>
          <p:cNvPr id="13" name="CuadroTexto 12">
            <a:extLst>
              <a:ext uri="{FF2B5EF4-FFF2-40B4-BE49-F238E27FC236}">
                <a16:creationId xmlns:a16="http://schemas.microsoft.com/office/drawing/2014/main" id="{736C5E04-A9A3-476C-BD23-3BFB4A9EE036}"/>
              </a:ext>
            </a:extLst>
          </p:cNvPr>
          <p:cNvSpPr txBox="1"/>
          <p:nvPr/>
        </p:nvSpPr>
        <p:spPr>
          <a:xfrm>
            <a:off x="335124" y="4652491"/>
            <a:ext cx="11742576" cy="1338828"/>
          </a:xfrm>
          <a:prstGeom prst="rect">
            <a:avLst/>
          </a:prstGeom>
          <a:noFill/>
        </p:spPr>
        <p:txBody>
          <a:bodyPr wrap="square">
            <a:spAutoFit/>
          </a:bodyPr>
          <a:lstStyle/>
          <a:p>
            <a:pPr lvl="0">
              <a:lnSpc>
                <a:spcPct val="150000"/>
              </a:lnSpc>
            </a:pPr>
            <a:r>
              <a:rPr lang="es-CO" dirty="0">
                <a:effectLst/>
                <a:latin typeface="Arial" panose="020B0604020202020204" pitchFamily="34" charset="0"/>
                <a:ea typeface="Times New Roman" panose="02020603050405020304" pitchFamily="18" charset="0"/>
              </a:rPr>
              <a:t>Finalmente se realizo el uso de la herramienta </a:t>
            </a:r>
            <a:r>
              <a:rPr lang="es-CO" b="1" dirty="0">
                <a:effectLst/>
                <a:latin typeface="Arial" panose="020B0604020202020204" pitchFamily="34" charset="0"/>
                <a:ea typeface="Times New Roman" panose="02020603050405020304" pitchFamily="18" charset="0"/>
              </a:rPr>
              <a:t>Google </a:t>
            </a:r>
            <a:r>
              <a:rPr lang="es-CO" b="1" dirty="0" err="1">
                <a:effectLst/>
                <a:latin typeface="Arial" panose="020B0604020202020204" pitchFamily="34" charset="0"/>
                <a:ea typeface="Times New Roman" panose="02020603050405020304" pitchFamily="18" charset="0"/>
              </a:rPr>
              <a:t>my</a:t>
            </a:r>
            <a:r>
              <a:rPr lang="es-CO" b="1" dirty="0">
                <a:effectLst/>
                <a:latin typeface="Arial" panose="020B0604020202020204" pitchFamily="34" charset="0"/>
                <a:ea typeface="Times New Roman" panose="02020603050405020304" pitchFamily="18" charset="0"/>
              </a:rPr>
              <a:t> </a:t>
            </a:r>
            <a:r>
              <a:rPr lang="es-CO" b="1" dirty="0" err="1">
                <a:effectLst/>
                <a:latin typeface="Arial" panose="020B0604020202020204" pitchFamily="34" charset="0"/>
                <a:ea typeface="Times New Roman" panose="02020603050405020304" pitchFamily="18" charset="0"/>
              </a:rPr>
              <a:t>bussiness</a:t>
            </a:r>
            <a:r>
              <a:rPr lang="es-CO" b="1" dirty="0">
                <a:effectLst/>
                <a:latin typeface="Arial" panose="020B0604020202020204" pitchFamily="34" charset="0"/>
                <a:ea typeface="Times New Roman" panose="02020603050405020304" pitchFamily="18" charset="0"/>
              </a:rPr>
              <a:t> </a:t>
            </a:r>
            <a:r>
              <a:rPr lang="es-CO" dirty="0">
                <a:effectLst/>
                <a:latin typeface="Arial" panose="020B0604020202020204" pitchFamily="34" charset="0"/>
                <a:ea typeface="Times New Roman" panose="02020603050405020304" pitchFamily="18" charset="0"/>
              </a:rPr>
              <a:t>para permitir que la clínica Odontológica </a:t>
            </a:r>
            <a:r>
              <a:rPr lang="es-CO" dirty="0" err="1">
                <a:effectLst/>
                <a:latin typeface="Arial" panose="020B0604020202020204" pitchFamily="34" charset="0"/>
                <a:ea typeface="Times New Roman" panose="02020603050405020304" pitchFamily="18" charset="0"/>
              </a:rPr>
              <a:t>Prodental</a:t>
            </a:r>
            <a:r>
              <a:rPr lang="es-CO" dirty="0">
                <a:effectLst/>
                <a:latin typeface="Arial" panose="020B0604020202020204" pitchFamily="34" charset="0"/>
                <a:ea typeface="Times New Roman" panose="02020603050405020304" pitchFamily="18" charset="0"/>
              </a:rPr>
              <a:t> Sonríe Ya, </a:t>
            </a:r>
            <a:r>
              <a:rPr lang="es-CO" dirty="0">
                <a:latin typeface="Arial" panose="020B0604020202020204" pitchFamily="34" charset="0"/>
                <a:ea typeface="Times New Roman" panose="02020603050405020304" pitchFamily="18" charset="0"/>
              </a:rPr>
              <a:t>fuera</a:t>
            </a:r>
            <a:r>
              <a:rPr lang="es-CO" dirty="0">
                <a:effectLst/>
                <a:latin typeface="Arial" panose="020B0604020202020204" pitchFamily="34" charset="0"/>
                <a:ea typeface="Times New Roman" panose="02020603050405020304" pitchFamily="18" charset="0"/>
              </a:rPr>
              <a:t> </a:t>
            </a:r>
            <a:r>
              <a:rPr lang="es-CO" b="1" dirty="0">
                <a:effectLst/>
                <a:latin typeface="Arial" panose="020B0604020202020204" pitchFamily="34" charset="0"/>
                <a:ea typeface="Times New Roman" panose="02020603050405020304" pitchFamily="18" charset="0"/>
              </a:rPr>
              <a:t>visible en el buscador</a:t>
            </a:r>
            <a:r>
              <a:rPr lang="es-CO" dirty="0">
                <a:effectLst/>
                <a:latin typeface="Arial" panose="020B0604020202020204" pitchFamily="34" charset="0"/>
                <a:ea typeface="Times New Roman" panose="02020603050405020304" pitchFamily="18" charset="0"/>
              </a:rPr>
              <a:t> de Google, registrando fotos que los directivos consideraron pertinentes e información como la dirección, localización y el número de contacto del establecimiento.</a:t>
            </a:r>
            <a:endParaRPr lang="es-CO"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87037177"/>
      </p:ext>
    </p:extLst>
  </p:cSld>
  <p:clrMapOvr>
    <a:masterClrMapping/>
  </p:clrMapOvr>
  <p:transition spd="slow">
    <p:push dir="u"/>
  </p:transition>
</p:sld>
</file>

<file path=ppt/theme/theme1.xml><?xml version="1.0" encoding="utf-8"?>
<a:theme xmlns:a="http://schemas.openxmlformats.org/drawingml/2006/main" name="Tema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a2" id="{A85DF06A-4CCC-4A93-A004-90A56EF39599}" vid="{B162AB8F-150C-4F42-9145-FE76E543073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6366</Words>
  <Application>Microsoft Office PowerPoint</Application>
  <PresentationFormat>Panorámica</PresentationFormat>
  <Paragraphs>687</Paragraphs>
  <Slides>35</Slides>
  <Notes>4</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1</vt:i4>
      </vt:variant>
      <vt:variant>
        <vt:lpstr>Títulos de diapositiva</vt:lpstr>
      </vt:variant>
      <vt:variant>
        <vt:i4>35</vt:i4>
      </vt:variant>
    </vt:vector>
  </HeadingPairs>
  <TitlesOfParts>
    <vt:vector size="45" baseType="lpstr">
      <vt:lpstr>Arial</vt:lpstr>
      <vt:lpstr>Arial Black</vt:lpstr>
      <vt:lpstr>Calibri</vt:lpstr>
      <vt:lpstr>Noto Sans Symbols</vt:lpstr>
      <vt:lpstr>Symbol</vt:lpstr>
      <vt:lpstr>Times New Roman</vt:lpstr>
      <vt:lpstr>Trebuchet MS</vt:lpstr>
      <vt:lpstr>Wingdings</vt:lpstr>
      <vt:lpstr>Tema2</vt:lpstr>
      <vt:lpstr>Hoja de cálculo</vt:lpstr>
      <vt:lpstr>TENDENCIA EN EL COMPORTAMIENTO DE LOS PACIENTES DE ORTODONCIA DE LA CLINICA PRODENTAL SONRIE YA POSTERIOR A LA IMPLEMENTACIÓN DE ESTRATEGIAS DE MARKETING Y FIDELIZACION  </vt:lpstr>
      <vt:lpstr>Presentación de PowerPoint</vt:lpstr>
      <vt:lpstr> </vt:lpstr>
      <vt:lpstr> </vt:lpstr>
      <vt:lpstr> </vt:lpstr>
      <vt:lpstr> </vt:lpstr>
      <vt:lpstr> </vt:lpstr>
      <vt:lpstr> </vt:lpstr>
      <vt:lpstr> </vt:lpstr>
      <vt:lpstr> </vt:lpstr>
      <vt:lpstr> </vt:lpstr>
      <vt:lpstr>Presentación de PowerPoint</vt:lpstr>
      <vt:lpstr> </vt:lpstr>
      <vt:lpstr> </vt:lpstr>
      <vt:lpstr> </vt:lpstr>
      <vt:lpstr> </vt:lpstr>
      <vt:lpstr> </vt:lpstr>
      <vt:lpstr> </vt:lpstr>
      <vt:lpstr>Antes de implementar estrategias de marketing digital, se hizo una revisión completa de la presencia de la clínica en redes sociales e internet, logrando encontrar lo siguiente:</vt:lpstr>
      <vt:lpstr> </vt:lpstr>
      <vt:lpstr> </vt:lpstr>
      <vt:lpstr> </vt:lpstr>
      <vt:lpstr> </vt:lpstr>
      <vt:lpstr> </vt:lpstr>
      <vt:lpstr> </vt:lpstr>
      <vt:lpstr> </vt:lpstr>
      <vt:lpstr> </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TENDENCIA EN EL COMPORTAMIENTO DE LOS PACIENTES DE ORTODONCIA DE LA CLINICA PRODENTAL SONRIE YA POSTERIOR A LA IMPLEMENTACIÓN DE ESTRATEGIAS DE MARKETING Y FIDELIZACION  </dc:title>
  <dc:creator>MI PC</dc:creator>
  <cp:lastModifiedBy>Alejandro Sánchez</cp:lastModifiedBy>
  <cp:revision>1</cp:revision>
  <dcterms:modified xsi:type="dcterms:W3CDTF">2022-06-30T23:29:43Z</dcterms:modified>
</cp:coreProperties>
</file>