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6A44"/>
    <a:srgbClr val="F1AF97"/>
    <a:srgbClr val="F29661"/>
    <a:srgbClr val="E4712D"/>
    <a:srgbClr val="ED23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Libro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Libro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Libro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Clasificacion de empresas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15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1EE8-4C20-A817-AA6E85A321A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1EE8-4C20-A817-AA6E85A321A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1EE8-4C20-A817-AA6E85A321AA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clasificacion!$A$2:$A$4</c:f>
              <c:strCache>
                <c:ptCount val="3"/>
                <c:pt idx="0">
                  <c:v>Micro</c:v>
                </c:pt>
                <c:pt idx="1">
                  <c:v>Mediana</c:v>
                </c:pt>
                <c:pt idx="2">
                  <c:v>Grande</c:v>
                </c:pt>
              </c:strCache>
            </c:strRef>
          </c:cat>
          <c:val>
            <c:numRef>
              <c:f>clasificacion!$B$2:$B$4</c:f>
              <c:numCache>
                <c:formatCode>General</c:formatCode>
                <c:ptCount val="3"/>
                <c:pt idx="0">
                  <c:v>85</c:v>
                </c:pt>
                <c:pt idx="1">
                  <c:v>39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EE8-4C20-A817-AA6E85A321A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Maquinaria utilizada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2F0B-43A4-85DC-624DCDD11FB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2F0B-43A4-85DC-624DCDD11FB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2F0B-43A4-85DC-624DCDD11FB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2F0B-43A4-85DC-624DCDD11FB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2F0B-43A4-85DC-624DCDD11FB9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'maquinaria utilizada'!$A$2:$A$6</c:f>
              <c:strCache>
                <c:ptCount val="5"/>
                <c:pt idx="0">
                  <c:v>no utliza</c:v>
                </c:pt>
                <c:pt idx="1">
                  <c:v>menos de 2</c:v>
                </c:pt>
                <c:pt idx="2">
                  <c:v>mas de 2 menor que 4</c:v>
                </c:pt>
                <c:pt idx="3">
                  <c:v>mas de 4 menor de 6</c:v>
                </c:pt>
                <c:pt idx="4">
                  <c:v>mas de 6</c:v>
                </c:pt>
              </c:strCache>
            </c:strRef>
          </c:cat>
          <c:val>
            <c:numRef>
              <c:f>'maquinaria utilizada'!$B$2:$B$6</c:f>
              <c:numCache>
                <c:formatCode>General</c:formatCode>
                <c:ptCount val="5"/>
                <c:pt idx="0">
                  <c:v>10</c:v>
                </c:pt>
                <c:pt idx="1">
                  <c:v>9</c:v>
                </c:pt>
                <c:pt idx="2">
                  <c:v>15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F0B-43A4-85DC-624DCDD11FB9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Insumos</a:t>
            </a:r>
            <a:r>
              <a:rPr lang="en-US" baseline="0"/>
              <a:t> utilizados</a:t>
            </a:r>
            <a:endParaRPr lang="en-US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insumos!$A$2:$A$7</c:f>
              <c:strCache>
                <c:ptCount val="6"/>
                <c:pt idx="0">
                  <c:v>menos  de 1,000,000</c:v>
                </c:pt>
                <c:pt idx="1">
                  <c:v>mayor a 2,000,000</c:v>
                </c:pt>
                <c:pt idx="2">
                  <c:v>mayor a 3,000,000</c:v>
                </c:pt>
                <c:pt idx="3">
                  <c:v>mayor a 4,000,000</c:v>
                </c:pt>
                <c:pt idx="4">
                  <c:v>mayor a 5,000,000</c:v>
                </c:pt>
                <c:pt idx="5">
                  <c:v>mayor a 6,000,000</c:v>
                </c:pt>
              </c:strCache>
            </c:strRef>
          </c:cat>
          <c:val>
            <c:numRef>
              <c:f>insumos!$B$2:$B$7</c:f>
              <c:numCache>
                <c:formatCode>General</c:formatCode>
                <c:ptCount val="6"/>
                <c:pt idx="0">
                  <c:v>8</c:v>
                </c:pt>
                <c:pt idx="1">
                  <c:v>23</c:v>
                </c:pt>
                <c:pt idx="2">
                  <c:v>12</c:v>
                </c:pt>
                <c:pt idx="3">
                  <c:v>5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3A-4A3E-AF16-A4B558EAB73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187055104"/>
        <c:axId val="187058432"/>
      </c:barChart>
      <c:catAx>
        <c:axId val="18705510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cantidad de dinero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7058432"/>
        <c:crosses val="autoZero"/>
        <c:auto val="1"/>
        <c:lblAlgn val="ctr"/>
        <c:lblOffset val="100"/>
        <c:noMultiLvlLbl val="0"/>
      </c:catAx>
      <c:valAx>
        <c:axId val="1870584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cantidad de empresas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7055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2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67606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9249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41140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641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6323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39541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42286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8398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488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3025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13642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FF8C0-D44D-4A22-BADD-82BDB0A054B8}" type="datetimeFigureOut">
              <a:rPr lang="es-CO" smtClean="0"/>
              <a:t>30/05/2018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7171E-09FB-42BD-A2A2-80B1A08EFD0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532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003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13951" y="3814096"/>
            <a:ext cx="7772400" cy="709097"/>
          </a:xfrm>
        </p:spPr>
        <p:txBody>
          <a:bodyPr>
            <a:noAutofit/>
          </a:bodyPr>
          <a:lstStyle/>
          <a:p>
            <a:pPr algn="l"/>
            <a:r>
              <a:rPr lang="es-CO" sz="3200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IMPLEMENTACION DE NUEVA LÍNEA DE NEGOCIO PARA COMERCIALIZAR Y DISTRIBUIR INSUMOS Y MAQUINARIA PUBLICITARIA</a:t>
            </a:r>
            <a:endParaRPr lang="es-CO" sz="3200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13951" y="4583661"/>
            <a:ext cx="7772400" cy="560816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sz="3600" dirty="0" smtClean="0">
                <a:solidFill>
                  <a:srgbClr val="F29661"/>
                </a:solidFill>
                <a:latin typeface="Helvetica LT Std Light" panose="020B0403020202020204" pitchFamily="34" charset="0"/>
              </a:rPr>
              <a:t>Negocios internacionales – Clínica II</a:t>
            </a:r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13951" y="5559493"/>
            <a:ext cx="7772400" cy="4784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sz="2800" dirty="0" smtClean="0">
                <a:latin typeface="Helvetica LT Std Light" panose="020B0403020202020204" pitchFamily="34" charset="0"/>
              </a:rPr>
              <a:t>CRISTIAN CAMILO GONZALEZ MORA</a:t>
            </a:r>
            <a:endParaRPr lang="es-CO" sz="2800" dirty="0">
              <a:latin typeface="Helvetica LT Std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025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/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INTRODUCCIÓN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28650" y="2788975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Este proyecto busca 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formular un plan de negocio para la introducción de una nueva línea </a:t>
            </a:r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dedicada 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a la comercialización de insumos y maquinarias publicitarias.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207" y="3759337"/>
            <a:ext cx="3009207" cy="220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122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/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OBJETIVO GENERAL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28650" y="2320409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Determinar la viabilidad de introducir una nueva línea de negocio dedicada a la comercialización y distribución de insumos y maquinaria dirigidos al sector publicitario a nivel de los municipios Cajicá, Zipaquirá, Sopo y </a:t>
            </a:r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Cota.</a:t>
            </a:r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Resultado de imagen para OBJETIV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61" y="3303959"/>
            <a:ext cx="3291478" cy="264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068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/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METODOLOGIA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28650" y="2788975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5642379"/>
              </p:ext>
            </p:extLst>
          </p:nvPr>
        </p:nvGraphicFramePr>
        <p:xfrm>
          <a:off x="753335" y="1662545"/>
          <a:ext cx="7637330" cy="39598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CorelDRAW" r:id="rId3" imgW="18238973" imgH="9454855" progId="CorelDraw.Graphic.19">
                  <p:embed/>
                </p:oleObj>
              </mc:Choice>
              <mc:Fallback>
                <p:oleObj name="CorelDRAW" r:id="rId3" imgW="18238973" imgH="9454855" progId="CorelDraw.Graphic.19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3335" y="1662545"/>
                        <a:ext cx="7637330" cy="39598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509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>
            <a:normAutofit fontScale="90000"/>
          </a:bodyPr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UBICACIÓN DEL PROYECTO: MUNICIPIOS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553836" y="2913533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553836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074301"/>
              </p:ext>
            </p:extLst>
          </p:nvPr>
        </p:nvGraphicFramePr>
        <p:xfrm>
          <a:off x="1398617" y="1727285"/>
          <a:ext cx="6080760" cy="1828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6920">
                  <a:extLst>
                    <a:ext uri="{9D8B030D-6E8A-4147-A177-3AD203B41FA5}">
                      <a16:colId xmlns:a16="http://schemas.microsoft.com/office/drawing/2014/main" val="2777677113"/>
                    </a:ext>
                  </a:extLst>
                </a:gridCol>
                <a:gridCol w="2026920">
                  <a:extLst>
                    <a:ext uri="{9D8B030D-6E8A-4147-A177-3AD203B41FA5}">
                      <a16:colId xmlns:a16="http://schemas.microsoft.com/office/drawing/2014/main" val="2081160184"/>
                    </a:ext>
                  </a:extLst>
                </a:gridCol>
                <a:gridCol w="2026920">
                  <a:extLst>
                    <a:ext uri="{9D8B030D-6E8A-4147-A177-3AD203B41FA5}">
                      <a16:colId xmlns:a16="http://schemas.microsoft.com/office/drawing/2014/main" val="6125250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Municipio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 dirty="0">
                          <a:effectLst/>
                        </a:rPr>
                        <a:t>Superficie</a:t>
                      </a:r>
                      <a:endParaRPr lang="en-US" sz="11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 dirty="0">
                          <a:effectLst/>
                        </a:rPr>
                        <a:t>Habitantes</a:t>
                      </a:r>
                      <a:endParaRPr lang="en-US" sz="11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99667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Zipaquirá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197 Km2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126.409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5911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Sopó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111.5 Km2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27.900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86326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Cajicá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51 Km2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59.200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07158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>
                          <a:effectLst/>
                        </a:rPr>
                        <a:t>Cota</a:t>
                      </a:r>
                      <a:endParaRPr lang="en-US" sz="11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 dirty="0">
                          <a:effectLst/>
                        </a:rPr>
                        <a:t>55Km2</a:t>
                      </a:r>
                      <a:endParaRPr lang="en-US" sz="11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s-CO" sz="1200" baseline="0" dirty="0">
                          <a:effectLst/>
                        </a:rPr>
                        <a:t>25.900</a:t>
                      </a:r>
                      <a:endParaRPr lang="en-US" sz="11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947905"/>
                  </a:ext>
                </a:extLst>
              </a:tr>
            </a:tbl>
          </a:graphicData>
        </a:graphic>
      </p:graphicFrame>
      <p:pic>
        <p:nvPicPr>
          <p:cNvPr id="1026" name="Picture 2" descr="Resultado de imagen para ZIPAQUIRA MA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3" y="4691187"/>
            <a:ext cx="20574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722" y="3615237"/>
            <a:ext cx="2258464" cy="141133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3723" y="4689553"/>
            <a:ext cx="1937616" cy="141133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9908" y="3615238"/>
            <a:ext cx="2141334" cy="141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516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>
            <a:normAutofit/>
          </a:bodyPr>
          <a:lstStyle/>
          <a:p>
            <a:r>
              <a:rPr lang="es-CO" sz="3600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ESTUDIO DE MERCADO</a:t>
            </a:r>
            <a:endParaRPr lang="es-CO" sz="3600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774530"/>
              </p:ext>
            </p:extLst>
          </p:nvPr>
        </p:nvGraphicFramePr>
        <p:xfrm>
          <a:off x="858979" y="1194176"/>
          <a:ext cx="7212678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6339">
                  <a:extLst>
                    <a:ext uri="{9D8B030D-6E8A-4147-A177-3AD203B41FA5}">
                      <a16:colId xmlns:a16="http://schemas.microsoft.com/office/drawing/2014/main" val="152640155"/>
                    </a:ext>
                  </a:extLst>
                </a:gridCol>
                <a:gridCol w="3606339">
                  <a:extLst>
                    <a:ext uri="{9D8B030D-6E8A-4147-A177-3AD203B41FA5}">
                      <a16:colId xmlns:a16="http://schemas.microsoft.com/office/drawing/2014/main" val="1091042305"/>
                    </a:ext>
                  </a:extLst>
                </a:gridCol>
              </a:tblGrid>
              <a:tr h="522287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MUNICIPIO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CANTIDAD</a:t>
                      </a:r>
                      <a:r>
                        <a:rPr lang="es-CO" baseline="0" dirty="0" smtClean="0"/>
                        <a:t> DE EMPRESAS PUBLICITARIAS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978270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COTA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7386290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CAJICÁ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22571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SOPÓ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47854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ZIPAQUIRÁ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22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083895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CHÍA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73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99828"/>
                  </a:ext>
                </a:extLst>
              </a:tr>
            </a:tbl>
          </a:graphicData>
        </a:graphic>
      </p:graphicFrame>
      <p:graphicFrame>
        <p:nvGraphicFramePr>
          <p:cNvPr id="7" name="Gráfico 6"/>
          <p:cNvGraphicFramePr/>
          <p:nvPr>
            <p:extLst>
              <p:ext uri="{D42A27DB-BD31-4B8C-83A1-F6EECF244321}">
                <p14:modId xmlns:p14="http://schemas.microsoft.com/office/powerpoint/2010/main" val="2193186627"/>
              </p:ext>
            </p:extLst>
          </p:nvPr>
        </p:nvGraphicFramePr>
        <p:xfrm>
          <a:off x="1695796" y="3778075"/>
          <a:ext cx="5608060" cy="2514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81457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>
            <a:normAutofit/>
          </a:bodyPr>
          <a:lstStyle/>
          <a:p>
            <a:r>
              <a:rPr lang="es-CO" sz="3600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RESULTADOS DE LAS ENCUENTAS</a:t>
            </a:r>
            <a:endParaRPr lang="es-CO" sz="3600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Gráfico 6"/>
          <p:cNvGraphicFramePr/>
          <p:nvPr>
            <p:extLst>
              <p:ext uri="{D42A27DB-BD31-4B8C-83A1-F6EECF244321}">
                <p14:modId xmlns:p14="http://schemas.microsoft.com/office/powerpoint/2010/main" val="479079919"/>
              </p:ext>
            </p:extLst>
          </p:nvPr>
        </p:nvGraphicFramePr>
        <p:xfrm>
          <a:off x="1619250" y="1415480"/>
          <a:ext cx="5587885" cy="2146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áfico 7"/>
          <p:cNvGraphicFramePr/>
          <p:nvPr>
            <p:extLst>
              <p:ext uri="{D42A27DB-BD31-4B8C-83A1-F6EECF244321}">
                <p14:modId xmlns:p14="http://schemas.microsoft.com/office/powerpoint/2010/main" val="1171498981"/>
              </p:ext>
            </p:extLst>
          </p:nvPr>
        </p:nvGraphicFramePr>
        <p:xfrm>
          <a:off x="1638300" y="3811043"/>
          <a:ext cx="5568835" cy="2063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66918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/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PRODUCTO Y COMPETENCIA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62642" y="1403221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COMPETENCIA 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5566" t="20220" b="23773"/>
          <a:stretch/>
        </p:blipFill>
        <p:spPr>
          <a:xfrm>
            <a:off x="2859577" y="1215453"/>
            <a:ext cx="3884807" cy="1374016"/>
          </a:xfrm>
          <a:prstGeom prst="rect">
            <a:avLst/>
          </a:prstGeom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440228" y="312672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PRODUCTOS</a:t>
            </a:r>
            <a:r>
              <a:rPr lang="es-CO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9577" y="3967753"/>
            <a:ext cx="2058295" cy="161233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790" y="3885725"/>
            <a:ext cx="2139634" cy="171683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4839" y="3752295"/>
            <a:ext cx="2564503" cy="198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35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/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PROVEEDORES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5849043" y="1448489"/>
            <a:ext cx="1998172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806335" y="1696507"/>
            <a:ext cx="19368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NACIONALES</a:t>
            </a:r>
            <a:r>
              <a:rPr lang="es-CO" dirty="0" smtClean="0"/>
              <a:t> 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5070764" y="1680592"/>
            <a:ext cx="2776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INTERNACIONALES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6970" y="3717446"/>
            <a:ext cx="1743335" cy="8616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t="24913" b="25532"/>
          <a:stretch/>
        </p:blipFill>
        <p:spPr>
          <a:xfrm>
            <a:off x="4980361" y="2155245"/>
            <a:ext cx="2957253" cy="13194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187" y="2312098"/>
            <a:ext cx="3953741" cy="124950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057" y="3777086"/>
            <a:ext cx="3810000" cy="1981200"/>
          </a:xfrm>
          <a:prstGeom prst="rect">
            <a:avLst/>
          </a:prstGeom>
        </p:spPr>
      </p:pic>
      <p:pic>
        <p:nvPicPr>
          <p:cNvPr id="4098" name="Picture 2" descr="Resultado de imagen para GC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395" y="3777086"/>
            <a:ext cx="1449955" cy="81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7"/>
          <a:srcRect l="17455" t="11636" r="23491" b="55637"/>
          <a:stretch/>
        </p:blipFill>
        <p:spPr>
          <a:xfrm>
            <a:off x="4633220" y="4987743"/>
            <a:ext cx="3374967" cy="124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81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>
            <a:normAutofit/>
          </a:bodyPr>
          <a:lstStyle/>
          <a:p>
            <a:r>
              <a:rPr lang="es-CO" sz="3600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ESTUDIO TÉCNICO Y LOGÍSTICO </a:t>
            </a:r>
            <a:endParaRPr lang="es-CO" sz="3600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705850" y="1847920"/>
            <a:ext cx="4120039" cy="6124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200000"/>
              </a:lnSpc>
              <a:spcAft>
                <a:spcPts val="800"/>
              </a:spcAft>
            </a:pPr>
            <a:r>
              <a:rPr lang="es-CO" sz="2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Necesidades equipo y maquinaria.</a:t>
            </a:r>
            <a:endParaRPr lang="en-US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572000" y="3049537"/>
            <a:ext cx="3816181" cy="1235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200000"/>
              </a:lnSpc>
              <a:spcAft>
                <a:spcPts val="800"/>
              </a:spcAft>
            </a:pPr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Necesidades de espacios y obras físicas</a:t>
            </a:r>
            <a:endParaRPr lang="en-US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220365"/>
              </p:ext>
            </p:extLst>
          </p:nvPr>
        </p:nvGraphicFramePr>
        <p:xfrm>
          <a:off x="253220" y="2657448"/>
          <a:ext cx="4052774" cy="25575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67049">
                  <a:extLst>
                    <a:ext uri="{9D8B030D-6E8A-4147-A177-3AD203B41FA5}">
                      <a16:colId xmlns:a16="http://schemas.microsoft.com/office/drawing/2014/main" val="3719068945"/>
                    </a:ext>
                  </a:extLst>
                </a:gridCol>
                <a:gridCol w="1070664">
                  <a:extLst>
                    <a:ext uri="{9D8B030D-6E8A-4147-A177-3AD203B41FA5}">
                      <a16:colId xmlns:a16="http://schemas.microsoft.com/office/drawing/2014/main" val="746641019"/>
                    </a:ext>
                  </a:extLst>
                </a:gridCol>
                <a:gridCol w="1415061">
                  <a:extLst>
                    <a:ext uri="{9D8B030D-6E8A-4147-A177-3AD203B41FA5}">
                      <a16:colId xmlns:a16="http://schemas.microsoft.com/office/drawing/2014/main" val="2213083350"/>
                    </a:ext>
                  </a:extLst>
                </a:gridCol>
              </a:tblGrid>
              <a:tr h="4129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CARGO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SUELDO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CANTIDAD DE TRABAJADORES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9167786"/>
                  </a:ext>
                </a:extLst>
              </a:tr>
              <a:tr h="3574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88131628"/>
                  </a:ext>
                </a:extLst>
              </a:tr>
              <a:tr h="3574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JEFE DE COMPRAS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1100000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565946925"/>
                  </a:ext>
                </a:extLst>
              </a:tr>
              <a:tr h="3574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BODEGUEROS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910000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274564718"/>
                  </a:ext>
                </a:extLst>
              </a:tr>
              <a:tr h="3574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SERVICIOS GEN.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890000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836042012"/>
                  </a:ext>
                </a:extLst>
              </a:tr>
              <a:tr h="3574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COMERCIALES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890000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516553386"/>
                  </a:ext>
                </a:extLst>
              </a:tr>
              <a:tr h="3574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RECEPCIONISTA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890000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129956166"/>
                  </a:ext>
                </a:extLst>
              </a:tr>
            </a:tbl>
          </a:graphicData>
        </a:graphic>
      </p:graphicFrame>
      <p:sp>
        <p:nvSpPr>
          <p:cNvPr id="11" name="Rectángulo 10"/>
          <p:cNvSpPr/>
          <p:nvPr/>
        </p:nvSpPr>
        <p:spPr>
          <a:xfrm>
            <a:off x="4664173" y="5080255"/>
            <a:ext cx="3079689" cy="6124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200000"/>
              </a:lnSpc>
              <a:spcAft>
                <a:spcPts val="800"/>
              </a:spcAft>
            </a:pPr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Necesidades de personal</a:t>
            </a:r>
            <a:endParaRPr lang="en-US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711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>
            <a:normAutofit/>
          </a:bodyPr>
          <a:lstStyle/>
          <a:p>
            <a:r>
              <a:rPr lang="es-CO" sz="3600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ESTUDIO LEGAL Y ADMINISTRATIVO</a:t>
            </a:r>
            <a:endParaRPr lang="es-CO" sz="3600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769966" y="1807452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689551" y="2132414"/>
            <a:ext cx="4007828" cy="6124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CO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Responsabilidades laborales</a:t>
            </a:r>
            <a:endParaRPr lang="en-US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29430" y="2166990"/>
            <a:ext cx="4134465" cy="6124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CO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Responsabilidades tributarias</a:t>
            </a:r>
            <a:endParaRPr lang="en-US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0687" y="3561661"/>
            <a:ext cx="3585556" cy="224097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476" y="3561661"/>
            <a:ext cx="2588375" cy="235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664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/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ESTUDIO FINANCIERO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28650" y="160564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 este estudio se 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empezará por definir las políticas que la empresa tendrá frente a sus ventas y </a:t>
            </a:r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sus políticas de 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pago.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80023"/>
              </p:ext>
            </p:extLst>
          </p:nvPr>
        </p:nvGraphicFramePr>
        <p:xfrm>
          <a:off x="787400" y="2780265"/>
          <a:ext cx="3784600" cy="1524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5020">
                  <a:extLst>
                    <a:ext uri="{9D8B030D-6E8A-4147-A177-3AD203B41FA5}">
                      <a16:colId xmlns:a16="http://schemas.microsoft.com/office/drawing/2014/main" val="769317596"/>
                    </a:ext>
                  </a:extLst>
                </a:gridCol>
                <a:gridCol w="966470">
                  <a:extLst>
                    <a:ext uri="{9D8B030D-6E8A-4147-A177-3AD203B41FA5}">
                      <a16:colId xmlns:a16="http://schemas.microsoft.com/office/drawing/2014/main" val="321276825"/>
                    </a:ext>
                  </a:extLst>
                </a:gridCol>
                <a:gridCol w="966470">
                  <a:extLst>
                    <a:ext uri="{9D8B030D-6E8A-4147-A177-3AD203B41FA5}">
                      <a16:colId xmlns:a16="http://schemas.microsoft.com/office/drawing/2014/main" val="994632859"/>
                    </a:ext>
                  </a:extLst>
                </a:gridCol>
                <a:gridCol w="1056640">
                  <a:extLst>
                    <a:ext uri="{9D8B030D-6E8A-4147-A177-3AD203B41FA5}">
                      <a16:colId xmlns:a16="http://schemas.microsoft.com/office/drawing/2014/main" val="2865035707"/>
                    </a:ext>
                  </a:extLst>
                </a:gridCol>
              </a:tblGrid>
              <a:tr h="38100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CAPITAL DE TRABAJO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00272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x6 MESES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ANUAL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50220589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ARRIENDO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$ 3.000.000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$ 18.000.000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$ 36.000.000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5633568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SUELDOS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$ 6.480.000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$ 38.880.000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$ 77.760.000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2910826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SERVICIOS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$ 980.000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$ 5.880.000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$ 11.760.000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34611439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INSUMOS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$ 1.200.000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$ 7.200.000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$ 14.400.000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8360312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$ 11.660.000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$ 69.960.000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$ 139.920.000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453489551"/>
                  </a:ext>
                </a:extLst>
              </a:tr>
            </a:tbl>
          </a:graphicData>
        </a:graphic>
      </p:graphicFrame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355630"/>
              </p:ext>
            </p:extLst>
          </p:nvPr>
        </p:nvGraphicFramePr>
        <p:xfrm>
          <a:off x="5036964" y="2618510"/>
          <a:ext cx="3270568" cy="30816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06494">
                  <a:extLst>
                    <a:ext uri="{9D8B030D-6E8A-4147-A177-3AD203B41FA5}">
                      <a16:colId xmlns:a16="http://schemas.microsoft.com/office/drawing/2014/main" val="1104308723"/>
                    </a:ext>
                  </a:extLst>
                </a:gridCol>
                <a:gridCol w="1064074">
                  <a:extLst>
                    <a:ext uri="{9D8B030D-6E8A-4147-A177-3AD203B41FA5}">
                      <a16:colId xmlns:a16="http://schemas.microsoft.com/office/drawing/2014/main" val="2529767052"/>
                    </a:ext>
                  </a:extLst>
                </a:gridCol>
              </a:tblGrid>
              <a:tr h="21625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INVERCION INICIAL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76881"/>
                  </a:ext>
                </a:extLst>
              </a:tr>
              <a:tr h="2162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ACTIVOS FIJOS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424859876"/>
                  </a:ext>
                </a:extLst>
              </a:tr>
              <a:tr h="2162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ACTIVOS DIFERIDOS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314173000"/>
                  </a:ext>
                </a:extLst>
              </a:tr>
              <a:tr h="43251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100">
                          <a:effectLst/>
                        </a:rPr>
                        <a:t>inversión inicial insumos y maquinaria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$ 85.000.000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015714872"/>
                  </a:ext>
                </a:extLst>
              </a:tr>
              <a:tr h="39827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equipo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$ 21.170.000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526252126"/>
                  </a:ext>
                </a:extLst>
              </a:tr>
              <a:tr h="60191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TOTAL ACTIVOS DIFERIDOS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$ 106.170.000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882329487"/>
                  </a:ext>
                </a:extLst>
              </a:tr>
              <a:tr h="39827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CAPITAL DE TRABAJO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$ 69.960.000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399076042"/>
                  </a:ext>
                </a:extLst>
              </a:tr>
              <a:tr h="60191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TOTAL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$ 176.130.000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478669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18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/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DEPRECIACIONES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28650" y="1079157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dirty="0">
              <a:solidFill>
                <a:srgbClr val="F29661"/>
              </a:solidFill>
              <a:latin typeface="Helvetica LT Std Light" panose="020B040302020202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87581" y="2646953"/>
            <a:ext cx="7886700" cy="6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28650" y="3561661"/>
            <a:ext cx="7886700" cy="144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129919"/>
              </p:ext>
            </p:extLst>
          </p:nvPr>
        </p:nvGraphicFramePr>
        <p:xfrm>
          <a:off x="628650" y="1403221"/>
          <a:ext cx="3403023" cy="1297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8734">
                  <a:extLst>
                    <a:ext uri="{9D8B030D-6E8A-4147-A177-3AD203B41FA5}">
                      <a16:colId xmlns:a16="http://schemas.microsoft.com/office/drawing/2014/main" val="2457193947"/>
                    </a:ext>
                  </a:extLst>
                </a:gridCol>
                <a:gridCol w="1139581">
                  <a:extLst>
                    <a:ext uri="{9D8B030D-6E8A-4147-A177-3AD203B41FA5}">
                      <a16:colId xmlns:a16="http://schemas.microsoft.com/office/drawing/2014/main" val="86042405"/>
                    </a:ext>
                  </a:extLst>
                </a:gridCol>
                <a:gridCol w="785917">
                  <a:extLst>
                    <a:ext uri="{9D8B030D-6E8A-4147-A177-3AD203B41FA5}">
                      <a16:colId xmlns:a16="http://schemas.microsoft.com/office/drawing/2014/main" val="630750465"/>
                    </a:ext>
                  </a:extLst>
                </a:gridCol>
                <a:gridCol w="848791">
                  <a:extLst>
                    <a:ext uri="{9D8B030D-6E8A-4147-A177-3AD203B41FA5}">
                      <a16:colId xmlns:a16="http://schemas.microsoft.com/office/drawing/2014/main" val="2664904033"/>
                    </a:ext>
                  </a:extLst>
                </a:gridCol>
              </a:tblGrid>
              <a:tr h="19050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ESTABILIZADOR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9970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615824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445236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DESECHO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$ 12.000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6160134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VIDA UTIL (AÑOS)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6376916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40596979"/>
                  </a:ext>
                </a:extLst>
              </a:tr>
            </a:tbl>
          </a:graphicData>
        </a:graphic>
      </p:graphicFrame>
      <p:graphicFrame>
        <p:nvGraphicFramePr>
          <p:cNvPr id="11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002525"/>
              </p:ext>
            </p:extLst>
          </p:nvPr>
        </p:nvGraphicFramePr>
        <p:xfrm>
          <a:off x="4621415" y="1403221"/>
          <a:ext cx="3522864" cy="1297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3127">
                  <a:extLst>
                    <a:ext uri="{9D8B030D-6E8A-4147-A177-3AD203B41FA5}">
                      <a16:colId xmlns:a16="http://schemas.microsoft.com/office/drawing/2014/main" val="3382584695"/>
                    </a:ext>
                  </a:extLst>
                </a:gridCol>
                <a:gridCol w="1201918">
                  <a:extLst>
                    <a:ext uri="{9D8B030D-6E8A-4147-A177-3AD203B41FA5}">
                      <a16:colId xmlns:a16="http://schemas.microsoft.com/office/drawing/2014/main" val="4041658278"/>
                    </a:ext>
                  </a:extLst>
                </a:gridCol>
                <a:gridCol w="820620">
                  <a:extLst>
                    <a:ext uri="{9D8B030D-6E8A-4147-A177-3AD203B41FA5}">
                      <a16:colId xmlns:a16="http://schemas.microsoft.com/office/drawing/2014/main" val="2135786033"/>
                    </a:ext>
                  </a:extLst>
                </a:gridCol>
                <a:gridCol w="837199">
                  <a:extLst>
                    <a:ext uri="{9D8B030D-6E8A-4147-A177-3AD203B41FA5}">
                      <a16:colId xmlns:a16="http://schemas.microsoft.com/office/drawing/2014/main" val="309198024"/>
                    </a:ext>
                  </a:extLst>
                </a:gridCol>
              </a:tblGrid>
              <a:tr h="19050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COMPUTADORA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152239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8894736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$ 1.800.000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6272885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DESECHO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$ 180.000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652997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VIDA UTIL (AÑOS)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2202952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$ 405.000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7767609"/>
                  </a:ext>
                </a:extLst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604179"/>
              </p:ext>
            </p:extLst>
          </p:nvPr>
        </p:nvGraphicFramePr>
        <p:xfrm>
          <a:off x="628650" y="3024590"/>
          <a:ext cx="3403196" cy="1297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7602">
                  <a:extLst>
                    <a:ext uri="{9D8B030D-6E8A-4147-A177-3AD203B41FA5}">
                      <a16:colId xmlns:a16="http://schemas.microsoft.com/office/drawing/2014/main" val="1108091722"/>
                    </a:ext>
                  </a:extLst>
                </a:gridCol>
                <a:gridCol w="1155652">
                  <a:extLst>
                    <a:ext uri="{9D8B030D-6E8A-4147-A177-3AD203B41FA5}">
                      <a16:colId xmlns:a16="http://schemas.microsoft.com/office/drawing/2014/main" val="2399787491"/>
                    </a:ext>
                  </a:extLst>
                </a:gridCol>
                <a:gridCol w="797001">
                  <a:extLst>
                    <a:ext uri="{9D8B030D-6E8A-4147-A177-3AD203B41FA5}">
                      <a16:colId xmlns:a16="http://schemas.microsoft.com/office/drawing/2014/main" val="2953028335"/>
                    </a:ext>
                  </a:extLst>
                </a:gridCol>
                <a:gridCol w="812941">
                  <a:extLst>
                    <a:ext uri="{9D8B030D-6E8A-4147-A177-3AD203B41FA5}">
                      <a16:colId xmlns:a16="http://schemas.microsoft.com/office/drawing/2014/main" val="2510415257"/>
                    </a:ext>
                  </a:extLst>
                </a:gridCol>
              </a:tblGrid>
              <a:tr h="19050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ELEVADOR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64962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5374011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$ 1.950.000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595686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DESECHO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$ 195.000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795425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VIDA UTIL (AÑOS)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5162926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146250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00376439"/>
                  </a:ext>
                </a:extLst>
              </a:tr>
            </a:tbl>
          </a:graphicData>
        </a:graphic>
      </p:graphicFrame>
      <p:graphicFrame>
        <p:nvGraphicFramePr>
          <p:cNvPr id="13" name="Tab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516283"/>
              </p:ext>
            </p:extLst>
          </p:nvPr>
        </p:nvGraphicFramePr>
        <p:xfrm>
          <a:off x="4621415" y="3024589"/>
          <a:ext cx="3522864" cy="1297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7883">
                  <a:extLst>
                    <a:ext uri="{9D8B030D-6E8A-4147-A177-3AD203B41FA5}">
                      <a16:colId xmlns:a16="http://schemas.microsoft.com/office/drawing/2014/main" val="852780501"/>
                    </a:ext>
                  </a:extLst>
                </a:gridCol>
                <a:gridCol w="1174288">
                  <a:extLst>
                    <a:ext uri="{9D8B030D-6E8A-4147-A177-3AD203B41FA5}">
                      <a16:colId xmlns:a16="http://schemas.microsoft.com/office/drawing/2014/main" val="1547655037"/>
                    </a:ext>
                  </a:extLst>
                </a:gridCol>
                <a:gridCol w="858445">
                  <a:extLst>
                    <a:ext uri="{9D8B030D-6E8A-4147-A177-3AD203B41FA5}">
                      <a16:colId xmlns:a16="http://schemas.microsoft.com/office/drawing/2014/main" val="3511963203"/>
                    </a:ext>
                  </a:extLst>
                </a:gridCol>
                <a:gridCol w="842248">
                  <a:extLst>
                    <a:ext uri="{9D8B030D-6E8A-4147-A177-3AD203B41FA5}">
                      <a16:colId xmlns:a16="http://schemas.microsoft.com/office/drawing/2014/main" val="2505808273"/>
                    </a:ext>
                  </a:extLst>
                </a:gridCol>
              </a:tblGrid>
              <a:tr h="19050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TELEFONO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60668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0914476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$ 250.000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978799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DESECHO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$ 25.000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073368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VIDA UTIL (AÑOS)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6342738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56250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86566251"/>
                  </a:ext>
                </a:extLst>
              </a:tr>
            </a:tbl>
          </a:graphicData>
        </a:graphic>
      </p:graphicFrame>
      <p:graphicFrame>
        <p:nvGraphicFramePr>
          <p:cNvPr id="14" name="Tab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700844"/>
              </p:ext>
            </p:extLst>
          </p:nvPr>
        </p:nvGraphicFramePr>
        <p:xfrm>
          <a:off x="628650" y="4699532"/>
          <a:ext cx="3403023" cy="1297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042">
                  <a:extLst>
                    <a:ext uri="{9D8B030D-6E8A-4147-A177-3AD203B41FA5}">
                      <a16:colId xmlns:a16="http://schemas.microsoft.com/office/drawing/2014/main" val="2708369132"/>
                    </a:ext>
                  </a:extLst>
                </a:gridCol>
                <a:gridCol w="1103889">
                  <a:extLst>
                    <a:ext uri="{9D8B030D-6E8A-4147-A177-3AD203B41FA5}">
                      <a16:colId xmlns:a16="http://schemas.microsoft.com/office/drawing/2014/main" val="449411231"/>
                    </a:ext>
                  </a:extLst>
                </a:gridCol>
                <a:gridCol w="776529">
                  <a:extLst>
                    <a:ext uri="{9D8B030D-6E8A-4147-A177-3AD203B41FA5}">
                      <a16:colId xmlns:a16="http://schemas.microsoft.com/office/drawing/2014/main" val="3418561850"/>
                    </a:ext>
                  </a:extLst>
                </a:gridCol>
                <a:gridCol w="913563">
                  <a:extLst>
                    <a:ext uri="{9D8B030D-6E8A-4147-A177-3AD203B41FA5}">
                      <a16:colId xmlns:a16="http://schemas.microsoft.com/office/drawing/2014/main" val="3425491560"/>
                    </a:ext>
                  </a:extLst>
                </a:gridCol>
              </a:tblGrid>
              <a:tr h="19050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ESTANTES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797089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1413553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VALOR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$ 100.000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923679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VALOR DESECHO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476719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VIDA UTIL (AÑOS)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571906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VALOR DEPRECIACION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29987639"/>
                  </a:ext>
                </a:extLst>
              </a:tr>
            </a:tbl>
          </a:graphicData>
        </a:graphic>
      </p:graphicFrame>
      <p:graphicFrame>
        <p:nvGraphicFramePr>
          <p:cNvPr id="15" name="Tab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471105"/>
              </p:ext>
            </p:extLst>
          </p:nvPr>
        </p:nvGraphicFramePr>
        <p:xfrm>
          <a:off x="5045825" y="4699532"/>
          <a:ext cx="2709950" cy="152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8089">
                  <a:extLst>
                    <a:ext uri="{9D8B030D-6E8A-4147-A177-3AD203B41FA5}">
                      <a16:colId xmlns:a16="http://schemas.microsoft.com/office/drawing/2014/main" val="2929277739"/>
                    </a:ext>
                  </a:extLst>
                </a:gridCol>
                <a:gridCol w="1121861">
                  <a:extLst>
                    <a:ext uri="{9D8B030D-6E8A-4147-A177-3AD203B41FA5}">
                      <a16:colId xmlns:a16="http://schemas.microsoft.com/office/drawing/2014/main" val="680739547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DEPRECIACION ANUAL 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0269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COMPUTADORA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2783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ESTABILIZADOR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56250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61151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ELEVADORES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146250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67078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TELEFONOS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236926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ESTANTES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405000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25287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r>
                        <a:rPr lang="en-US" sz="1100" b="1" u="none" strike="noStrike" dirty="0" smtClean="0">
                          <a:effectLst/>
                        </a:rPr>
                        <a:t>TOTAL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640500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193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8488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>
            <a:normAutofit fontScale="90000"/>
          </a:bodyPr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INVERSION INICIAL Y INGRESOS 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9899063"/>
              </p:ext>
            </p:extLst>
          </p:nvPr>
        </p:nvGraphicFramePr>
        <p:xfrm>
          <a:off x="2635135" y="4553751"/>
          <a:ext cx="4418677" cy="11487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8831">
                  <a:extLst>
                    <a:ext uri="{9D8B030D-6E8A-4147-A177-3AD203B41FA5}">
                      <a16:colId xmlns:a16="http://schemas.microsoft.com/office/drawing/2014/main" val="1493445675"/>
                    </a:ext>
                  </a:extLst>
                </a:gridCol>
                <a:gridCol w="874985">
                  <a:extLst>
                    <a:ext uri="{9D8B030D-6E8A-4147-A177-3AD203B41FA5}">
                      <a16:colId xmlns:a16="http://schemas.microsoft.com/office/drawing/2014/main" val="3110503971"/>
                    </a:ext>
                  </a:extLst>
                </a:gridCol>
                <a:gridCol w="807679">
                  <a:extLst>
                    <a:ext uri="{9D8B030D-6E8A-4147-A177-3AD203B41FA5}">
                      <a16:colId xmlns:a16="http://schemas.microsoft.com/office/drawing/2014/main" val="1628672217"/>
                    </a:ext>
                  </a:extLst>
                </a:gridCol>
                <a:gridCol w="807679">
                  <a:extLst>
                    <a:ext uri="{9D8B030D-6E8A-4147-A177-3AD203B41FA5}">
                      <a16:colId xmlns:a16="http://schemas.microsoft.com/office/drawing/2014/main" val="2261074781"/>
                    </a:ext>
                  </a:extLst>
                </a:gridCol>
                <a:gridCol w="999503">
                  <a:extLst>
                    <a:ext uri="{9D8B030D-6E8A-4147-A177-3AD203B41FA5}">
                      <a16:colId xmlns:a16="http://schemas.microsoft.com/office/drawing/2014/main" val="3681087296"/>
                    </a:ext>
                  </a:extLst>
                </a:gridCol>
              </a:tblGrid>
              <a:tr h="229756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MX" sz="1100" u="none" strike="noStrike">
                          <a:effectLst/>
                        </a:rPr>
                        <a:t>VENTAS DE INSUMOS Y MAQUINARIA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176107"/>
                  </a:ext>
                </a:extLst>
              </a:tr>
              <a:tr h="68926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TOTAL EMPRESAS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8%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VENTAS MENSUALES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VENTAS ANUALES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80983203"/>
                  </a:ext>
                </a:extLst>
              </a:tr>
              <a:tr h="22975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1800000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18576000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222912000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04450760"/>
                  </a:ext>
                </a:extLst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477207"/>
              </p:ext>
            </p:extLst>
          </p:nvPr>
        </p:nvGraphicFramePr>
        <p:xfrm>
          <a:off x="628650" y="1870361"/>
          <a:ext cx="2979074" cy="18921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5256">
                  <a:extLst>
                    <a:ext uri="{9D8B030D-6E8A-4147-A177-3AD203B41FA5}">
                      <a16:colId xmlns:a16="http://schemas.microsoft.com/office/drawing/2014/main" val="511630729"/>
                    </a:ext>
                  </a:extLst>
                </a:gridCol>
                <a:gridCol w="963818">
                  <a:extLst>
                    <a:ext uri="{9D8B030D-6E8A-4147-A177-3AD203B41FA5}">
                      <a16:colId xmlns:a16="http://schemas.microsoft.com/office/drawing/2014/main" val="2678463619"/>
                    </a:ext>
                  </a:extLst>
                </a:gridCol>
              </a:tblGrid>
              <a:tr h="21024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INVERCION INICIAL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730964"/>
                  </a:ext>
                </a:extLst>
              </a:tr>
              <a:tr h="21024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ACTIVOS FIJOS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21445274"/>
                  </a:ext>
                </a:extLst>
              </a:tr>
              <a:tr h="21024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ACTIVOS DIFERIDOS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2756025"/>
                  </a:ext>
                </a:extLst>
              </a:tr>
              <a:tr h="420486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u="none" strike="noStrike">
                          <a:effectLst/>
                        </a:rPr>
                        <a:t>invercion inicial insumos y maquiaria</a:t>
                      </a:r>
                      <a:endParaRPr lang="es-MX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$ 85.000.000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30632640"/>
                  </a:ext>
                </a:extLst>
              </a:tr>
              <a:tr h="21024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equipo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$ 21.170.000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10618098"/>
                  </a:ext>
                </a:extLst>
              </a:tr>
              <a:tr h="21024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TOTAL ACTIVOS DIFERIDOS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$ 106.170.000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49320753"/>
                  </a:ext>
                </a:extLst>
              </a:tr>
              <a:tr h="21024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CAPITAL DE TRABAJO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$ 69.960.000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54331057"/>
                  </a:ext>
                </a:extLst>
              </a:tr>
              <a:tr h="21024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$ 176.130.000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76856407"/>
                  </a:ext>
                </a:extLst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665567"/>
              </p:ext>
            </p:extLst>
          </p:nvPr>
        </p:nvGraphicFramePr>
        <p:xfrm>
          <a:off x="4463935" y="1870361"/>
          <a:ext cx="3915294" cy="18921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66678">
                  <a:extLst>
                    <a:ext uri="{9D8B030D-6E8A-4147-A177-3AD203B41FA5}">
                      <a16:colId xmlns:a16="http://schemas.microsoft.com/office/drawing/2014/main" val="3494205752"/>
                    </a:ext>
                  </a:extLst>
                </a:gridCol>
                <a:gridCol w="790969">
                  <a:extLst>
                    <a:ext uri="{9D8B030D-6E8A-4147-A177-3AD203B41FA5}">
                      <a16:colId xmlns:a16="http://schemas.microsoft.com/office/drawing/2014/main" val="903895973"/>
                    </a:ext>
                  </a:extLst>
                </a:gridCol>
                <a:gridCol w="790969">
                  <a:extLst>
                    <a:ext uri="{9D8B030D-6E8A-4147-A177-3AD203B41FA5}">
                      <a16:colId xmlns:a16="http://schemas.microsoft.com/office/drawing/2014/main" val="706569660"/>
                    </a:ext>
                  </a:extLst>
                </a:gridCol>
                <a:gridCol w="1166678">
                  <a:extLst>
                    <a:ext uri="{9D8B030D-6E8A-4147-A177-3AD203B41FA5}">
                      <a16:colId xmlns:a16="http://schemas.microsoft.com/office/drawing/2014/main" val="3418625630"/>
                    </a:ext>
                  </a:extLst>
                </a:gridCol>
              </a:tblGrid>
              <a:tr h="47304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CAPITAL DE TRABAJO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88013"/>
                  </a:ext>
                </a:extLst>
              </a:tr>
              <a:tr h="236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MES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x6 MESES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ANUAL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64890255"/>
                  </a:ext>
                </a:extLst>
              </a:tr>
              <a:tr h="23652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ARRIENDO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$ 18.000.000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$ 36.000.000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21771449"/>
                  </a:ext>
                </a:extLst>
              </a:tr>
              <a:tr h="23652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SUELDOS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$ 6.480.000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$ 38.880.000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$ 77.760.000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92810163"/>
                  </a:ext>
                </a:extLst>
              </a:tr>
              <a:tr h="23652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SERVICIOS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$ 980.000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$ 5.880.000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$ 11.760.000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41670252"/>
                  </a:ext>
                </a:extLst>
              </a:tr>
              <a:tr h="23652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INSUMOS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$ 1.200.000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$ 7.200.000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$ 14.400.000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8784640"/>
                  </a:ext>
                </a:extLst>
              </a:tr>
              <a:tr h="23652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$ 11.660.000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$ 69.960.000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$ 139.920.000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2542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4715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14031"/>
          </a:xfrm>
        </p:spPr>
        <p:txBody>
          <a:bodyPr>
            <a:normAutofit fontScale="90000"/>
          </a:bodyPr>
          <a:lstStyle/>
          <a:p>
            <a:r>
              <a:rPr lang="es-CO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FLUJO DE CAJA OPERACIONAL</a:t>
            </a:r>
            <a:endParaRPr lang="es-CO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075099"/>
              </p:ext>
            </p:extLst>
          </p:nvPr>
        </p:nvGraphicFramePr>
        <p:xfrm>
          <a:off x="864526" y="2002538"/>
          <a:ext cx="7650824" cy="27710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97584">
                  <a:extLst>
                    <a:ext uri="{9D8B030D-6E8A-4147-A177-3AD203B41FA5}">
                      <a16:colId xmlns:a16="http://schemas.microsoft.com/office/drawing/2014/main" val="427168603"/>
                    </a:ext>
                  </a:extLst>
                </a:gridCol>
                <a:gridCol w="964880">
                  <a:extLst>
                    <a:ext uri="{9D8B030D-6E8A-4147-A177-3AD203B41FA5}">
                      <a16:colId xmlns:a16="http://schemas.microsoft.com/office/drawing/2014/main" val="1399407580"/>
                    </a:ext>
                  </a:extLst>
                </a:gridCol>
                <a:gridCol w="857672">
                  <a:extLst>
                    <a:ext uri="{9D8B030D-6E8A-4147-A177-3AD203B41FA5}">
                      <a16:colId xmlns:a16="http://schemas.microsoft.com/office/drawing/2014/main" val="1886863278"/>
                    </a:ext>
                  </a:extLst>
                </a:gridCol>
                <a:gridCol w="857672">
                  <a:extLst>
                    <a:ext uri="{9D8B030D-6E8A-4147-A177-3AD203B41FA5}">
                      <a16:colId xmlns:a16="http://schemas.microsoft.com/office/drawing/2014/main" val="3556978635"/>
                    </a:ext>
                  </a:extLst>
                </a:gridCol>
                <a:gridCol w="857672">
                  <a:extLst>
                    <a:ext uri="{9D8B030D-6E8A-4147-A177-3AD203B41FA5}">
                      <a16:colId xmlns:a16="http://schemas.microsoft.com/office/drawing/2014/main" val="2771631740"/>
                    </a:ext>
                  </a:extLst>
                </a:gridCol>
                <a:gridCol w="857672">
                  <a:extLst>
                    <a:ext uri="{9D8B030D-6E8A-4147-A177-3AD203B41FA5}">
                      <a16:colId xmlns:a16="http://schemas.microsoft.com/office/drawing/2014/main" val="2598428330"/>
                    </a:ext>
                  </a:extLst>
                </a:gridCol>
                <a:gridCol w="857672">
                  <a:extLst>
                    <a:ext uri="{9D8B030D-6E8A-4147-A177-3AD203B41FA5}">
                      <a16:colId xmlns:a16="http://schemas.microsoft.com/office/drawing/2014/main" val="1112161541"/>
                    </a:ext>
                  </a:extLst>
                </a:gridCol>
              </a:tblGrid>
              <a:tr h="1644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AÑO 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0755934"/>
                  </a:ext>
                </a:extLst>
              </a:tr>
              <a:tr h="32502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INGRESOS POR VENTAS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$ 222.912.000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$ 240.744.960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$ 260.004.557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$ 280.804.921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$ 303.269.315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86548586"/>
                  </a:ext>
                </a:extLst>
              </a:tr>
              <a:tr h="16444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COSTOS VARIABLES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96074595"/>
                  </a:ext>
                </a:extLst>
              </a:tr>
              <a:tr h="25716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COSTOS FIJOS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86526819"/>
                  </a:ext>
                </a:extLst>
              </a:tr>
              <a:tr h="16444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83189427"/>
                  </a:ext>
                </a:extLst>
              </a:tr>
              <a:tr h="25716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UTILIDAD ANTES DE IMPUESTOS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$ 40.351.500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$ 58.184.460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$ 77.444.057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$ 98.244.421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$ 120.708.815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45606681"/>
                  </a:ext>
                </a:extLst>
              </a:tr>
              <a:tr h="16444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IMPUESTOS (34%)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$ 13.719.510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$ 14.405.486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$ 15.125.760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$ 15.882.048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$ 16.676.150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97932668"/>
                  </a:ext>
                </a:extLst>
              </a:tr>
              <a:tr h="25716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UTILIDAD DESPUES DE IMPUESTOS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$ 26.631.990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$ 43.778.975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$ 62.318.297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$ 82.362.374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$ 104.032.665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54499966"/>
                  </a:ext>
                </a:extLst>
              </a:tr>
              <a:tr h="16444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15110599"/>
                  </a:ext>
                </a:extLst>
              </a:tr>
              <a:tr h="16444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INVERSION INICIAL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$ 173.730.000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7240899"/>
                  </a:ext>
                </a:extLst>
              </a:tr>
              <a:tr h="16444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RESIDUAL DE EQUIPOS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53156569"/>
                  </a:ext>
                </a:extLst>
              </a:tr>
              <a:tr h="16444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RECUPERACION CAPITAL DE TRABAJO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$ 86.865.000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3557361"/>
                  </a:ext>
                </a:extLst>
              </a:tr>
              <a:tr h="25716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SALDO CAJA OPERACIONAL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-$ 173.730.000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$ 27.272.490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$ 44.419.475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$ 62.958.797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$ 83.002.874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$ 104.673.165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74608123"/>
                  </a:ext>
                </a:extLst>
              </a:tr>
            </a:tbl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864525" y="1217682"/>
            <a:ext cx="7348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Donde podemos fijar que el crecimiento de las ventas es un 8% respecto al año anterior.</a:t>
            </a:r>
            <a:endParaRPr lang="en-US" dirty="0"/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368982"/>
              </p:ext>
            </p:extLst>
          </p:nvPr>
        </p:nvGraphicFramePr>
        <p:xfrm>
          <a:off x="1559791" y="5469774"/>
          <a:ext cx="2455256" cy="4669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7321">
                  <a:extLst>
                    <a:ext uri="{9D8B030D-6E8A-4147-A177-3AD203B41FA5}">
                      <a16:colId xmlns:a16="http://schemas.microsoft.com/office/drawing/2014/main" val="1657643938"/>
                    </a:ext>
                  </a:extLst>
                </a:gridCol>
                <a:gridCol w="1357935">
                  <a:extLst>
                    <a:ext uri="{9D8B030D-6E8A-4147-A177-3AD203B41FA5}">
                      <a16:colId xmlns:a16="http://schemas.microsoft.com/office/drawing/2014/main" val="982859691"/>
                    </a:ext>
                  </a:extLst>
                </a:gridCol>
              </a:tblGrid>
              <a:tr h="24405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VPN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$ 56.761.237,81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75760012"/>
                  </a:ext>
                </a:extLst>
              </a:tr>
              <a:tr h="171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TIR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20%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40781505"/>
                  </a:ext>
                </a:extLst>
              </a:tr>
            </a:tbl>
          </a:graphicData>
        </a:graphic>
      </p:graphicFrame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5721904"/>
              </p:ext>
            </p:extLst>
          </p:nvPr>
        </p:nvGraphicFramePr>
        <p:xfrm>
          <a:off x="5320144" y="5365215"/>
          <a:ext cx="2452255" cy="7695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61594">
                  <a:extLst>
                    <a:ext uri="{9D8B030D-6E8A-4147-A177-3AD203B41FA5}">
                      <a16:colId xmlns:a16="http://schemas.microsoft.com/office/drawing/2014/main" val="1705558635"/>
                    </a:ext>
                  </a:extLst>
                </a:gridCol>
                <a:gridCol w="1290661">
                  <a:extLst>
                    <a:ext uri="{9D8B030D-6E8A-4147-A177-3AD203B41FA5}">
                      <a16:colId xmlns:a16="http://schemas.microsoft.com/office/drawing/2014/main" val="2443915238"/>
                    </a:ext>
                  </a:extLst>
                </a:gridCol>
              </a:tblGrid>
              <a:tr h="256526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Sumatoria </a:t>
                      </a:r>
                      <a:r>
                        <a:rPr lang="en-US" sz="12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VPC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$ 689.619.929,09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03130504"/>
                  </a:ext>
                </a:extLst>
              </a:tr>
              <a:tr h="256526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Sumatoria VPI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$ 977.055.245,37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039275"/>
                  </a:ext>
                </a:extLst>
              </a:tr>
              <a:tr h="256526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B/c</a:t>
                      </a:r>
                      <a:endParaRPr lang="en-US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1,416802508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98829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9814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518964"/>
              </p:ext>
            </p:extLst>
          </p:nvPr>
        </p:nvGraphicFramePr>
        <p:xfrm>
          <a:off x="724477" y="2449137"/>
          <a:ext cx="7861300" cy="25753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47155166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44728762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0539907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6343203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398932348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891285619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283220112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803837268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20472316"/>
                    </a:ext>
                  </a:extLst>
                </a:gridCol>
              </a:tblGrid>
              <a:tr h="22756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AÑO 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18285160"/>
                  </a:ext>
                </a:extLst>
              </a:tr>
              <a:tr h="39901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INGRESOS POR VENTAS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$ 278.640.000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$ 306.504.000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$ 337.154.400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$ 370.869.840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$ 407.956.824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03217402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COSTOS VARIABLES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93750690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COSTOS FIJOS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82972234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32464068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UTILIDAD ANTES DE IMPUESTOS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$ 96.079.500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$ 123.943.500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$ 154.593.900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$ 188.309.340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$ 225.396.324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93188010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IMPUESTOS (34%)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$ 32.667.030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$ 34.300.382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$ 36.015.401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$ 37.816.171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$ 39.706.979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11066166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UTILIDAD DESPUES DE IMPUESTOS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$ 63.412.470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$ 89.643.119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$ 118.578.499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$ 150.493.169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$ 185.689.345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12499406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$ 640.500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$ 640.500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39922711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INVERSION INICIAL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$ 173.730.000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0908993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RESIDUAL DE EQUIPOS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$ 6.000.000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88505946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RECUPERACION CAPITAL DE TRABAJO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$ 86.865.000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99665750"/>
                  </a:ext>
                </a:extLst>
              </a:tr>
              <a:tr h="17366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SALDO CAJA OPERACIONAL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-$ 173.730.000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$ 64.052.970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$ 90.283.619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$ 119.218.999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$ 151.133.669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$ 186.329.845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52590566"/>
                  </a:ext>
                </a:extLst>
              </a:tr>
            </a:tbl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620337" y="506443"/>
            <a:ext cx="7886700" cy="714031"/>
          </a:xfrm>
        </p:spPr>
        <p:txBody>
          <a:bodyPr>
            <a:normAutofit/>
          </a:bodyPr>
          <a:lstStyle/>
          <a:p>
            <a:r>
              <a:rPr lang="es-CO" sz="2400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FLUJO DE CAJA OPTIMISTA</a:t>
            </a:r>
            <a:endParaRPr lang="es-CO" sz="2400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636107"/>
              </p:ext>
            </p:extLst>
          </p:nvPr>
        </p:nvGraphicFramePr>
        <p:xfrm>
          <a:off x="2743777" y="5429250"/>
          <a:ext cx="3822700" cy="571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4065731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975157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454656981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2098395239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VPN</a:t>
                      </a:r>
                      <a:endParaRPr lang="en-US" sz="11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$ 267.608.035,84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Sumatoria VPc</a:t>
                      </a:r>
                      <a:endParaRPr lang="en-US" sz="11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$ 689.619.929,09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3582776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TIR</a:t>
                      </a:r>
                      <a:endParaRPr lang="en-US" sz="11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50%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Sumatoria VPI</a:t>
                      </a:r>
                      <a:endParaRPr lang="en-US" sz="11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$ 1.266.545.454,55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7884766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B/c</a:t>
                      </a:r>
                      <a:endParaRPr lang="en-US" sz="11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1,836584764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85812746"/>
                  </a:ext>
                </a:extLst>
              </a:tr>
            </a:tbl>
          </a:graphicData>
        </a:graphic>
      </p:graphicFrame>
      <p:graphicFrame>
        <p:nvGraphicFramePr>
          <p:cNvPr id="11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737889"/>
              </p:ext>
            </p:extLst>
          </p:nvPr>
        </p:nvGraphicFramePr>
        <p:xfrm>
          <a:off x="2531687" y="1294274"/>
          <a:ext cx="4064000" cy="952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145836503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860835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55684305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9289027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375678536"/>
                    </a:ext>
                  </a:extLst>
                </a:gridCol>
              </a:tblGrid>
              <a:tr h="190500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MX" sz="1100" u="none" strike="noStrike" dirty="0">
                          <a:effectLst/>
                        </a:rPr>
                        <a:t>VENTAS DE INSUMOS Y MAQUINARIA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0671505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TOTAL EMPRESAS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10%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VENTAS MENSUALES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VENTAS ANUALES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3110186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1800000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23220000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278640000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40833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1912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918232"/>
              </p:ext>
            </p:extLst>
          </p:nvPr>
        </p:nvGraphicFramePr>
        <p:xfrm>
          <a:off x="667097" y="2509808"/>
          <a:ext cx="7886699" cy="24725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0469">
                  <a:extLst>
                    <a:ext uri="{9D8B030D-6E8A-4147-A177-3AD203B41FA5}">
                      <a16:colId xmlns:a16="http://schemas.microsoft.com/office/drawing/2014/main" val="4002630740"/>
                    </a:ext>
                  </a:extLst>
                </a:gridCol>
                <a:gridCol w="760469">
                  <a:extLst>
                    <a:ext uri="{9D8B030D-6E8A-4147-A177-3AD203B41FA5}">
                      <a16:colId xmlns:a16="http://schemas.microsoft.com/office/drawing/2014/main" val="2765123464"/>
                    </a:ext>
                  </a:extLst>
                </a:gridCol>
                <a:gridCol w="760469">
                  <a:extLst>
                    <a:ext uri="{9D8B030D-6E8A-4147-A177-3AD203B41FA5}">
                      <a16:colId xmlns:a16="http://schemas.microsoft.com/office/drawing/2014/main" val="952020658"/>
                    </a:ext>
                  </a:extLst>
                </a:gridCol>
                <a:gridCol w="1055151">
                  <a:extLst>
                    <a:ext uri="{9D8B030D-6E8A-4147-A177-3AD203B41FA5}">
                      <a16:colId xmlns:a16="http://schemas.microsoft.com/office/drawing/2014/main" val="2562522466"/>
                    </a:ext>
                  </a:extLst>
                </a:gridCol>
                <a:gridCol w="912563">
                  <a:extLst>
                    <a:ext uri="{9D8B030D-6E8A-4147-A177-3AD203B41FA5}">
                      <a16:colId xmlns:a16="http://schemas.microsoft.com/office/drawing/2014/main" val="4034783614"/>
                    </a:ext>
                  </a:extLst>
                </a:gridCol>
                <a:gridCol w="1128030">
                  <a:extLst>
                    <a:ext uri="{9D8B030D-6E8A-4147-A177-3AD203B41FA5}">
                      <a16:colId xmlns:a16="http://schemas.microsoft.com/office/drawing/2014/main" val="676240018"/>
                    </a:ext>
                  </a:extLst>
                </a:gridCol>
                <a:gridCol w="836516">
                  <a:extLst>
                    <a:ext uri="{9D8B030D-6E8A-4147-A177-3AD203B41FA5}">
                      <a16:colId xmlns:a16="http://schemas.microsoft.com/office/drawing/2014/main" val="726506155"/>
                    </a:ext>
                  </a:extLst>
                </a:gridCol>
                <a:gridCol w="836516">
                  <a:extLst>
                    <a:ext uri="{9D8B030D-6E8A-4147-A177-3AD203B41FA5}">
                      <a16:colId xmlns:a16="http://schemas.microsoft.com/office/drawing/2014/main" val="1660269756"/>
                    </a:ext>
                  </a:extLst>
                </a:gridCol>
                <a:gridCol w="836516">
                  <a:extLst>
                    <a:ext uri="{9D8B030D-6E8A-4147-A177-3AD203B41FA5}">
                      <a16:colId xmlns:a16="http://schemas.microsoft.com/office/drawing/2014/main" val="1811399051"/>
                    </a:ext>
                  </a:extLst>
                </a:gridCol>
              </a:tblGrid>
              <a:tr h="19019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AÑO 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1209128107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INGRESOS POR VENTAS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$ 167.184.000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$ 178.886.880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$ 191.408.962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$ 204.807.589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$ 219.144.120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1447908216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COSTOS VARIABLES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$ 42.000.000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367455413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COSTOS FIJOS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$ 139.920.000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389458699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DEPRECIACION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$ 640.500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2377045005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UTILIDAD ANTES DE IMPUESTOS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-$ 15.376.500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-$ 3.673.620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$ 8.848.462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$ 22.247.089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$ 36.583.620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2390196060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IMPUESTOS (34%)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-$ 5.228.010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-$ 5.489.411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-$ 5.763.881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-$ 6.052.075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-$ 6.354.679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3327958490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UTILIDAD DESPUES DE IMPUESTOS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-$ 10.148.490</a:t>
                      </a:r>
                      <a:endParaRPr lang="en-US" sz="11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$ 1.815.790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$ 14.612.343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$ 28.299.164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$ 42.938.299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1039826250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DEPRECIACION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$ 640.500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$ 640.500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$ 640.500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$ 640.500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2694384302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INVERSION INICIAL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$ 173.730.000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1494637851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VALOR RESIDUAL DE EQUIPOS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$ 6.000.000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2321845736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RECUPERACION CAPITAL DE TRABAJO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$ 86.865.000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3511548275"/>
                  </a:ext>
                </a:extLst>
              </a:tr>
              <a:tr h="19019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SALDO CAJA OPERACIONAL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-$ 173.730.000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-$ 9.507.990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$ 2.456.290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$ 15.252.843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$ 28.939.664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$ 43.578.799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10" marR="9510" marT="9510" marB="0" anchor="b"/>
                </a:tc>
                <a:extLst>
                  <a:ext uri="{0D108BD9-81ED-4DB2-BD59-A6C34878D82A}">
                    <a16:rowId xmlns:a16="http://schemas.microsoft.com/office/drawing/2014/main" val="3722790769"/>
                  </a:ext>
                </a:extLst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201857"/>
              </p:ext>
            </p:extLst>
          </p:nvPr>
        </p:nvGraphicFramePr>
        <p:xfrm>
          <a:off x="2604076" y="1358555"/>
          <a:ext cx="4102101" cy="952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1411">
                  <a:extLst>
                    <a:ext uri="{9D8B030D-6E8A-4147-A177-3AD203B41FA5}">
                      <a16:colId xmlns:a16="http://schemas.microsoft.com/office/drawing/2014/main" val="3454477952"/>
                    </a:ext>
                  </a:extLst>
                </a:gridCol>
                <a:gridCol w="761411">
                  <a:extLst>
                    <a:ext uri="{9D8B030D-6E8A-4147-A177-3AD203B41FA5}">
                      <a16:colId xmlns:a16="http://schemas.microsoft.com/office/drawing/2014/main" val="2283137765"/>
                    </a:ext>
                  </a:extLst>
                </a:gridCol>
                <a:gridCol w="761411">
                  <a:extLst>
                    <a:ext uri="{9D8B030D-6E8A-4147-A177-3AD203B41FA5}">
                      <a16:colId xmlns:a16="http://schemas.microsoft.com/office/drawing/2014/main" val="3315281112"/>
                    </a:ext>
                  </a:extLst>
                </a:gridCol>
                <a:gridCol w="761411">
                  <a:extLst>
                    <a:ext uri="{9D8B030D-6E8A-4147-A177-3AD203B41FA5}">
                      <a16:colId xmlns:a16="http://schemas.microsoft.com/office/drawing/2014/main" val="861409733"/>
                    </a:ext>
                  </a:extLst>
                </a:gridCol>
                <a:gridCol w="1056457">
                  <a:extLst>
                    <a:ext uri="{9D8B030D-6E8A-4147-A177-3AD203B41FA5}">
                      <a16:colId xmlns:a16="http://schemas.microsoft.com/office/drawing/2014/main" val="4033320925"/>
                    </a:ext>
                  </a:extLst>
                </a:gridCol>
              </a:tblGrid>
              <a:tr h="190500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MX" sz="1100" u="none" strike="noStrike" dirty="0">
                          <a:effectLst/>
                        </a:rPr>
                        <a:t>VENTAS DE INSUMOS Y MAQUINARIA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2981018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TOTAL EMPRESAS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 smtClean="0">
                          <a:effectLst/>
                        </a:rPr>
                        <a:t>6%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VENTAS MENSUALES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TOTAL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VENTAS ANUALES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7487557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1800000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13932000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167184000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38578382"/>
                  </a:ext>
                </a:extLst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779875"/>
              </p:ext>
            </p:extLst>
          </p:nvPr>
        </p:nvGraphicFramePr>
        <p:xfrm>
          <a:off x="2724726" y="5420937"/>
          <a:ext cx="3860800" cy="571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1374">
                  <a:extLst>
                    <a:ext uri="{9D8B030D-6E8A-4147-A177-3AD203B41FA5}">
                      <a16:colId xmlns:a16="http://schemas.microsoft.com/office/drawing/2014/main" val="850489128"/>
                    </a:ext>
                  </a:extLst>
                </a:gridCol>
                <a:gridCol w="1056406">
                  <a:extLst>
                    <a:ext uri="{9D8B030D-6E8A-4147-A177-3AD203B41FA5}">
                      <a16:colId xmlns:a16="http://schemas.microsoft.com/office/drawing/2014/main" val="2936022564"/>
                    </a:ext>
                  </a:extLst>
                </a:gridCol>
                <a:gridCol w="913649">
                  <a:extLst>
                    <a:ext uri="{9D8B030D-6E8A-4147-A177-3AD203B41FA5}">
                      <a16:colId xmlns:a16="http://schemas.microsoft.com/office/drawing/2014/main" val="4171023987"/>
                    </a:ext>
                  </a:extLst>
                </a:gridCol>
                <a:gridCol w="1129371">
                  <a:extLst>
                    <a:ext uri="{9D8B030D-6E8A-4147-A177-3AD203B41FA5}">
                      <a16:colId xmlns:a16="http://schemas.microsoft.com/office/drawing/2014/main" val="3630928575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VPN</a:t>
                      </a:r>
                      <a:endParaRPr lang="en-US" sz="11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-$ 122.058.763,30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Sumatoria VPc</a:t>
                      </a:r>
                      <a:endParaRPr lang="en-US" sz="11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$ 689.619.929,09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07895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TIR</a:t>
                      </a:r>
                      <a:endParaRPr lang="en-US" sz="11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-15%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solidFill>
                            <a:srgbClr val="FF0000"/>
                          </a:solidFill>
                          <a:effectLst/>
                        </a:rPr>
                        <a:t>Sumatoria VPI</a:t>
                      </a:r>
                      <a:endParaRPr lang="en-US" sz="11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$ 719.591.833,12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307772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B/c</a:t>
                      </a:r>
                      <a:endParaRPr lang="en-US" sz="11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1,043461482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75649480"/>
                  </a:ext>
                </a:extLst>
              </a:tr>
            </a:tbl>
          </a:graphicData>
        </a:graphic>
      </p:graphicFrame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620337" y="506443"/>
            <a:ext cx="7886700" cy="714031"/>
          </a:xfrm>
        </p:spPr>
        <p:txBody>
          <a:bodyPr>
            <a:normAutofit/>
          </a:bodyPr>
          <a:lstStyle/>
          <a:p>
            <a:r>
              <a:rPr lang="es-CO" sz="2400" dirty="0" smtClean="0">
                <a:solidFill>
                  <a:srgbClr val="E4712D"/>
                </a:solidFill>
                <a:latin typeface="Helvetica LT Std Light" panose="020B0403020202020204" pitchFamily="34" charset="0"/>
              </a:rPr>
              <a:t>FLUJO DE CAJA PESIMISTA</a:t>
            </a:r>
            <a:endParaRPr lang="es-CO" sz="2400" dirty="0">
              <a:solidFill>
                <a:srgbClr val="E4712D"/>
              </a:solidFill>
              <a:latin typeface="Helvetica LT Std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3368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1030</Words>
  <Application>Microsoft Office PowerPoint</Application>
  <PresentationFormat>Presentación en pantalla (4:3)</PresentationFormat>
  <Paragraphs>564</Paragraphs>
  <Slides>17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Helvetica LT Std Light</vt:lpstr>
      <vt:lpstr>Times New Roman</vt:lpstr>
      <vt:lpstr>Tema de Office</vt:lpstr>
      <vt:lpstr>CorelDRAW</vt:lpstr>
      <vt:lpstr>IMPLEMENTACION DE NUEVA LÍNEA DE NEGOCIO PARA COMERCIALIZAR Y DISTRIBUIR INSUMOS Y MAQUINARIA PUBLICITARIA</vt:lpstr>
      <vt:lpstr>INTRODUCCIÓN </vt:lpstr>
      <vt:lpstr>OBJETIVO GENERAL </vt:lpstr>
      <vt:lpstr>METODOLOGIA </vt:lpstr>
      <vt:lpstr>UBICACIÓN DEL PROYECTO: MUNICIPIOS </vt:lpstr>
      <vt:lpstr>ESTUDIO DE MERCADO</vt:lpstr>
      <vt:lpstr>RESULTADOS DE LAS ENCUENTAS</vt:lpstr>
      <vt:lpstr>PRODUCTO Y COMPETENCIA</vt:lpstr>
      <vt:lpstr>PROVEEDORES </vt:lpstr>
      <vt:lpstr>ESTUDIO TÉCNICO Y LOGÍSTICO </vt:lpstr>
      <vt:lpstr>ESTUDIO LEGAL Y ADMINISTRATIVO</vt:lpstr>
      <vt:lpstr>ESTUDIO FINANCIERO </vt:lpstr>
      <vt:lpstr>DEPRECIACIONES </vt:lpstr>
      <vt:lpstr>INVERSION INICIAL Y INGRESOS </vt:lpstr>
      <vt:lpstr>FLUJO DE CAJA OPERACIONAL</vt:lpstr>
      <vt:lpstr>FLUJO DE CAJA OPTIMISTA</vt:lpstr>
      <vt:lpstr>FLUJO DE CAJA PESIMISTA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Comunicaciones Unicoc</dc:creator>
  <cp:lastModifiedBy>camilo gonzalez mora</cp:lastModifiedBy>
  <cp:revision>22</cp:revision>
  <dcterms:created xsi:type="dcterms:W3CDTF">2014-05-27T21:56:50Z</dcterms:created>
  <dcterms:modified xsi:type="dcterms:W3CDTF">2018-05-30T18:21:52Z</dcterms:modified>
</cp:coreProperties>
</file>