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6" r:id="rId2"/>
  </p:sldMasterIdLst>
  <p:notesMasterIdLst>
    <p:notesMasterId r:id="rId4"/>
  </p:notesMasterIdLst>
  <p:sldIdLst>
    <p:sldId id="257" r:id="rId3"/>
  </p:sldIdLst>
  <p:sldSz cx="32404050" cy="39604950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sz="19800" kern="1200">
        <a:solidFill>
          <a:schemeClr val="tx2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800" kern="1200">
        <a:solidFill>
          <a:schemeClr val="tx2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800" kern="1200">
        <a:solidFill>
          <a:schemeClr val="tx2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800" kern="1200">
        <a:solidFill>
          <a:schemeClr val="tx2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800" kern="1200">
        <a:solidFill>
          <a:schemeClr val="tx2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9800" kern="1200">
        <a:solidFill>
          <a:schemeClr val="tx2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9800" kern="1200">
        <a:solidFill>
          <a:schemeClr val="tx2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9800" kern="1200">
        <a:solidFill>
          <a:schemeClr val="tx2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9800" kern="1200">
        <a:solidFill>
          <a:schemeClr val="tx2"/>
        </a:solidFill>
        <a:latin typeface="Garamond" panose="02020404030301010803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74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9"/>
    <p:restoredTop sz="94659"/>
  </p:normalViewPr>
  <p:slideViewPr>
    <p:cSldViewPr>
      <p:cViewPr>
        <p:scale>
          <a:sx n="40" d="100"/>
          <a:sy n="40" d="100"/>
        </p:scale>
        <p:origin x="30" y="420"/>
      </p:cViewPr>
      <p:guideLst>
        <p:guide orient="horz" pos="12474"/>
        <p:guide pos="1020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id="{CC0BDEAC-C772-C23D-6F82-2E999B7C2B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id="{6CCA55A0-72AC-4286-7000-3E845ED4E86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1965D10-AA18-4047-B14B-5EBA62140C49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id="{43B155BC-D8FA-4560-ED67-692D61E8876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25650" y="685800"/>
            <a:ext cx="2806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id="{7F9C76F2-E42E-B2CA-C32D-BB07EB8F6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id="{FB5B6832-B2E7-59B5-B643-1DB13FAD240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id="{EEC90CEB-2A78-7C04-1A8E-D261A4C5E8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99CD33-BDEC-514B-B618-CC4C2816207D}" type="slidenum">
              <a:rPr lang="es-ES" altLang="es-CO"/>
              <a:pPr/>
              <a:t>‹Nº›</a:t>
            </a:fld>
            <a:endParaRPr lang="es-ES" alt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Marcador de imagen de diapositiva">
            <a:extLst>
              <a:ext uri="{FF2B5EF4-FFF2-40B4-BE49-F238E27FC236}">
                <a16:creationId xmlns:a16="http://schemas.microsoft.com/office/drawing/2014/main" id="{BB85A320-26C5-BE90-4ACA-BED17B28009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2 Marcador de notas">
            <a:extLst>
              <a:ext uri="{FF2B5EF4-FFF2-40B4-BE49-F238E27FC236}">
                <a16:creationId xmlns:a16="http://schemas.microsoft.com/office/drawing/2014/main" id="{3885196D-A769-6D7E-20F2-7E16641F36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altLang="es-CO" dirty="0"/>
          </a:p>
        </p:txBody>
      </p:sp>
      <p:sp>
        <p:nvSpPr>
          <p:cNvPr id="7172" name="3 Marcador de número de diapositiva">
            <a:extLst>
              <a:ext uri="{FF2B5EF4-FFF2-40B4-BE49-F238E27FC236}">
                <a16:creationId xmlns:a16="http://schemas.microsoft.com/office/drawing/2014/main" id="{5E0A3DE1-8AFF-5784-3609-A88E7F6803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EEBB67C9-1143-FB4C-9A99-2DEBD523F961}" type="slidenum">
              <a:rPr lang="es-ES" altLang="es-CO" sz="1200"/>
              <a:pPr eaLnBrk="1" hangingPunct="1"/>
              <a:t>1</a:t>
            </a:fld>
            <a:endParaRPr lang="es-ES" altLang="es-CO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>
            <a:extLst>
              <a:ext uri="{FF2B5EF4-FFF2-40B4-BE49-F238E27FC236}">
                <a16:creationId xmlns:a16="http://schemas.microsoft.com/office/drawing/2014/main" id="{70521FF2-706D-A503-2A01-28FB42FF4980}"/>
              </a:ext>
            </a:extLst>
          </p:cNvPr>
          <p:cNvGrpSpPr>
            <a:grpSpLocks/>
          </p:cNvGrpSpPr>
          <p:nvPr/>
        </p:nvGrpSpPr>
        <p:grpSpPr bwMode="auto">
          <a:xfrm>
            <a:off x="809625" y="8497888"/>
            <a:ext cx="30514925" cy="1163637"/>
            <a:chOff x="144" y="1680"/>
            <a:chExt cx="5424" cy="144"/>
          </a:xfrm>
        </p:grpSpPr>
        <p:sp>
          <p:nvSpPr>
            <p:cNvPr id="5" name="Rectangle 8">
              <a:extLst>
                <a:ext uri="{FF2B5EF4-FFF2-40B4-BE49-F238E27FC236}">
                  <a16:creationId xmlns:a16="http://schemas.microsoft.com/office/drawing/2014/main" id="{42C4E5CC-59C1-AD7F-3FF5-BDD16A13757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9pPr>
            </a:lstStyle>
            <a:p>
              <a:pPr eaLnBrk="1" hangingPunct="1">
                <a:defRPr/>
              </a:pPr>
              <a:endParaRPr lang="es-ES_tradnl" altLang="es-CO"/>
            </a:p>
          </p:txBody>
        </p:sp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3EA12393-6A94-7E40-85EF-C875888DB20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9pPr>
            </a:lstStyle>
            <a:p>
              <a:pPr eaLnBrk="1" hangingPunct="1">
                <a:defRPr/>
              </a:pPr>
              <a:endParaRPr lang="es-ES_tradnl" altLang="es-CO"/>
            </a:p>
          </p:txBody>
        </p:sp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id="{6BA72B76-6DBA-E06B-9089-89EB2AD9D61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9800">
                  <a:solidFill>
                    <a:schemeClr val="tx2"/>
                  </a:solidFill>
                  <a:latin typeface="Garamond" pitchFamily="18" charset="0"/>
                  <a:ea typeface="MS PGothic" pitchFamily="34" charset="-128"/>
                </a:defRPr>
              </a:lvl9pPr>
            </a:lstStyle>
            <a:p>
              <a:pPr eaLnBrk="1" hangingPunct="1">
                <a:defRPr/>
              </a:pPr>
              <a:endParaRPr lang="es-ES_tradnl" altLang="es-CO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0463" y="3960813"/>
            <a:ext cx="27543125" cy="12284075"/>
          </a:xfrm>
        </p:spPr>
        <p:txBody>
          <a:bodyPr/>
          <a:lstStyle>
            <a:lvl1pPr algn="ctr">
              <a:defRPr sz="26100"/>
            </a:lvl1pPr>
          </a:lstStyle>
          <a:p>
            <a:r>
              <a:rPr lang="es-CO"/>
              <a:t>Haga clic para cambiar el estilo de título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60925" y="18886488"/>
            <a:ext cx="22682200" cy="127603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3500"/>
            </a:lvl1pPr>
          </a:lstStyle>
          <a:p>
            <a:r>
              <a:rPr lang="es-CO"/>
              <a:t>Haga clic para modificar el estilo de subtítulo del patrón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3AEA398-BCC9-631A-38DD-43C47FD44C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63D57E71-5EFA-7DFF-BC0A-962CB44A40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0B3CFE56-F4BA-A0AC-5095-21A0CB6DF5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6F445-3658-0D41-B693-DEDA4334309E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1757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92532DA-3614-29D6-E52A-142EC2E168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433A9BF-22F9-BD78-81F1-CE76227CBF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A578962-C2B5-7641-16DA-DB1FA5B3D4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F6BA30-9866-4E48-B8B5-D37FE6B07BC1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3668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23493413" y="1604963"/>
            <a:ext cx="7289800" cy="3380105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620838" y="1604963"/>
            <a:ext cx="21720175" cy="3380105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EDC7727-A474-B0A4-68C8-D92E640390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A520FD-9C0D-79D3-A091-DF2BFB0FF9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15BA5C-9DB3-A6D5-E47E-E412C32112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8FCD6E-04D9-B649-A6F7-F524087E6122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59450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>
            <a:extLst>
              <a:ext uri="{FF2B5EF4-FFF2-40B4-BE49-F238E27FC236}">
                <a16:creationId xmlns:a16="http://schemas.microsoft.com/office/drawing/2014/main" id="{F87411EF-7734-125D-163A-C425B357A016}"/>
              </a:ext>
            </a:extLst>
          </p:cNvPr>
          <p:cNvSpPr>
            <a:spLocks noChangeShapeType="1"/>
          </p:cNvSpPr>
          <p:nvPr/>
        </p:nvSpPr>
        <p:spPr bwMode="auto">
          <a:xfrm>
            <a:off x="6751638" y="7040563"/>
            <a:ext cx="0" cy="11882437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5" name="Oval 8">
            <a:extLst>
              <a:ext uri="{FF2B5EF4-FFF2-40B4-BE49-F238E27FC236}">
                <a16:creationId xmlns:a16="http://schemas.microsoft.com/office/drawing/2014/main" id="{56D64AF0-955C-3719-DE61-09916E0F3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8" y="12147550"/>
            <a:ext cx="1231900" cy="2008188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11480" tIns="205740" rIns="411480" bIns="205740" anchor="ctr"/>
          <a:lstStyle>
            <a:lvl1pPr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s-ES" altLang="es-CO" sz="10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Oval 9">
            <a:extLst>
              <a:ext uri="{FF2B5EF4-FFF2-40B4-BE49-F238E27FC236}">
                <a16:creationId xmlns:a16="http://schemas.microsoft.com/office/drawing/2014/main" id="{E8F7346D-3676-25BA-7643-B1E2D970C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0963" y="12157075"/>
            <a:ext cx="1238250" cy="20066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11480" tIns="205740" rIns="411480" bIns="205740" anchor="ctr"/>
          <a:lstStyle>
            <a:lvl1pPr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s-ES" altLang="es-CO" sz="10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id="{2FFD84DF-37CE-A497-39C3-4BA146239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8838" y="12157075"/>
            <a:ext cx="1231900" cy="20066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11480" tIns="205740" rIns="411480" bIns="205740" anchor="ctr"/>
          <a:lstStyle>
            <a:lvl1pPr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s-ES" altLang="es-CO" sz="10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61263" y="7921625"/>
            <a:ext cx="22952075" cy="10120313"/>
          </a:xfrm>
        </p:spPr>
        <p:txBody>
          <a:bodyPr/>
          <a:lstStyle>
            <a:lvl1pPr>
              <a:defRPr sz="243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61263" y="21563013"/>
            <a:ext cx="22952075" cy="1144111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55B5B30-E62B-A955-589D-CDC8906A01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25112663" y="36083875"/>
            <a:ext cx="5400675" cy="2641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71192C6-D437-774F-BFC1-B579E1BD1329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A84DD7D2-5839-0A37-1CC7-0B2D61F153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13501688" y="36083875"/>
            <a:ext cx="10261600" cy="2641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09DEF7BB-B792-A57B-F6B5-DCB5DC6C9F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31138" y="36083875"/>
            <a:ext cx="4321175" cy="2641600"/>
          </a:xfrm>
        </p:spPr>
        <p:txBody>
          <a:bodyPr/>
          <a:lstStyle>
            <a:lvl1pPr>
              <a:defRPr/>
            </a:lvl1pPr>
          </a:lstStyle>
          <a:p>
            <a:fld id="{D130C09B-7567-C647-BE0E-5B21A2DDC181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089877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96794EB-5373-9CC2-5240-6D0058F494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54EE-FDB8-AF43-82E2-511B12DAE0CE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9FA19F-628B-2901-114D-34EBA680AD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066829C-5FAD-2EAE-D3E0-6891EE0DA9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1D2E9-419A-3143-AB5B-95219A2ECC98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437296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9050" y="25449213"/>
            <a:ext cx="27544713" cy="7866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59050" y="16786225"/>
            <a:ext cx="27544713" cy="86629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4FDA52D-3F2F-56CF-C737-8EE4FE6B70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6B179-FD1B-9E47-A283-B47952DC44BC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5590823-5246-704B-5496-86B44F35AD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7CBC922-8C6C-CC62-2985-1839F88E9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8781CE-3669-8C44-BAB8-05028B8C1976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44160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400675" y="11001375"/>
            <a:ext cx="12344400" cy="2376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7897475" y="11001375"/>
            <a:ext cx="12345988" cy="2376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7DA86F-B187-1297-DFE0-28639AAF19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5B620-5D94-7246-A50F-AF757160721D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356846-8807-C031-B3C8-324142548E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D0359D-B256-9FDF-C3F3-D4DD720C08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41A9FD-7616-FF4E-89A0-59D203B09FCC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824039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20838" y="1585913"/>
            <a:ext cx="29162375" cy="6600825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20838" y="8864600"/>
            <a:ext cx="14316075" cy="3695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620838" y="12560300"/>
            <a:ext cx="14316075" cy="228187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6460788" y="8864600"/>
            <a:ext cx="14322425" cy="3695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6460788" y="12560300"/>
            <a:ext cx="14322425" cy="228187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CAC7BFE-891B-3125-878A-BFF4CCB5C5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87D10-4467-C141-A86D-0CD5F0B86C94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B5AD1D1-01D9-2218-B6CA-B83E4FA9A4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A6A0DDC-4006-37F9-99DE-E12ECECA96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985CD-F702-9C45-B4AB-5979F5A42145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440376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0ED8D35-9FBD-8D91-7EF8-A3CB0BE33B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059DA-3FB0-9241-8C55-6A8C75A57E26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46745EE-333E-E8CD-92AB-A577F9AB22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128F354-8E8E-189B-485E-C88F3BF822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1525C7-1630-1F43-B8C0-4F4C9265B797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715399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9B3A12-6F9D-72AB-15A4-3ED0B5353D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C6C59-50AB-384B-9FA5-F86C608C8D1A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491CA5E-3264-1BA1-E37E-22D538A0EA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20F3486-F60A-410D-FABE-6AF8B23AD5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F4E797-EE6A-AD46-9903-D67DAE9A4228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1521448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20838" y="1576388"/>
            <a:ext cx="10660062" cy="67119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669838" y="1576388"/>
            <a:ext cx="18113375" cy="33802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20838" y="8288338"/>
            <a:ext cx="10660062" cy="270906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DAA3EA-E06C-B579-B7FC-F9AA5AD177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187BE-B2F4-8146-933C-3F9C13C2DCD6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104C90-ED12-346C-CB26-5439E31F9B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7E6B41-7BAE-9864-93D4-ABD67EE01B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A3B5C2-9FB3-A948-9994-2402A5BC4EB4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87343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F01B8B3-D7A6-B852-CA68-5F83368155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94DD57B-7D6E-4EFE-4914-B5D9C5BFC8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D83DA39-5638-C634-C1AC-14D26966CC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98716E-6145-0547-AFA3-CC171B581A11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098094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51588" y="27724100"/>
            <a:ext cx="19442112" cy="32718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351588" y="3538538"/>
            <a:ext cx="19442112" cy="23763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351588" y="30995938"/>
            <a:ext cx="19442112" cy="4648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7BC6EE-5CB8-1E1F-5802-D0EF5F4DA5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EE53E-7EDC-B54A-8D20-0F261D6F73C2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D642DA-0197-9029-6C6C-C6DB1431F4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140D32-1562-7A3A-60F4-514DC8D549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6261CF-A0F0-E74B-AF3C-8BAE854CBE43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369569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454DD2F-9CFB-8806-E188-687B5378C5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60BD5-5A48-9E4B-A817-A763855B2138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4652C93-6F3E-5D69-6CD6-2864765327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33EEF9C-2699-920A-8DF5-62217E3CB0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1B2A2-92A7-E147-B2B8-ACC3C1297731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090099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24033163" y="1100138"/>
            <a:ext cx="6210300" cy="33664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400675" y="1100138"/>
            <a:ext cx="18480088" cy="33664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A40BA11-E913-E9D9-391C-486E2B6664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915FA-6186-2744-9B32-EFC0CB0F5B94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F7B0329-A4D3-80A7-DC72-A68A04D723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88A22CA-C3E9-59FF-E718-A47CAF50FB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151391-65CF-F042-8BBE-8259F5F79E32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61232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9050" y="25449213"/>
            <a:ext cx="27544713" cy="7866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59050" y="16786225"/>
            <a:ext cx="27544713" cy="86629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38638F-6760-6522-2DC0-3B2C3E609B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9754B19-51C9-A06E-4D79-5C3F212DA4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196C5CD-FAFD-720D-0A62-E94936F481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9677B4-285A-C04B-870C-74B3D4EA4904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3940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620838" y="9240838"/>
            <a:ext cx="14504987" cy="26165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6278225" y="9240838"/>
            <a:ext cx="14504988" cy="26165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8C1766-E4A8-BA9F-719B-0E460ACC77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329FE6-0260-0747-F663-323B288C95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5173FD-617B-6290-90A6-0B673E32E3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25BF43-7A00-564E-9B85-F99015FCACA2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94439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20838" y="1585913"/>
            <a:ext cx="29162375" cy="6600825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20838" y="8864600"/>
            <a:ext cx="14316075" cy="3695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620838" y="12560300"/>
            <a:ext cx="14316075" cy="228187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6460788" y="8864600"/>
            <a:ext cx="14322425" cy="3695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6460788" y="12560300"/>
            <a:ext cx="14322425" cy="228187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EB95636-6364-644D-BE93-EFF197C869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C80DEE6-9E94-6347-D704-5A47D87092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2076CE7-3259-263F-FB91-6D3DF8D4FD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B0EA26-7DFC-F24F-B3BB-8CCB4000BA0D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2128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F62A790-5DA3-511D-97B2-1D2C6DCE3A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E366CA7-6435-3A3D-0382-5B9E2F80EC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FF5AB54-EC5D-0C7F-4B56-5479425A46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D0D548-F775-D94C-B231-D1AD1E71CA5E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411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187F755-2194-6FFE-9DD7-DDAD7C0DE2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DF05527-E6C3-76B4-D87A-7770668AAA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18D2412-8225-07A4-8A93-B8ED8A54AF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7117CE-937F-BC4E-9BB7-C1C5C434CD56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4215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20838" y="1576388"/>
            <a:ext cx="10660062" cy="67119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669838" y="1576388"/>
            <a:ext cx="18113375" cy="33802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20838" y="8288338"/>
            <a:ext cx="10660062" cy="270906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CA4FD9-162A-1694-6902-E5A638B74A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4BECB1-4E24-E791-F5A0-DA6F096E1B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6B9D08-C3ED-2489-DADB-4B9D119518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E3C5A-1DEC-BB42-8932-5AB3F31193A3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83909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51588" y="27724100"/>
            <a:ext cx="19442112" cy="32718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351588" y="3538538"/>
            <a:ext cx="19442112" cy="23763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351588" y="30995938"/>
            <a:ext cx="19442112" cy="4648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509BE0-7814-7A36-DA25-6B9EC43F92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429D45-4E74-3661-42B2-EBE2CDA482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EE15FE-F0E8-91EF-6FB6-7A90BCFF6B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0477DD-711D-2245-9322-E588F13D0936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70796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7C15412-3BBC-5E4B-6719-45156F89D4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620838" y="1604963"/>
            <a:ext cx="29162375" cy="658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1480" tIns="205740" rIns="411480" bIns="2057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257719B-C96E-6F4B-E0AA-A6E7ADFD78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620838" y="9240838"/>
            <a:ext cx="29162375" cy="261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1480" tIns="205740" rIns="411480" bIns="2057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/>
              <a:t>Haga clic para modificar el estilo de texto del patrón</a:t>
            </a:r>
          </a:p>
          <a:p>
            <a:pPr lvl="1"/>
            <a:r>
              <a:rPr lang="es-CO" altLang="es-CO"/>
              <a:t>Segundo nivel</a:t>
            </a:r>
          </a:p>
          <a:p>
            <a:pPr lvl="2"/>
            <a:r>
              <a:rPr lang="es-CO" altLang="es-CO"/>
              <a:t>Tercer nivel</a:t>
            </a:r>
          </a:p>
          <a:p>
            <a:pPr lvl="3"/>
            <a:r>
              <a:rPr lang="es-CO" altLang="es-CO"/>
              <a:t>Cuarto nivel</a:t>
            </a:r>
          </a:p>
          <a:p>
            <a:pPr lvl="4"/>
            <a:r>
              <a:rPr lang="es-CO" altLang="es-CO"/>
              <a:t>Quinto nivel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6E81C5FA-5F17-CBAC-DE17-6BBC45DC185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20838" y="36083875"/>
            <a:ext cx="7559675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1480" tIns="205740" rIns="411480" bIns="205740" numCol="1" anchor="t" anchorCtr="0" compatLnSpc="1">
            <a:prstTxWarp prst="textNoShape">
              <a:avLst/>
            </a:prstTxWarp>
          </a:bodyPr>
          <a:lstStyle>
            <a:lvl1pPr>
              <a:defRPr sz="45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CE1586A-8207-1C69-546B-2A2FCD4F09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071225" y="36083875"/>
            <a:ext cx="102616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1480" tIns="205740" rIns="411480" bIns="205740" numCol="1" anchor="t" anchorCtr="0" compatLnSpc="1">
            <a:prstTxWarp prst="textNoShape">
              <a:avLst/>
            </a:prstTxWarp>
          </a:bodyPr>
          <a:lstStyle>
            <a:lvl1pPr algn="ctr">
              <a:defRPr sz="45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FB24047E-FC65-F20C-EAD5-76632360538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223538" y="36083875"/>
            <a:ext cx="7559675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1480" tIns="205740" rIns="411480" bIns="205740" numCol="1" anchor="t" anchorCtr="0" compatLnSpc="1">
            <a:prstTxWarp prst="textNoShape">
              <a:avLst/>
            </a:prstTxWarp>
          </a:bodyPr>
          <a:lstStyle>
            <a:lvl1pPr algn="r">
              <a:defRPr sz="450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fld id="{5C607464-55CE-5448-98E1-4038F304D87B}" type="slidenum">
              <a:rPr lang="es-CO" altLang="es-CO"/>
              <a:pPr/>
              <a:t>‹Nº›</a:t>
            </a:fld>
            <a:endParaRPr lang="es-CO" altLang="es-CO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7F4FF875-041D-E8DE-3661-BE90E8FD1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09625" cy="132016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11480" tIns="205740" rIns="411480" bIns="205740" anchor="ctr"/>
          <a:lstStyle>
            <a:lvl1pPr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s-ES" altLang="es-CO" sz="10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F80EF899-E242-BF0A-9D85-DC90DE059010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0838" y="8361363"/>
            <a:ext cx="2862262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921C7EDD-1D77-CC53-FFD4-7E77421A9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201650"/>
            <a:ext cx="809625" cy="132016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11480" tIns="205740" rIns="411480" bIns="205740" anchor="ctr"/>
          <a:lstStyle>
            <a:lvl1pPr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s-ES" altLang="es-CO" sz="10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C3DA7837-8619-0BD3-2494-9B3C8DFF2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403300"/>
            <a:ext cx="809625" cy="132016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11480" tIns="205740" rIns="411480" bIns="205740" anchor="ctr"/>
          <a:lstStyle>
            <a:lvl1pPr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s-ES" altLang="es-CO" sz="108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7" r:id="rId1"/>
    <p:sldLayoutId id="2147484637" r:id="rId2"/>
    <p:sldLayoutId id="2147484638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</p:sldLayoutIdLst>
  <p:txStyles>
    <p:titleStyle>
      <a:lvl1pPr algn="l" defTabSz="4114800" rtl="0" eaLnBrk="0" fontAlgn="base" hangingPunct="0">
        <a:spcBef>
          <a:spcPct val="0"/>
        </a:spcBef>
        <a:spcAft>
          <a:spcPct val="0"/>
        </a:spcAft>
        <a:defRPr sz="198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l" defTabSz="4114800" rtl="0" eaLnBrk="0" fontAlgn="base" hangingPunct="0">
        <a:spcBef>
          <a:spcPct val="0"/>
        </a:spcBef>
        <a:spcAft>
          <a:spcPct val="0"/>
        </a:spcAft>
        <a:defRPr sz="19800">
          <a:solidFill>
            <a:schemeClr val="tx2"/>
          </a:solidFill>
          <a:latin typeface="Garamond" pitchFamily="18" charset="0"/>
          <a:ea typeface="MS PGothic" pitchFamily="34" charset="-128"/>
          <a:cs typeface="MS PGothic" charset="0"/>
        </a:defRPr>
      </a:lvl2pPr>
      <a:lvl3pPr algn="l" defTabSz="4114800" rtl="0" eaLnBrk="0" fontAlgn="base" hangingPunct="0">
        <a:spcBef>
          <a:spcPct val="0"/>
        </a:spcBef>
        <a:spcAft>
          <a:spcPct val="0"/>
        </a:spcAft>
        <a:defRPr sz="19800">
          <a:solidFill>
            <a:schemeClr val="tx2"/>
          </a:solidFill>
          <a:latin typeface="Garamond" pitchFamily="18" charset="0"/>
          <a:ea typeface="MS PGothic" pitchFamily="34" charset="-128"/>
          <a:cs typeface="MS PGothic" charset="0"/>
        </a:defRPr>
      </a:lvl3pPr>
      <a:lvl4pPr algn="l" defTabSz="4114800" rtl="0" eaLnBrk="0" fontAlgn="base" hangingPunct="0">
        <a:spcBef>
          <a:spcPct val="0"/>
        </a:spcBef>
        <a:spcAft>
          <a:spcPct val="0"/>
        </a:spcAft>
        <a:defRPr sz="19800">
          <a:solidFill>
            <a:schemeClr val="tx2"/>
          </a:solidFill>
          <a:latin typeface="Garamond" pitchFamily="18" charset="0"/>
          <a:ea typeface="MS PGothic" pitchFamily="34" charset="-128"/>
          <a:cs typeface="MS PGothic" charset="0"/>
        </a:defRPr>
      </a:lvl4pPr>
      <a:lvl5pPr algn="l" defTabSz="4114800" rtl="0" eaLnBrk="0" fontAlgn="base" hangingPunct="0">
        <a:spcBef>
          <a:spcPct val="0"/>
        </a:spcBef>
        <a:spcAft>
          <a:spcPct val="0"/>
        </a:spcAft>
        <a:defRPr sz="19800">
          <a:solidFill>
            <a:schemeClr val="tx2"/>
          </a:solidFill>
          <a:latin typeface="Garamond" pitchFamily="18" charset="0"/>
          <a:ea typeface="MS PGothic" pitchFamily="34" charset="-128"/>
          <a:cs typeface="MS PGothic" charset="0"/>
        </a:defRPr>
      </a:lvl5pPr>
      <a:lvl6pPr marL="457200" algn="l" defTabSz="4114800" rtl="0" fontAlgn="base">
        <a:spcBef>
          <a:spcPct val="0"/>
        </a:spcBef>
        <a:spcAft>
          <a:spcPct val="0"/>
        </a:spcAft>
        <a:defRPr sz="19800">
          <a:solidFill>
            <a:schemeClr val="tx2"/>
          </a:solidFill>
          <a:latin typeface="Garamond" pitchFamily="18" charset="0"/>
        </a:defRPr>
      </a:lvl6pPr>
      <a:lvl7pPr marL="914400" algn="l" defTabSz="4114800" rtl="0" fontAlgn="base">
        <a:spcBef>
          <a:spcPct val="0"/>
        </a:spcBef>
        <a:spcAft>
          <a:spcPct val="0"/>
        </a:spcAft>
        <a:defRPr sz="19800">
          <a:solidFill>
            <a:schemeClr val="tx2"/>
          </a:solidFill>
          <a:latin typeface="Garamond" pitchFamily="18" charset="0"/>
        </a:defRPr>
      </a:lvl7pPr>
      <a:lvl8pPr marL="1371600" algn="l" defTabSz="4114800" rtl="0" fontAlgn="base">
        <a:spcBef>
          <a:spcPct val="0"/>
        </a:spcBef>
        <a:spcAft>
          <a:spcPct val="0"/>
        </a:spcAft>
        <a:defRPr sz="19800">
          <a:solidFill>
            <a:schemeClr val="tx2"/>
          </a:solidFill>
          <a:latin typeface="Garamond" pitchFamily="18" charset="0"/>
        </a:defRPr>
      </a:lvl8pPr>
      <a:lvl9pPr marL="1828800" algn="l" defTabSz="4114800" rtl="0" fontAlgn="base">
        <a:spcBef>
          <a:spcPct val="0"/>
        </a:spcBef>
        <a:spcAft>
          <a:spcPct val="0"/>
        </a:spcAft>
        <a:defRPr sz="19800">
          <a:solidFill>
            <a:schemeClr val="tx2"/>
          </a:solidFill>
          <a:latin typeface="Garamond" pitchFamily="18" charset="0"/>
        </a:defRPr>
      </a:lvl9pPr>
    </p:titleStyle>
    <p:bodyStyle>
      <a:lvl1pPr marL="1543050" indent="-1543050" algn="l" defTabSz="41148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12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3343275" indent="-1285875" algn="l" defTabSz="41148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10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5143500" indent="-1028700" algn="l" defTabSz="41148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9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7200900" indent="-1028700" algn="l" defTabSz="41148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81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9258300" indent="-1028700" algn="l" defTabSz="41148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sz="81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9715500" indent="-1028700" algn="l" defTabSz="4114800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sz="8100">
          <a:solidFill>
            <a:schemeClr val="tx1"/>
          </a:solidFill>
          <a:latin typeface="+mn-lt"/>
        </a:defRPr>
      </a:lvl6pPr>
      <a:lvl7pPr marL="10172700" indent="-1028700" algn="l" defTabSz="4114800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sz="8100">
          <a:solidFill>
            <a:schemeClr val="tx1"/>
          </a:solidFill>
          <a:latin typeface="+mn-lt"/>
        </a:defRPr>
      </a:lvl7pPr>
      <a:lvl8pPr marL="10629900" indent="-1028700" algn="l" defTabSz="4114800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sz="8100">
          <a:solidFill>
            <a:schemeClr val="tx1"/>
          </a:solidFill>
          <a:latin typeface="+mn-lt"/>
        </a:defRPr>
      </a:lvl8pPr>
      <a:lvl9pPr marL="11087100" indent="-1028700" algn="l" defTabSz="4114800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sz="8100">
          <a:solidFill>
            <a:schemeClr val="tx1"/>
          </a:solidFill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5763A30B-1D52-ABD8-258B-E2B074B729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400675" y="1100138"/>
            <a:ext cx="24842788" cy="882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1480" tIns="205740" rIns="411480" bIns="20574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cambiar el estilo de título	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4645C537-ABAD-8598-FB83-7C8DD8E2AF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400675" y="11001375"/>
            <a:ext cx="24842788" cy="2376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1480" tIns="205740" rIns="411480" bIns="2057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F0B27679-7658-5FAA-B95F-AE7200435B3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3413" y="36083875"/>
            <a:ext cx="675005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1480" tIns="205740" rIns="411480" bIns="205740" numCol="1" anchor="t" anchorCtr="0" compatLnSpc="1">
            <a:prstTxWarp prst="textNoShape">
              <a:avLst/>
            </a:prstTxWarp>
          </a:bodyPr>
          <a:lstStyle>
            <a:lvl1pPr algn="r">
              <a:defRPr sz="450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AB4D740-C96F-D446-B55A-74A01ADC5408}" type="datetimeFigureOut">
              <a:rPr lang="es-ES"/>
              <a:pPr>
                <a:defRPr/>
              </a:pPr>
              <a:t>10/07/2022</a:t>
            </a:fld>
            <a:endParaRPr lang="es-ES"/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3CE64E9E-A77B-E1D6-1BE1-23781956634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610975" y="36083875"/>
            <a:ext cx="102616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1480" tIns="205740" rIns="411480" bIns="205740" numCol="1" anchor="t" anchorCtr="0" compatLnSpc="1">
            <a:prstTxWarp prst="textNoShape">
              <a:avLst/>
            </a:prstTxWarp>
          </a:bodyPr>
          <a:lstStyle>
            <a:lvl1pPr algn="ctr">
              <a:defRPr sz="45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D77EC411-EB52-7616-4C39-35DB17784E5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00675" y="36083875"/>
            <a:ext cx="459105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1480" tIns="205740" rIns="411480" bIns="205740" numCol="1" anchor="t" anchorCtr="0" compatLnSpc="1">
            <a:prstTxWarp prst="textNoShape">
              <a:avLst/>
            </a:prstTxWarp>
          </a:bodyPr>
          <a:lstStyle>
            <a:lvl1pPr>
              <a:defRPr sz="63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425BA950-8634-C148-A56D-A596E4A15CEA}" type="slidenum">
              <a:rPr lang="es-ES" altLang="es-CO"/>
              <a:pPr/>
              <a:t>‹Nº›</a:t>
            </a:fld>
            <a:endParaRPr lang="es-ES" altLang="es-CO"/>
          </a:p>
        </p:txBody>
      </p:sp>
      <p:sp>
        <p:nvSpPr>
          <p:cNvPr id="2055" name="Line 7">
            <a:extLst>
              <a:ext uri="{FF2B5EF4-FFF2-40B4-BE49-F238E27FC236}">
                <a16:creationId xmlns:a16="http://schemas.microsoft.com/office/drawing/2014/main" id="{7A5B4394-C959-B8DC-5CD5-9A6D131917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60925" y="1760538"/>
            <a:ext cx="0" cy="74803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13320" name="Oval 8">
            <a:extLst>
              <a:ext uri="{FF2B5EF4-FFF2-40B4-BE49-F238E27FC236}">
                <a16:creationId xmlns:a16="http://schemas.microsoft.com/office/drawing/2014/main" id="{F5A9510F-059F-9133-4634-CAE9E06C9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840288"/>
            <a:ext cx="811213" cy="13208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11480" tIns="205740" rIns="411480" bIns="205740" anchor="ctr"/>
          <a:lstStyle>
            <a:lvl1pPr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s-ES" altLang="es-CO" sz="10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321" name="Oval 9">
            <a:extLst>
              <a:ext uri="{FF2B5EF4-FFF2-40B4-BE49-F238E27FC236}">
                <a16:creationId xmlns:a16="http://schemas.microsoft.com/office/drawing/2014/main" id="{08342A64-CBAE-9550-9DE3-37FDE864D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2938" y="4840288"/>
            <a:ext cx="809625" cy="13208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11480" tIns="205740" rIns="411480" bIns="205740" anchor="ctr"/>
          <a:lstStyle>
            <a:lvl1pPr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s-ES" altLang="es-CO" sz="10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322" name="Oval 10">
            <a:extLst>
              <a:ext uri="{FF2B5EF4-FFF2-40B4-BE49-F238E27FC236}">
                <a16:creationId xmlns:a16="http://schemas.microsoft.com/office/drawing/2014/main" id="{3F161413-4B42-CE33-8450-7A66BCC360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6125" y="4840288"/>
            <a:ext cx="809625" cy="13208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11480" tIns="205740" rIns="411480" bIns="205740" anchor="ctr"/>
          <a:lstStyle>
            <a:lvl1pPr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s-ES" altLang="es-CO" sz="108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8" r:id="rId1"/>
    <p:sldLayoutId id="2147484647" r:id="rId2"/>
    <p:sldLayoutId id="2147484648" r:id="rId3"/>
    <p:sldLayoutId id="2147484649" r:id="rId4"/>
    <p:sldLayoutId id="2147484650" r:id="rId5"/>
    <p:sldLayoutId id="2147484651" r:id="rId6"/>
    <p:sldLayoutId id="2147484652" r:id="rId7"/>
    <p:sldLayoutId id="2147484653" r:id="rId8"/>
    <p:sldLayoutId id="2147484654" r:id="rId9"/>
    <p:sldLayoutId id="2147484655" r:id="rId10"/>
    <p:sldLayoutId id="2147484656" r:id="rId11"/>
  </p:sldLayoutIdLst>
  <p:txStyles>
    <p:titleStyle>
      <a:lvl1pPr algn="l" defTabSz="4114800" rtl="0" eaLnBrk="0" fontAlgn="base" hangingPunct="0">
        <a:spcBef>
          <a:spcPct val="0"/>
        </a:spcBef>
        <a:spcAft>
          <a:spcPct val="0"/>
        </a:spcAft>
        <a:defRPr sz="189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l" defTabSz="4114800" rtl="0" eaLnBrk="0" fontAlgn="base" hangingPunct="0">
        <a:spcBef>
          <a:spcPct val="0"/>
        </a:spcBef>
        <a:spcAft>
          <a:spcPct val="0"/>
        </a:spcAft>
        <a:defRPr sz="189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2pPr>
      <a:lvl3pPr algn="l" defTabSz="4114800" rtl="0" eaLnBrk="0" fontAlgn="base" hangingPunct="0">
        <a:spcBef>
          <a:spcPct val="0"/>
        </a:spcBef>
        <a:spcAft>
          <a:spcPct val="0"/>
        </a:spcAft>
        <a:defRPr sz="189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3pPr>
      <a:lvl4pPr algn="l" defTabSz="4114800" rtl="0" eaLnBrk="0" fontAlgn="base" hangingPunct="0">
        <a:spcBef>
          <a:spcPct val="0"/>
        </a:spcBef>
        <a:spcAft>
          <a:spcPct val="0"/>
        </a:spcAft>
        <a:defRPr sz="189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4pPr>
      <a:lvl5pPr algn="l" defTabSz="4114800" rtl="0" eaLnBrk="0" fontAlgn="base" hangingPunct="0">
        <a:spcBef>
          <a:spcPct val="0"/>
        </a:spcBef>
        <a:spcAft>
          <a:spcPct val="0"/>
        </a:spcAft>
        <a:defRPr sz="18900">
          <a:solidFill>
            <a:schemeClr val="tx2"/>
          </a:solidFill>
          <a:latin typeface="Arial" charset="0"/>
          <a:ea typeface="MS PGothic" pitchFamily="34" charset="-128"/>
          <a:cs typeface="MS PGothic" charset="0"/>
        </a:defRPr>
      </a:lvl5pPr>
      <a:lvl6pPr marL="457200" algn="l" defTabSz="4114800" rtl="0" fontAlgn="base">
        <a:spcBef>
          <a:spcPct val="0"/>
        </a:spcBef>
        <a:spcAft>
          <a:spcPct val="0"/>
        </a:spcAft>
        <a:defRPr sz="18900">
          <a:solidFill>
            <a:schemeClr val="tx2"/>
          </a:solidFill>
          <a:latin typeface="Arial" charset="0"/>
        </a:defRPr>
      </a:lvl6pPr>
      <a:lvl7pPr marL="914400" algn="l" defTabSz="4114800" rtl="0" fontAlgn="base">
        <a:spcBef>
          <a:spcPct val="0"/>
        </a:spcBef>
        <a:spcAft>
          <a:spcPct val="0"/>
        </a:spcAft>
        <a:defRPr sz="18900">
          <a:solidFill>
            <a:schemeClr val="tx2"/>
          </a:solidFill>
          <a:latin typeface="Arial" charset="0"/>
        </a:defRPr>
      </a:lvl7pPr>
      <a:lvl8pPr marL="1371600" algn="l" defTabSz="4114800" rtl="0" fontAlgn="base">
        <a:spcBef>
          <a:spcPct val="0"/>
        </a:spcBef>
        <a:spcAft>
          <a:spcPct val="0"/>
        </a:spcAft>
        <a:defRPr sz="18900">
          <a:solidFill>
            <a:schemeClr val="tx2"/>
          </a:solidFill>
          <a:latin typeface="Arial" charset="0"/>
        </a:defRPr>
      </a:lvl8pPr>
      <a:lvl9pPr marL="1828800" algn="l" defTabSz="4114800" rtl="0" fontAlgn="base">
        <a:spcBef>
          <a:spcPct val="0"/>
        </a:spcBef>
        <a:spcAft>
          <a:spcPct val="0"/>
        </a:spcAft>
        <a:defRPr sz="18900">
          <a:solidFill>
            <a:schemeClr val="tx2"/>
          </a:solidFill>
          <a:latin typeface="Arial" charset="0"/>
        </a:defRPr>
      </a:lvl9pPr>
    </p:titleStyle>
    <p:bodyStyle>
      <a:lvl1pPr marL="1543050" indent="-1543050" algn="l" defTabSz="41148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135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1pPr>
      <a:lvl2pPr marL="3343275" indent="-1285875" algn="l" defTabSz="41148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12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2pPr>
      <a:lvl3pPr marL="5143500" indent="-1028700" algn="l" defTabSz="41148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108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3pPr>
      <a:lvl4pPr marL="7200900" indent="-1028700" algn="l" defTabSz="41148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90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4pPr>
      <a:lvl5pPr marL="9258300" indent="-1028700" algn="l" defTabSz="4114800" rtl="0" eaLnBrk="0" fontAlgn="base" hangingPunct="0">
        <a:spcBef>
          <a:spcPct val="20000"/>
        </a:spcBef>
        <a:spcAft>
          <a:spcPct val="0"/>
        </a:spcAft>
        <a:buChar char="•"/>
        <a:defRPr sz="90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5pPr>
      <a:lvl6pPr marL="9715500" indent="-1028700" algn="l" defTabSz="4114800" rtl="0" fontAlgn="base">
        <a:spcBef>
          <a:spcPct val="20000"/>
        </a:spcBef>
        <a:spcAft>
          <a:spcPct val="0"/>
        </a:spcAft>
        <a:buChar char="•"/>
        <a:defRPr sz="9000">
          <a:solidFill>
            <a:schemeClr val="tx2"/>
          </a:solidFill>
          <a:latin typeface="+mn-lt"/>
        </a:defRPr>
      </a:lvl6pPr>
      <a:lvl7pPr marL="10172700" indent="-1028700" algn="l" defTabSz="4114800" rtl="0" fontAlgn="base">
        <a:spcBef>
          <a:spcPct val="20000"/>
        </a:spcBef>
        <a:spcAft>
          <a:spcPct val="0"/>
        </a:spcAft>
        <a:buChar char="•"/>
        <a:defRPr sz="9000">
          <a:solidFill>
            <a:schemeClr val="tx2"/>
          </a:solidFill>
          <a:latin typeface="+mn-lt"/>
        </a:defRPr>
      </a:lvl7pPr>
      <a:lvl8pPr marL="10629900" indent="-1028700" algn="l" defTabSz="4114800" rtl="0" fontAlgn="base">
        <a:spcBef>
          <a:spcPct val="20000"/>
        </a:spcBef>
        <a:spcAft>
          <a:spcPct val="0"/>
        </a:spcAft>
        <a:buChar char="•"/>
        <a:defRPr sz="9000">
          <a:solidFill>
            <a:schemeClr val="tx2"/>
          </a:solidFill>
          <a:latin typeface="+mn-lt"/>
        </a:defRPr>
      </a:lvl8pPr>
      <a:lvl9pPr marL="11087100" indent="-1028700" algn="l" defTabSz="4114800" rtl="0" fontAlgn="base">
        <a:spcBef>
          <a:spcPct val="20000"/>
        </a:spcBef>
        <a:spcAft>
          <a:spcPct val="0"/>
        </a:spcAft>
        <a:buChar char="•"/>
        <a:defRPr sz="9000">
          <a:solidFill>
            <a:schemeClr val="tx2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>
            <a:extLst>
              <a:ext uri="{FF2B5EF4-FFF2-40B4-BE49-F238E27FC236}">
                <a16:creationId xmlns:a16="http://schemas.microsoft.com/office/drawing/2014/main" id="{59B20507-B264-24F1-488D-CEE4445C7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5907" y="424560"/>
            <a:ext cx="19875500" cy="466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1480" tIns="205740" rIns="411480" bIns="205740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s-CO" sz="6000" b="1" dirty="0">
                <a:solidFill>
                  <a:srgbClr val="000000"/>
                </a:solidFill>
              </a:rPr>
              <a:t>EFECTIVIDAD DEL EXPANSOR DE WILLIAMS EN EL TRATAMIENTO DE MICROGNATISMO MODERADO A SEVERO DEL MAXILAR INFERIOR.</a:t>
            </a:r>
            <a:endParaRPr lang="es-ES" altLang="es-CO" sz="6000" b="1" dirty="0"/>
          </a:p>
          <a:p>
            <a:pPr algn="ctr"/>
            <a:r>
              <a:rPr lang="es-ES" altLang="es-CO" sz="3200" dirty="0">
                <a:latin typeface="Arial" panose="020B0604020202020204" pitchFamily="34" charset="0"/>
                <a:cs typeface="Arial" panose="020B0604020202020204" pitchFamily="34" charset="0"/>
              </a:rPr>
              <a:t>DUARTE L, LÓPEZ F, NORATO N, PEDRAZA C, VELANDIA L, ARDILA G.</a:t>
            </a:r>
            <a:r>
              <a:rPr lang="es-CO" altLang="es-CO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_tradnl" altLang="es-CO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_tradnl" altLang="es-CO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_tradnl" altLang="es-CO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Rectangle 16">
            <a:extLst>
              <a:ext uri="{FF2B5EF4-FFF2-40B4-BE49-F238E27FC236}">
                <a16:creationId xmlns:a16="http://schemas.microsoft.com/office/drawing/2014/main" id="{1C30C174-E406-7662-6EDC-FABD67884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108" y="7561115"/>
            <a:ext cx="1018958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ES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El aparato de expansión de Williams se ha propuesto como una posibilidad de corregir el apiñamiento en el maxilar inferior. </a:t>
            </a:r>
          </a:p>
          <a:p>
            <a:pPr algn="just" eaLnBrk="1" hangingPunct="1"/>
            <a:r>
              <a:rPr lang="es-ES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Este se compone de dos largos alambres en acero inoxidable, soldados a cada una de las bandas de los primeros molares inferiores permanentes, hasta las caras linguales de los incisivos inferiores, conectados a un tornillo de expansión.</a:t>
            </a:r>
          </a:p>
        </p:txBody>
      </p:sp>
      <p:sp>
        <p:nvSpPr>
          <p:cNvPr id="3080" name="Text Box 18">
            <a:extLst>
              <a:ext uri="{FF2B5EF4-FFF2-40B4-BE49-F238E27FC236}">
                <a16:creationId xmlns:a16="http://schemas.microsoft.com/office/drawing/2014/main" id="{7F6F34A1-6CBF-8137-57DB-C0567756DAC6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922307" y="18901738"/>
            <a:ext cx="9715500" cy="823913"/>
          </a:xfrm>
          <a:prstGeom prst="rect">
            <a:avLst/>
          </a:prstGeom>
          <a:solidFill>
            <a:srgbClr val="699C1C"/>
          </a:solidFill>
          <a:ln>
            <a:noFill/>
          </a:ln>
          <a:effectLst>
            <a:outerShdw dist="287368" dir="189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defTabSz="4114800">
              <a:spcBef>
                <a:spcPct val="50000"/>
              </a:spcBef>
              <a:defRPr/>
            </a:pPr>
            <a:r>
              <a:rPr lang="es-CO" sz="4800" b="1" u="sng" dirty="0">
                <a:solidFill>
                  <a:srgbClr val="000000"/>
                </a:solidFill>
                <a:latin typeface="+mj-lt"/>
                <a:ea typeface="+mn-ea"/>
                <a:cs typeface="Times New Roman" pitchFamily="18" charset="0"/>
              </a:rPr>
              <a:t>Objetivo</a:t>
            </a:r>
            <a:r>
              <a:rPr lang="es-ES" sz="4800" b="1" u="sng" dirty="0">
                <a:solidFill>
                  <a:srgbClr val="000000"/>
                </a:solidFill>
                <a:latin typeface="+mj-lt"/>
                <a:ea typeface="+mn-ea"/>
              </a:rPr>
              <a:t> </a:t>
            </a:r>
          </a:p>
        </p:txBody>
      </p:sp>
      <p:sp>
        <p:nvSpPr>
          <p:cNvPr id="3081" name="Text Box 19">
            <a:extLst>
              <a:ext uri="{FF2B5EF4-FFF2-40B4-BE49-F238E27FC236}">
                <a16:creationId xmlns:a16="http://schemas.microsoft.com/office/drawing/2014/main" id="{70DB5EEE-EEC8-6E40-B0CF-7384CDA72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525" y="6592888"/>
            <a:ext cx="9432925" cy="823912"/>
          </a:xfrm>
          <a:prstGeom prst="rect">
            <a:avLst/>
          </a:prstGeom>
          <a:solidFill>
            <a:srgbClr val="699C1C"/>
          </a:solidFill>
          <a:ln>
            <a:noFill/>
          </a:ln>
          <a:effectLst>
            <a:outerShdw dist="287368" dir="189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defTabSz="4114800">
              <a:spcBef>
                <a:spcPct val="50000"/>
              </a:spcBef>
              <a:defRPr/>
            </a:pPr>
            <a:r>
              <a:rPr lang="es-CO" sz="4800" b="1" u="sng" dirty="0">
                <a:latin typeface="+mj-lt"/>
                <a:ea typeface="+mn-ea"/>
                <a:cs typeface="Times New Roman" pitchFamily="18" charset="0"/>
              </a:rPr>
              <a:t>Contexto</a:t>
            </a:r>
            <a:r>
              <a:rPr lang="en-US" sz="4800" b="1" u="sng" dirty="0">
                <a:latin typeface="Arial" charset="0"/>
                <a:ea typeface="+mn-ea"/>
              </a:rPr>
              <a:t> </a:t>
            </a:r>
            <a:endParaRPr lang="es-ES" sz="4800" b="1" u="sng" dirty="0">
              <a:latin typeface="Arial" charset="0"/>
              <a:ea typeface="+mn-ea"/>
            </a:endParaRPr>
          </a:p>
        </p:txBody>
      </p:sp>
      <p:sp>
        <p:nvSpPr>
          <p:cNvPr id="5126" name="Rectangle 21">
            <a:extLst>
              <a:ext uri="{FF2B5EF4-FFF2-40B4-BE49-F238E27FC236}">
                <a16:creationId xmlns:a16="http://schemas.microsoft.com/office/drawing/2014/main" id="{070E2EF2-916B-44A6-147B-628B5DBB4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942" y="19890435"/>
            <a:ext cx="9715502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ES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Evaluar sobre modelos de estudio la cantidad de expansión transversal lograda con el aparato de Williams en pacientes de   6 a 12 años de edad, con </a:t>
            </a:r>
            <a:r>
              <a:rPr lang="es-ES" altLang="es-CO" sz="4000" dirty="0" err="1">
                <a:latin typeface="Arial" panose="020B0604020202020204" pitchFamily="34" charset="0"/>
                <a:cs typeface="Arial" panose="020B0604020202020204" pitchFamily="34" charset="0"/>
              </a:rPr>
              <a:t>micrognatismo</a:t>
            </a:r>
            <a:r>
              <a:rPr lang="es-ES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 moderado a severo en el maxilar inferior</a:t>
            </a:r>
            <a:endParaRPr lang="es-CO" altLang="es-CO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7" name="Rectangle 27">
            <a:extLst>
              <a:ext uri="{FF2B5EF4-FFF2-40B4-BE49-F238E27FC236}">
                <a16:creationId xmlns:a16="http://schemas.microsoft.com/office/drawing/2014/main" id="{699F621C-0E7C-8EF7-0609-69FCF960B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554163"/>
            <a:ext cx="184150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_tradnl" altLang="es-CO"/>
          </a:p>
        </p:txBody>
      </p:sp>
      <p:sp>
        <p:nvSpPr>
          <p:cNvPr id="5128" name="Rectangle 30">
            <a:extLst>
              <a:ext uri="{FF2B5EF4-FFF2-40B4-BE49-F238E27FC236}">
                <a16:creationId xmlns:a16="http://schemas.microsoft.com/office/drawing/2014/main" id="{E4628E88-BA3C-37FB-9E54-AE86EFEB2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165513"/>
            <a:ext cx="18415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_tradnl" altLang="es-CO"/>
          </a:p>
        </p:txBody>
      </p:sp>
      <p:sp>
        <p:nvSpPr>
          <p:cNvPr id="5129" name="Rectangle 33">
            <a:extLst>
              <a:ext uri="{FF2B5EF4-FFF2-40B4-BE49-F238E27FC236}">
                <a16:creationId xmlns:a16="http://schemas.microsoft.com/office/drawing/2014/main" id="{9A2444CA-AC7B-41F7-61FB-6425731CA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122650"/>
            <a:ext cx="184150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_tradnl" altLang="es-CO"/>
          </a:p>
        </p:txBody>
      </p:sp>
      <p:sp>
        <p:nvSpPr>
          <p:cNvPr id="3092" name="Rectangle 36">
            <a:extLst>
              <a:ext uri="{FF2B5EF4-FFF2-40B4-BE49-F238E27FC236}">
                <a16:creationId xmlns:a16="http://schemas.microsoft.com/office/drawing/2014/main" id="{6DBB1849-FACD-2EE0-296E-7A003A5B834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1658972" y="24928062"/>
            <a:ext cx="9161462" cy="831850"/>
          </a:xfrm>
          <a:prstGeom prst="rect">
            <a:avLst/>
          </a:prstGeom>
          <a:solidFill>
            <a:srgbClr val="699C1C"/>
          </a:solidFill>
          <a:ln>
            <a:noFill/>
          </a:ln>
          <a:effectLst>
            <a:outerShdw dist="287368" dir="189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defTabSz="4114800">
              <a:spcBef>
                <a:spcPct val="50000"/>
              </a:spcBef>
              <a:defRPr/>
            </a:pPr>
            <a:r>
              <a:rPr lang="es-CO" sz="4800" b="1" u="sng" dirty="0">
                <a:solidFill>
                  <a:srgbClr val="000000"/>
                </a:solidFill>
                <a:latin typeface="+mj-lt"/>
                <a:ea typeface="+mn-ea"/>
                <a:cs typeface="Times New Roman" pitchFamily="18" charset="0"/>
              </a:rPr>
              <a:t>Resultados</a:t>
            </a:r>
            <a:endParaRPr lang="es-CO" sz="4800" b="1" u="sng" dirty="0">
              <a:solidFill>
                <a:srgbClr val="000000"/>
              </a:solidFill>
              <a:latin typeface="+mj-lt"/>
              <a:ea typeface="+mn-ea"/>
            </a:endParaRPr>
          </a:p>
        </p:txBody>
      </p:sp>
      <p:sp>
        <p:nvSpPr>
          <p:cNvPr id="5131" name="Text Box 18">
            <a:extLst>
              <a:ext uri="{FF2B5EF4-FFF2-40B4-BE49-F238E27FC236}">
                <a16:creationId xmlns:a16="http://schemas.microsoft.com/office/drawing/2014/main" id="{CF0C8FCC-952B-0476-1FCC-3B43A83B8798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1045368" y="23875106"/>
            <a:ext cx="9717088" cy="823913"/>
          </a:xfrm>
          <a:prstGeom prst="rect">
            <a:avLst/>
          </a:prstGeom>
          <a:solidFill>
            <a:srgbClr val="699C1C"/>
          </a:solidFill>
          <a:ln>
            <a:noFill/>
          </a:ln>
          <a:effectLst>
            <a:outerShdw blurRad="63500" dist="287368" dir="18900000" algn="ctr" rotWithShape="0">
              <a:schemeClr val="tx1">
                <a:alpha val="50000"/>
              </a:schemeClr>
            </a:outerShdw>
          </a:effectLst>
        </p:spPr>
        <p:txBody>
          <a:bodyPr anchor="b">
            <a:spAutoFit/>
          </a:bodyPr>
          <a:lstStyle>
            <a:lvl1pPr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s-CO" sz="4800" b="1" u="sng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Método</a:t>
            </a:r>
            <a:r>
              <a:rPr lang="es-ES" sz="4800" b="1" u="sng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5133" name="Text Box 38">
            <a:extLst>
              <a:ext uri="{FF2B5EF4-FFF2-40B4-BE49-F238E27FC236}">
                <a16:creationId xmlns:a16="http://schemas.microsoft.com/office/drawing/2014/main" id="{FF07933E-F7F9-A456-3F23-DD473619BD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59819" y="33359361"/>
            <a:ext cx="10153650" cy="830263"/>
          </a:xfrm>
          <a:prstGeom prst="rect">
            <a:avLst/>
          </a:prstGeom>
          <a:solidFill>
            <a:srgbClr val="699C1C"/>
          </a:solidFill>
          <a:ln>
            <a:noFill/>
          </a:ln>
          <a:effectLst>
            <a:outerShdw blurRad="63500" dist="287368" dir="18900000" algn="ctr" rotWithShape="0">
              <a:srgbClr val="000000">
                <a:alpha val="50000"/>
              </a:srgbClr>
            </a:outerShdw>
          </a:effectLst>
        </p:spPr>
        <p:txBody>
          <a:bodyPr anchor="b">
            <a:spAutoFit/>
          </a:bodyPr>
          <a:lstStyle>
            <a:lvl1pPr>
              <a:defRPr sz="13500">
                <a:solidFill>
                  <a:schemeClr val="tx2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12600">
                <a:solidFill>
                  <a:schemeClr val="tx2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10800">
                <a:solidFill>
                  <a:schemeClr val="tx2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9000">
                <a:solidFill>
                  <a:schemeClr val="tx2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9000">
                <a:solidFill>
                  <a:schemeClr val="tx2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9000">
                <a:solidFill>
                  <a:schemeClr val="tx2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9000">
                <a:solidFill>
                  <a:schemeClr val="tx2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9000">
                <a:solidFill>
                  <a:schemeClr val="tx2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9000">
                <a:solidFill>
                  <a:schemeClr val="tx2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 defTabSz="4114800">
              <a:spcBef>
                <a:spcPct val="50000"/>
              </a:spcBef>
              <a:defRPr/>
            </a:pPr>
            <a:r>
              <a:rPr lang="en-US" sz="4800" b="1" u="sng" dirty="0" err="1">
                <a:solidFill>
                  <a:srgbClr val="000000"/>
                </a:solidFill>
                <a:latin typeface="Verdana" charset="0"/>
                <a:cs typeface="Times New Roman" charset="0"/>
              </a:rPr>
              <a:t>Referencias</a:t>
            </a:r>
            <a:r>
              <a:rPr lang="es-ES" sz="4800" b="1" u="sng" dirty="0">
                <a:solidFill>
                  <a:srgbClr val="000000"/>
                </a:solidFill>
                <a:cs typeface="Times New Roman" charset="0"/>
              </a:rPr>
              <a:t> </a:t>
            </a:r>
          </a:p>
        </p:txBody>
      </p:sp>
      <p:pic>
        <p:nvPicPr>
          <p:cNvPr id="2" name="Imagen 4">
            <a:extLst>
              <a:ext uri="{FF2B5EF4-FFF2-40B4-BE49-F238E27FC236}">
                <a16:creationId xmlns:a16="http://schemas.microsoft.com/office/drawing/2014/main" id="{D7634F2D-2C93-A725-0962-94E874F0EB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4032250"/>
            <a:ext cx="10369550" cy="1512888"/>
          </a:xfrm>
          <a:prstGeom prst="rect">
            <a:avLst/>
          </a:prstGeom>
          <a:solidFill>
            <a:srgbClr val="C5ED28"/>
          </a:solidFill>
          <a:ln w="9525">
            <a:solidFill>
              <a:srgbClr val="C5ED28"/>
            </a:solidFill>
            <a:miter lim="800000"/>
            <a:headEnd/>
            <a:tailEnd/>
          </a:ln>
        </p:spPr>
      </p:pic>
      <p:sp>
        <p:nvSpPr>
          <p:cNvPr id="5134" name="Rectángulo 3">
            <a:extLst>
              <a:ext uri="{FF2B5EF4-FFF2-40B4-BE49-F238E27FC236}">
                <a16:creationId xmlns:a16="http://schemas.microsoft.com/office/drawing/2014/main" id="{49A0AD5C-8345-E19D-759B-E0FBF1820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75958" y="26351544"/>
            <a:ext cx="909955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CO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Se encontró una expansión total de 3,30mm para la medida anterior del reborde alveolar y de 3,08mm para la medida posterior, con diferencias estadísticas significativas tanto para la medida anterior como para la posterior (p&lt;0,0001).</a:t>
            </a:r>
          </a:p>
        </p:txBody>
      </p:sp>
      <p:sp>
        <p:nvSpPr>
          <p:cNvPr id="5135" name="11 Rectángulo">
            <a:extLst>
              <a:ext uri="{FF2B5EF4-FFF2-40B4-BE49-F238E27FC236}">
                <a16:creationId xmlns:a16="http://schemas.microsoft.com/office/drawing/2014/main" id="{212E4FDD-34A9-3915-E22A-28435776C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61419" y="34189624"/>
            <a:ext cx="10015537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CO" alt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Alves ACM,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Maranhão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OBV, Janson G, Garib DG. Mandibular dental arch short and long-term spontaneous dentoalveolar changes after slow or rapid maxillary expansion: a systematic review. Dental Press J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Orthod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. 2017; 22(3): 55-63. Doi: 10.1590/2177-6709.22.3.055-063.oar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Ugolini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Cerruto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C,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DiVece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L,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Ghislanzoni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LH, Sforza C,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Doldo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T, Caprioglio A. Dental arch response to Haas-type rapid maxillary expansion anchored to deciduous vs permanent molars: A multicentric randomized controlled trial. Angle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Orthod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. 2015; 85(4): 570–576. Doi: 10.2319/041114-269.1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Ugolini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Doldo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T,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Ghislanzoni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LTH,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Mapelli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Giorgetti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R, Sforza C. Rapid palatal expansion effects on mandibular transverse dimensions in unilateral posterior crossbite patients: a three-dimensional digital imaging study. Prog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Orthod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. 2016; 17(1). Doi: 10.1186/s40510-015-0114-9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Pradhan T, Gowda AR,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Jayade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V,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Gopalkrishnan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K, Patil AK. Treatment effect of combined surgical maxillary expansion and mandibular setback in skeletal class III.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Contemp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Clin Dent. 2021; 12(2): 169-73.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Milad SAA, Hussein FA, Mohammed AD, Hashem MI. Three-dimensional assessment of transverse dentoskeletal mandibular dimensions after utilizing two designs of fixed mandibular expansion appliance: A prospective clinical investigation. Saudi Journal of Biological Sciences. 2020; 27(2): 727-735.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Shen T, Zhao B, Wang C, Xiao Y, Han Y, Zhao G,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Ke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J. Efficacy of different designs of mandibular expanders: A 3-dimensional finite element study. American Journal of Orthodontics and Dentofacial Orthopedics. 2020; 157(5): 641-650.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Ileri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Z,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Basciftci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FA. Asymmetric rapid maxillary expansion in true unilateral crossbite malocclusion: A prospective controlled clinical study. Angle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Orthod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. 2015; 85(2): 245–252. doi:10.2319/011214-40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Shin H, Hwang CJ, Lee KJ, Choi YJ, Han SS, Yu HS. Predictors of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midpalatal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suture expansion by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miniscrew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-assisted rapid palatal expansion (MARPE) in young adults: A preliminary study. Korean J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Orthod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2019; 49: 360-371.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Ventura V, Botelho J, Machado V,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Mascarenhas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P, Pereira FD, Mendes JJ, Delgado AS, Pereira PM.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Miniscrew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-Assisted Rapid Palatal Expansion (MARPE): An Umbrella Review. J. Clin. Med. 2022; 11(1287): 1-9. Doi: https://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doi.org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/ 10.3390/jcm11051287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Christovam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IO,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Lisboa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CO,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Vilani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GNL,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Brandão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RCB, Visconti MAPG, Mattos CT,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Ruellas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ACO. Tomographic analysis of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midpalatal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suture prior to rapid maxillary expansion. Dental Press J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Orthod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. 2021; 26(3): e2119300.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Carvalho L, González LA, Moreira AC, Barbosa E. Stresses and Strains Analysis Using Different Palatal Expander Appliances in Upper Jaw and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Midpalatal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Suture. Artificial Organs. 2016; 41(6): E41–E51. Doi: 10.1111/aor.12817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Chun JH, de Castro ACR, Oh S. et al. Skeletal and alveolar changes in conventional rapid palatal expansion (RPE) and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miniscrew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-assisted RPE (MARPE): a prospective randomized clinical trial using low-dose CBCT. BMC Oral Health. 2022; 22(114). Doi: https://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doi.org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/10.1186/s12903-022-02138-w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O’Grady PW, McNamara JA,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Baccetti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T, Franchi L. A long-term evaluation of the mandibular Schwarz appliance and the acrylic splint expander in early mixed dentition patients. American Journal of Orthodontics and Dentofacial Orthopedics. 2006; 130(2): 202-213.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Quinzi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V,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Mummolo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S,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Bertolazzi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F, Campanella V,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Marzo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G, Marchetti E. Comparison of Mandibular Arch Expansion by the Schwartz Appliance Using Two Activation Protocols: A Preliminary Retrospective Clinical Study. J.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Funct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Morphol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Kinesiol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. 2020; 5(61): 1-12. doi:10.3390/jfmk5030061 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Tai K,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Hotokezaka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H, Park JH, Tai H,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Miyajima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K, Choi M, Mishima K. Preliminary cone-beam computed tomography study evaluating dental and skeletal changes after treatment with a mandibular Schwarz appliance. American Journal of Orthodontics and Dentofacial Orthopedics. 2010; 138(3): 262.e1–262.e11. Doi: 10.1016/j.ajodo.2010.02.023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Sabuncuoglu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FA,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Karaçay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Ş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Ölmez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H. Expansion of the mandibular arch using a trombone appliance. Korean Journal of Orthodontics. 2011; 41(3): 211-218.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Maki K,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Sorada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Y,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Ansai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T,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Nishioka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T, Braham R,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Konoo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T. Expansion of the mandibular arch in children during the mixed dentition period-a clinical study. Journal of Clinical Pediatric Dentistry. 2006; 30(4): 329-332.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Kravitz ND. Treatment with the mandibular Arnold expander. Journal of clinical orthodontics-JCO. 2014; 48(11): 689.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Grassia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V,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d’Apuzzo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F,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Jamilian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Femiano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F,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Favero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L,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Perillo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L. Comparison between rapid and mixed maxillary expansion through an assessment of arch changes on dental casts. Prog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Orthod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. 2015; 16(1). Doi: 10.1186/s40510-015-0089-6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Yu TT, Li J, Liu DW. Seven-year follow-up of the nonsurgical expansion of maxillary and mandibular arches in a young adult: A case report. World J Clin Cases. 2020; 8(21): 5371–5379.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Ordoubazary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M,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Zafarmand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AH,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Madani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Ordoubazary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A. Comparison of Pont's and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Korkhaus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indices at different populations. Hellenic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Orthod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Rev. 2007; 10: 67–74.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Mapare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S,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Mundada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R,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Karra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A, Agrawal S,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Bhagwan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S,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Tadawalkar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A. Extraction or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Nonextraction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in Orthodontic Cases: A Review. J Pharm 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Bioallied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Sci. 2021; 13(1): S2-S5.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Motoyoshi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 M, Shirai S, Yano S, Nakanishi K, Shimizu N. Permissible limit for mandibular expansion. European Journal of Orthodontics. 2005; 27(2): 115–120. doi:10.1093/</a:t>
            </a:r>
            <a:r>
              <a:rPr lang="en-US" altLang="es-CO" sz="800" dirty="0" err="1">
                <a:latin typeface="Arial" panose="020B0604020202020204" pitchFamily="34" charset="0"/>
                <a:cs typeface="Arial" panose="020B0604020202020204" pitchFamily="34" charset="0"/>
              </a:rPr>
              <a:t>ejo</a:t>
            </a:r>
            <a:r>
              <a:rPr lang="en-US" altLang="es-CO" sz="800" dirty="0">
                <a:latin typeface="Arial" panose="020B0604020202020204" pitchFamily="34" charset="0"/>
                <a:cs typeface="Arial" panose="020B0604020202020204" pitchFamily="34" charset="0"/>
              </a:rPr>
              <a:t>/cjh092 </a:t>
            </a:r>
            <a:r>
              <a:rPr lang="es-ES" altLang="es-CO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136" name="CuadroTexto 3">
            <a:extLst>
              <a:ext uri="{FF2B5EF4-FFF2-40B4-BE49-F238E27FC236}">
                <a16:creationId xmlns:a16="http://schemas.microsoft.com/office/drawing/2014/main" id="{B1A0A2F3-88D4-5172-6E77-A22726202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73263" y="32624713"/>
            <a:ext cx="184150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s-ES" altLang="es-CO"/>
          </a:p>
        </p:txBody>
      </p:sp>
      <p:sp>
        <p:nvSpPr>
          <p:cNvPr id="5138" name="Rectangle 34">
            <a:extLst>
              <a:ext uri="{FF2B5EF4-FFF2-40B4-BE49-F238E27FC236}">
                <a16:creationId xmlns:a16="http://schemas.microsoft.com/office/drawing/2014/main" id="{066D7446-74D0-FBFF-93D2-091D3F9B9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s-CO">
              <a:latin typeface="Garamond" charset="0"/>
              <a:ea typeface="MS PGothic" charset="0"/>
              <a:cs typeface="MS PGothic" charset="0"/>
            </a:endParaRPr>
          </a:p>
        </p:txBody>
      </p:sp>
      <p:sp>
        <p:nvSpPr>
          <p:cNvPr id="5144" name="4 Rectángulo">
            <a:extLst>
              <a:ext uri="{FF2B5EF4-FFF2-40B4-BE49-F238E27FC236}">
                <a16:creationId xmlns:a16="http://schemas.microsoft.com/office/drawing/2014/main" id="{0DC699CA-CB90-BE4D-6D03-1E126D956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574" y="25094288"/>
            <a:ext cx="10207625" cy="1363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VE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El diseño de este estudio fue de tipo observacional descriptivo, se analizaron 52 modelos de estudio, uno inicial y otro final de 26 pacientes de la clínica del postgrado de ortodoncia y ortopedia maxilar de UNICOC y consultas particulares.</a:t>
            </a:r>
          </a:p>
          <a:p>
            <a:pPr algn="just" eaLnBrk="1" hangingPunct="1"/>
            <a:endParaRPr lang="es-VE" altLang="es-CO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/>
            <a:r>
              <a:rPr lang="es-VE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Al seleccionar las historias clínicas de los pacientes se incluyeron pacientes de 6 a 12 años de edad, con diagnóstico de micrognatismo moderado a severo en el maxilar inferior según el índice de Pont Korkhaus.</a:t>
            </a:r>
          </a:p>
          <a:p>
            <a:pPr algn="just" eaLnBrk="1" hangingPunct="1"/>
            <a:endParaRPr lang="es-VE" altLang="es-CO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/>
            <a:r>
              <a:rPr lang="es-VE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A1 corresponde al punto ubicado 2 mm por debajo de la papila distal a nivel del canino derecho del modelo en la zona lingual; A2 corresponde al punto ubicado 2mm por debajo de la papila distal a nivel del canino izquierdo del modelo en la zona lingual; B1 corresponde al punto ubicado 2mm por debajo de la papila mesial del primer molar</a:t>
            </a:r>
          </a:p>
        </p:txBody>
      </p:sp>
      <p:sp>
        <p:nvSpPr>
          <p:cNvPr id="30" name="Text Box 38">
            <a:extLst>
              <a:ext uri="{FF2B5EF4-FFF2-40B4-BE49-F238E27FC236}">
                <a16:creationId xmlns:a16="http://schemas.microsoft.com/office/drawing/2014/main" id="{603614E7-8B03-B171-E97A-3912BFD4E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89950" y="23834923"/>
            <a:ext cx="10153650" cy="830262"/>
          </a:xfrm>
          <a:prstGeom prst="rect">
            <a:avLst/>
          </a:prstGeom>
          <a:solidFill>
            <a:srgbClr val="699C1C"/>
          </a:solidFill>
          <a:ln>
            <a:noFill/>
          </a:ln>
          <a:effectLst>
            <a:outerShdw blurRad="63500" dist="287368" dir="18900000" algn="ctr" rotWithShape="0">
              <a:srgbClr val="000000">
                <a:alpha val="50000"/>
              </a:srgbClr>
            </a:outerShdw>
          </a:effectLst>
        </p:spPr>
        <p:txBody>
          <a:bodyPr anchor="b">
            <a:spAutoFit/>
          </a:bodyPr>
          <a:lstStyle>
            <a:lvl1pPr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defTabSz="41148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defTabSz="41148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s-CO" sz="4800" b="1" u="sng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Conclusión </a:t>
            </a:r>
            <a:endParaRPr lang="es-ES" sz="4800" b="1" u="sng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5148" name="2 CuadroTexto">
            <a:extLst>
              <a:ext uri="{FF2B5EF4-FFF2-40B4-BE49-F238E27FC236}">
                <a16:creationId xmlns:a16="http://schemas.microsoft.com/office/drawing/2014/main" id="{C7C38B81-4E86-F927-7266-DAF397ED2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1419" y="24699019"/>
            <a:ext cx="10052050" cy="809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CO" altLang="es-CO" sz="4000" dirty="0">
                <a:latin typeface="Arial" panose="020B0604020202020204" pitchFamily="34" charset="0"/>
              </a:rPr>
              <a:t>-Se encontró mayor expansión total para la medida anterior del reborde alveolar con respecto a la zona posterior. </a:t>
            </a:r>
          </a:p>
          <a:p>
            <a:pPr algn="just" eaLnBrk="1" hangingPunct="1"/>
            <a:r>
              <a:rPr lang="es-CO" altLang="es-CO" sz="4000" dirty="0">
                <a:latin typeface="Arial" panose="020B0604020202020204" pitchFamily="34" charset="0"/>
              </a:rPr>
              <a:t>-En el sexo femenino se obtuvo mayor expansión en la zona anterior, mientras que en el sexo masculino la mayor expansión fue en la zona posterior.</a:t>
            </a:r>
          </a:p>
          <a:p>
            <a:pPr algn="just" eaLnBrk="1" hangingPunct="1"/>
            <a:r>
              <a:rPr lang="es-CO" altLang="es-CO" sz="4000" dirty="0">
                <a:latin typeface="Arial" panose="020B0604020202020204" pitchFamily="34" charset="0"/>
              </a:rPr>
              <a:t>-En la edad de 6 a 9 años se reportó mayor expansión en la zona anterior y posterior, cabe resaltar que en esta edad el niño se encuentra en el pico de crecimiento, condición que coadyuva a obtener mayor expansión con el tratamiento.</a:t>
            </a:r>
          </a:p>
        </p:txBody>
      </p:sp>
      <p:sp>
        <p:nvSpPr>
          <p:cNvPr id="26655" name="CuadroTexto 3">
            <a:extLst>
              <a:ext uri="{FF2B5EF4-FFF2-40B4-BE49-F238E27FC236}">
                <a16:creationId xmlns:a16="http://schemas.microsoft.com/office/drawing/2014/main" id="{0D9DF5DE-0B64-0C79-EFD9-4296D20FE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2747" y="15880690"/>
            <a:ext cx="698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s-ES" altLang="es-CO" sz="2000" b="1" dirty="0">
                <a:latin typeface="+mj-lt"/>
                <a:cs typeface="Estrangelo Edessa" panose="03080600000000000000" pitchFamily="66" charset="0"/>
              </a:rPr>
              <a:t>Figura 2</a:t>
            </a:r>
            <a:r>
              <a:rPr lang="es-ES" altLang="es-CO" sz="2000" dirty="0">
                <a:latin typeface="+mj-lt"/>
                <a:cs typeface="Estrangelo Edessa" panose="03080600000000000000" pitchFamily="66" charset="0"/>
              </a:rPr>
              <a:t>. Puntos de referencia para las medidas</a:t>
            </a:r>
          </a:p>
        </p:txBody>
      </p:sp>
      <p:sp>
        <p:nvSpPr>
          <p:cNvPr id="5150" name="CuadroTexto 32">
            <a:extLst>
              <a:ext uri="{FF2B5EF4-FFF2-40B4-BE49-F238E27FC236}">
                <a16:creationId xmlns:a16="http://schemas.microsoft.com/office/drawing/2014/main" id="{F3A9A3B7-7F45-F035-BEC4-8B61F571E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187" y="18020616"/>
            <a:ext cx="4606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CO" sz="2000" b="1" dirty="0">
                <a:latin typeface="Arial" panose="020B0604020202020204" pitchFamily="34" charset="0"/>
              </a:rPr>
              <a:t>Figura 1.</a:t>
            </a:r>
            <a:r>
              <a:rPr lang="es-ES" altLang="es-CO" sz="2000" dirty="0">
                <a:latin typeface="Arial" panose="020B0604020202020204" pitchFamily="34" charset="0"/>
              </a:rPr>
              <a:t> Aparato de Williams.</a:t>
            </a:r>
          </a:p>
        </p:txBody>
      </p:sp>
      <p:sp>
        <p:nvSpPr>
          <p:cNvPr id="26661" name="CuadroTexto 37">
            <a:extLst>
              <a:ext uri="{FF2B5EF4-FFF2-40B4-BE49-F238E27FC236}">
                <a16:creationId xmlns:a16="http://schemas.microsoft.com/office/drawing/2014/main" id="{1398042A-143F-370F-67AC-4EF00F8C7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1816" y="34548867"/>
            <a:ext cx="81493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s-ES" altLang="es-CO" sz="2000" b="1" dirty="0">
                <a:latin typeface="+mj-lt"/>
              </a:rPr>
              <a:t>Tabla 1</a:t>
            </a:r>
            <a:r>
              <a:rPr lang="es-ES" altLang="es-CO" sz="2000" dirty="0">
                <a:latin typeface="+mj-lt"/>
              </a:rPr>
              <a:t>. Resultados estadísticos medidas iniciales y finales.</a:t>
            </a:r>
          </a:p>
        </p:txBody>
      </p:sp>
      <p:sp>
        <p:nvSpPr>
          <p:cNvPr id="5155" name="CuadroTexto 38">
            <a:extLst>
              <a:ext uri="{FF2B5EF4-FFF2-40B4-BE49-F238E27FC236}">
                <a16:creationId xmlns:a16="http://schemas.microsoft.com/office/drawing/2014/main" id="{C79CC921-42C3-99FF-3D76-3FB453D9C3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45616" y="23998458"/>
            <a:ext cx="52807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s-ES" altLang="es-CO" sz="2000" b="1" dirty="0">
                <a:latin typeface="+mj-lt"/>
              </a:rPr>
              <a:t>Figura 3</a:t>
            </a:r>
            <a:r>
              <a:rPr lang="es-ES" altLang="es-CO" sz="2000" dirty="0">
                <a:latin typeface="+mj-lt"/>
              </a:rPr>
              <a:t>. Modelo de estudio</a:t>
            </a:r>
            <a:r>
              <a:rPr lang="es-ES" altLang="es-CO" sz="2000" b="1" dirty="0">
                <a:latin typeface="+mj-lt"/>
              </a:rPr>
              <a:t>.</a:t>
            </a:r>
            <a:r>
              <a:rPr lang="es-ES" altLang="es-CO" sz="2000" dirty="0">
                <a:latin typeface="+mj-lt"/>
              </a:rPr>
              <a:t> </a:t>
            </a:r>
          </a:p>
        </p:txBody>
      </p:sp>
      <p:pic>
        <p:nvPicPr>
          <p:cNvPr id="5159" name="Imagen 39" descr="LogoUNICOC_HZN">
            <a:extLst>
              <a:ext uri="{FF2B5EF4-FFF2-40B4-BE49-F238E27FC236}">
                <a16:creationId xmlns:a16="http://schemas.microsoft.com/office/drawing/2014/main" id="{8BD1C6E7-CE36-61C9-551C-CD23B7815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647700"/>
            <a:ext cx="73453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C849A57-1766-94A9-736A-07BE9CA7E5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829" t="22666" r="13500"/>
          <a:stretch/>
        </p:blipFill>
        <p:spPr>
          <a:xfrm>
            <a:off x="12293250" y="16667711"/>
            <a:ext cx="7787963" cy="7207395"/>
          </a:xfrm>
          <a:prstGeom prst="rect">
            <a:avLst/>
          </a:prstGeom>
        </p:spPr>
      </p:pic>
      <p:sp>
        <p:nvSpPr>
          <p:cNvPr id="46" name="4 Rectángulo">
            <a:extLst>
              <a:ext uri="{FF2B5EF4-FFF2-40B4-BE49-F238E27FC236}">
                <a16:creationId xmlns:a16="http://schemas.microsoft.com/office/drawing/2014/main" id="{AF22F79D-2F84-90B4-40ED-8997E3929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58972" y="4788694"/>
            <a:ext cx="9216536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VE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permanente o distal del segundo molar temporal derecho del modelo en la zona lingual y, B2 corresponde al punto ubicado 2mm por debajo de la papila mesial del primer molar permanente o distal del segundo molar temporal izquierdo del modelo en la zona lingual.</a:t>
            </a:r>
            <a:endParaRPr lang="es-CO" altLang="es-CO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9B7796A-9CB0-E96E-751B-4B025667AE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162" y="13260194"/>
            <a:ext cx="7099086" cy="459197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63020D4-1259-442D-9785-2CD558067BC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846" t="7083" r="2659" b="2859"/>
          <a:stretch/>
        </p:blipFill>
        <p:spPr>
          <a:xfrm>
            <a:off x="12218858" y="9465484"/>
            <a:ext cx="8149397" cy="6149271"/>
          </a:xfrm>
          <a:prstGeom prst="rect">
            <a:avLst/>
          </a:prstGeom>
        </p:spPr>
      </p:pic>
      <p:sp>
        <p:nvSpPr>
          <p:cNvPr id="59" name="Rectángulo 3">
            <a:extLst>
              <a:ext uri="{FF2B5EF4-FFF2-40B4-BE49-F238E27FC236}">
                <a16:creationId xmlns:a16="http://schemas.microsoft.com/office/drawing/2014/main" id="{381A61E4-CC89-43D8-DF79-BC11FA6B6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30617" y="4862255"/>
            <a:ext cx="972090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CO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masculino la mayor expansión fue en la zona posterior (3,34mm), aunque sin diferencias estadísticas significativas en ambos casos (p&gt;0,05).</a:t>
            </a:r>
          </a:p>
        </p:txBody>
      </p:sp>
      <p:sp>
        <p:nvSpPr>
          <p:cNvPr id="64" name="Rectángulo 3">
            <a:extLst>
              <a:ext uri="{FF2B5EF4-FFF2-40B4-BE49-F238E27FC236}">
                <a16:creationId xmlns:a16="http://schemas.microsoft.com/office/drawing/2014/main" id="{F8AB31C3-49F3-11FF-3D78-B822040AF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98425" y="7345091"/>
            <a:ext cx="9832576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CO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Considerando los dos grupos de edad resultaron similares en todos los casos; no obstante, es de notar que expansiones levemente superiores, tanto en anterior como en posterior fueron logradas en el grupo de 6 a 9 años (3,42mm y 3,16mm respectivamente); aunque sin diferencias estadísticas significativas en ambos casos (p&gt;0,05).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77403C09-EF53-6879-D806-E99F564F047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7529" y="30996268"/>
            <a:ext cx="8892377" cy="3138486"/>
          </a:xfrm>
          <a:prstGeom prst="rect">
            <a:avLst/>
          </a:prstGeom>
        </p:spPr>
      </p:pic>
      <p:sp>
        <p:nvSpPr>
          <p:cNvPr id="69" name="Rectángulo 3">
            <a:extLst>
              <a:ext uri="{FF2B5EF4-FFF2-40B4-BE49-F238E27FC236}">
                <a16:creationId xmlns:a16="http://schemas.microsoft.com/office/drawing/2014/main" id="{8D6A5A8F-F073-AEB2-2140-4661A477F2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8358" y="35131462"/>
            <a:ext cx="909955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s-CO" altLang="es-CO" sz="4000" dirty="0">
                <a:latin typeface="Arial" panose="020B0604020202020204" pitchFamily="34" charset="0"/>
                <a:cs typeface="Arial" panose="020B0604020202020204" pitchFamily="34" charset="0"/>
              </a:rPr>
              <a:t>Las diferencias promedio en la expansión considerando el sexo fueron similares en todos los casos; sin embargo, en el sexo femenino se logró mayor expansión en la zona anterior (3,45mm) mientras que en el sexo </a:t>
            </a:r>
          </a:p>
        </p:txBody>
      </p:sp>
      <p:pic>
        <p:nvPicPr>
          <p:cNvPr id="5165" name="Picture 45" descr="Un perro caliente en la mano&#10;&#10;Descripción generada automáticamente">
            <a:extLst>
              <a:ext uri="{FF2B5EF4-FFF2-40B4-BE49-F238E27FC236}">
                <a16:creationId xmlns:a16="http://schemas.microsoft.com/office/drawing/2014/main" id="{23A65C6E-9AC1-74DA-0946-2E21D2BAB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2" t="27181" r="22754" b="26952"/>
          <a:stretch/>
        </p:blipFill>
        <p:spPr bwMode="auto">
          <a:xfrm>
            <a:off x="21498424" y="19787678"/>
            <a:ext cx="4166626" cy="318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7" name="Picture 47" descr="Un perro caliente en la mano&#10;&#10;Descripción generada automáticamente con confianza media">
            <a:extLst>
              <a:ext uri="{FF2B5EF4-FFF2-40B4-BE49-F238E27FC236}">
                <a16:creationId xmlns:a16="http://schemas.microsoft.com/office/drawing/2014/main" id="{E3695B33-7DD7-C4D6-CF27-7E6B921B85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93" t="45899" r="28224" b="21937"/>
          <a:stretch/>
        </p:blipFill>
        <p:spPr bwMode="auto">
          <a:xfrm>
            <a:off x="26211136" y="19787678"/>
            <a:ext cx="5040387" cy="318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CuadroTexto 38">
            <a:extLst>
              <a:ext uri="{FF2B5EF4-FFF2-40B4-BE49-F238E27FC236}">
                <a16:creationId xmlns:a16="http://schemas.microsoft.com/office/drawing/2014/main" id="{333BCDFC-E42D-469C-3AD5-A4998140F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9668" y="22983021"/>
            <a:ext cx="451281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ES" altLang="es-CO" sz="2000" b="1" dirty="0">
                <a:latin typeface="+mj-lt"/>
              </a:rPr>
              <a:t>Figura 4. </a:t>
            </a:r>
            <a:r>
              <a:rPr lang="es-ES" altLang="es-CO" sz="2000" dirty="0">
                <a:latin typeface="+mj-lt"/>
              </a:rPr>
              <a:t>Cementación aparato de Williams </a:t>
            </a:r>
          </a:p>
        </p:txBody>
      </p:sp>
      <p:sp>
        <p:nvSpPr>
          <p:cNvPr id="73" name="CuadroTexto 38">
            <a:extLst>
              <a:ext uri="{FF2B5EF4-FFF2-40B4-BE49-F238E27FC236}">
                <a16:creationId xmlns:a16="http://schemas.microsoft.com/office/drawing/2014/main" id="{95F7DA42-E22E-9CD1-82AF-9381EF4B0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1137" y="22983021"/>
            <a:ext cx="46803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anose="02020404030301010803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s-ES" altLang="es-CO" sz="2000" b="1" dirty="0">
                <a:latin typeface="+mj-lt"/>
              </a:rPr>
              <a:t>Figura 5.</a:t>
            </a:r>
            <a:r>
              <a:rPr lang="es-ES" altLang="es-CO" sz="2000" dirty="0">
                <a:latin typeface="+mj-lt"/>
              </a:rPr>
              <a:t> Ultimo control aparato de Williams </a:t>
            </a:r>
          </a:p>
        </p:txBody>
      </p:sp>
      <p:sp>
        <p:nvSpPr>
          <p:cNvPr id="78" name="CuadroTexto 3">
            <a:extLst>
              <a:ext uri="{FF2B5EF4-FFF2-40B4-BE49-F238E27FC236}">
                <a16:creationId xmlns:a16="http://schemas.microsoft.com/office/drawing/2014/main" id="{E0BCBF67-9C07-F575-463B-E7B4A5C0F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42202" y="15938721"/>
            <a:ext cx="698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s-ES" altLang="es-CO" sz="2000" b="1" dirty="0">
                <a:latin typeface="+mj-lt"/>
                <a:cs typeface="Estrangelo Edessa" panose="03080600000000000000" pitchFamily="66" charset="0"/>
              </a:rPr>
              <a:t>Tabla 2</a:t>
            </a:r>
            <a:r>
              <a:rPr lang="es-ES" altLang="es-CO" sz="2000" dirty="0">
                <a:latin typeface="+mj-lt"/>
                <a:cs typeface="Estrangelo Edessa" panose="03080600000000000000" pitchFamily="66" charset="0"/>
              </a:rPr>
              <a:t>. Resultados estadísticos por género</a:t>
            </a:r>
          </a:p>
        </p:txBody>
      </p:sp>
      <p:sp>
        <p:nvSpPr>
          <p:cNvPr id="79" name="CuadroTexto 3">
            <a:extLst>
              <a:ext uri="{FF2B5EF4-FFF2-40B4-BE49-F238E27FC236}">
                <a16:creationId xmlns:a16="http://schemas.microsoft.com/office/drawing/2014/main" id="{4E2C9C2E-7C3A-3295-2606-C5B172A16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26713" y="19258409"/>
            <a:ext cx="698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800">
                <a:solidFill>
                  <a:schemeClr val="tx2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s-ES" altLang="es-CO" sz="2000" b="1" dirty="0">
                <a:latin typeface="+mj-lt"/>
                <a:cs typeface="Estrangelo Edessa" panose="03080600000000000000" pitchFamily="66" charset="0"/>
              </a:rPr>
              <a:t>Tabla 3</a:t>
            </a:r>
            <a:r>
              <a:rPr lang="es-ES" altLang="es-CO" sz="2000" dirty="0">
                <a:latin typeface="+mj-lt"/>
                <a:cs typeface="Estrangelo Edessa" panose="03080600000000000000" pitchFamily="66" charset="0"/>
              </a:rPr>
              <a:t>. Resultados estadísticos por edad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7EEF3AF2-93CF-FCD5-0C83-EE68FC16B0E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0801" y="13051102"/>
            <a:ext cx="8308807" cy="2853785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BDC8D0DC-6BCE-39F1-685F-98CD5043CCE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4879" y="16390600"/>
            <a:ext cx="8344729" cy="29451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ivel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Nivel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4114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sz="19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4114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sz="19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Ni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co">
  <a:themeElements>
    <a:clrScheme name="Ec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3470</TotalTime>
  <Words>1685</Words>
  <Application>Microsoft Office PowerPoint</Application>
  <PresentationFormat>Personalizado</PresentationFormat>
  <Paragraphs>57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Calibri</vt:lpstr>
      <vt:lpstr>Garamond</vt:lpstr>
      <vt:lpstr>Times New Roman</vt:lpstr>
      <vt:lpstr>Verdana</vt:lpstr>
      <vt:lpstr>Wingdings</vt:lpstr>
      <vt:lpstr>Nivel</vt:lpstr>
      <vt:lpstr>Eco</vt:lpstr>
      <vt:lpstr>Presentación de PowerPoint</vt:lpstr>
    </vt:vector>
  </TitlesOfParts>
  <Company>FAMILIAR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KAMEX</dc:creator>
  <cp:lastModifiedBy>Laura Paola Duarte Palencia</cp:lastModifiedBy>
  <cp:revision>177</cp:revision>
  <dcterms:created xsi:type="dcterms:W3CDTF">2005-11-15T02:36:40Z</dcterms:created>
  <dcterms:modified xsi:type="dcterms:W3CDTF">2022-07-10T20:33:37Z</dcterms:modified>
</cp:coreProperties>
</file>